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1"/>
  </p:handoutMasterIdLst>
  <p:sldIdLst>
    <p:sldId id="256" r:id="rId2"/>
    <p:sldId id="299" r:id="rId3"/>
    <p:sldId id="296" r:id="rId4"/>
    <p:sldId id="295" r:id="rId5"/>
    <p:sldId id="257" r:id="rId6"/>
    <p:sldId id="258" r:id="rId7"/>
    <p:sldId id="260" r:id="rId8"/>
    <p:sldId id="261" r:id="rId9"/>
    <p:sldId id="262" r:id="rId10"/>
    <p:sldId id="325" r:id="rId11"/>
    <p:sldId id="259" r:id="rId12"/>
    <p:sldId id="264" r:id="rId13"/>
    <p:sldId id="326" r:id="rId14"/>
    <p:sldId id="266" r:id="rId15"/>
    <p:sldId id="277" r:id="rId16"/>
    <p:sldId id="278" r:id="rId17"/>
    <p:sldId id="327" r:id="rId18"/>
    <p:sldId id="279" r:id="rId19"/>
    <p:sldId id="328" r:id="rId20"/>
    <p:sldId id="329" r:id="rId21"/>
    <p:sldId id="281" r:id="rId22"/>
    <p:sldId id="282" r:id="rId23"/>
    <p:sldId id="269" r:id="rId24"/>
    <p:sldId id="283" r:id="rId25"/>
    <p:sldId id="330" r:id="rId26"/>
    <p:sldId id="270" r:id="rId27"/>
    <p:sldId id="271" r:id="rId28"/>
    <p:sldId id="331" r:id="rId29"/>
    <p:sldId id="272" r:id="rId30"/>
    <p:sldId id="332" r:id="rId31"/>
    <p:sldId id="273" r:id="rId32"/>
    <p:sldId id="284" r:id="rId33"/>
    <p:sldId id="333" r:id="rId34"/>
    <p:sldId id="276" r:id="rId35"/>
    <p:sldId id="275" r:id="rId36"/>
    <p:sldId id="285" r:id="rId37"/>
    <p:sldId id="286" r:id="rId38"/>
    <p:sldId id="287" r:id="rId39"/>
    <p:sldId id="334" r:id="rId40"/>
    <p:sldId id="288" r:id="rId41"/>
    <p:sldId id="289" r:id="rId42"/>
    <p:sldId id="335" r:id="rId43"/>
    <p:sldId id="290" r:id="rId44"/>
    <p:sldId id="336" r:id="rId45"/>
    <p:sldId id="291" r:id="rId46"/>
    <p:sldId id="337" r:id="rId47"/>
    <p:sldId id="292" r:id="rId48"/>
    <p:sldId id="293" r:id="rId49"/>
    <p:sldId id="298"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00" r:id="rId74"/>
    <p:sldId id="324" r:id="rId75"/>
    <p:sldId id="340" r:id="rId76"/>
    <p:sldId id="294" r:id="rId77"/>
    <p:sldId id="297" r:id="rId78"/>
    <p:sldId id="338" r:id="rId79"/>
    <p:sldId id="339" r:id="rId80"/>
  </p:sldIdLst>
  <p:sldSz cx="12192000" cy="6858000"/>
  <p:notesSz cx="6858000" cy="11134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79" d="100"/>
          <a:sy n="79" d="100"/>
        </p:scale>
        <p:origin x="501" y="7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hp\Documents\daftar%20fugnsiona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hp\Downloads\Rekap%20PPK%20Online%20per%2031-10-202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Sheet2!$D$11</c:f>
              <c:strCache>
                <c:ptCount val="1"/>
                <c:pt idx="0">
                  <c:v>Laki-laki</c:v>
                </c:pt>
              </c:strCache>
            </c:strRef>
          </c:tx>
          <c:spPr>
            <a:solidFill>
              <a:schemeClr val="accent1"/>
            </a:solidFill>
            <a:ln>
              <a:noFill/>
            </a:ln>
            <a:effectLst/>
          </c:spPr>
          <c:invertIfNegative val="0"/>
          <c:cat>
            <c:strRef>
              <c:f>Sheet2!$C$12:$C$15</c:f>
              <c:strCache>
                <c:ptCount val="4"/>
                <c:pt idx="0">
                  <c:v>Pejabat Struktural</c:v>
                </c:pt>
                <c:pt idx="1">
                  <c:v>Pejabat Fungsional Tertentu</c:v>
                </c:pt>
                <c:pt idx="2">
                  <c:v>Pejabat Fungsional Umum</c:v>
                </c:pt>
                <c:pt idx="3">
                  <c:v>Total</c:v>
                </c:pt>
              </c:strCache>
            </c:strRef>
          </c:cat>
          <c:val>
            <c:numRef>
              <c:f>Sheet2!$D$12:$D$15</c:f>
              <c:numCache>
                <c:formatCode>_(* #,##0_);_(* \(#,##0\);_(* "-"??_);_(@_)</c:formatCode>
                <c:ptCount val="4"/>
                <c:pt idx="0">
                  <c:v>671</c:v>
                </c:pt>
                <c:pt idx="1">
                  <c:v>3465</c:v>
                </c:pt>
                <c:pt idx="2">
                  <c:v>3490</c:v>
                </c:pt>
                <c:pt idx="3">
                  <c:v>7626</c:v>
                </c:pt>
              </c:numCache>
            </c:numRef>
          </c:val>
          <c:extLst>
            <c:ext xmlns:c16="http://schemas.microsoft.com/office/drawing/2014/chart" uri="{C3380CC4-5D6E-409C-BE32-E72D297353CC}">
              <c16:uniqueId val="{00000000-57D6-46B7-AA55-95DD6481571A}"/>
            </c:ext>
          </c:extLst>
        </c:ser>
        <c:ser>
          <c:idx val="1"/>
          <c:order val="1"/>
          <c:tx>
            <c:strRef>
              <c:f>Sheet2!$E$11</c:f>
              <c:strCache>
                <c:ptCount val="1"/>
                <c:pt idx="0">
                  <c:v>Perempuan</c:v>
                </c:pt>
              </c:strCache>
            </c:strRef>
          </c:tx>
          <c:spPr>
            <a:solidFill>
              <a:schemeClr val="accent2"/>
            </a:solidFill>
            <a:ln>
              <a:noFill/>
            </a:ln>
            <a:effectLst/>
          </c:spPr>
          <c:invertIfNegative val="0"/>
          <c:cat>
            <c:strRef>
              <c:f>Sheet2!$C$12:$C$15</c:f>
              <c:strCache>
                <c:ptCount val="4"/>
                <c:pt idx="0">
                  <c:v>Pejabat Struktural</c:v>
                </c:pt>
                <c:pt idx="1">
                  <c:v>Pejabat Fungsional Tertentu</c:v>
                </c:pt>
                <c:pt idx="2">
                  <c:v>Pejabat Fungsional Umum</c:v>
                </c:pt>
                <c:pt idx="3">
                  <c:v>Total</c:v>
                </c:pt>
              </c:strCache>
            </c:strRef>
          </c:cat>
          <c:val>
            <c:numRef>
              <c:f>Sheet2!$E$12:$E$15</c:f>
              <c:numCache>
                <c:formatCode>_(* #,##0_);_(* \(#,##0\);_(* "-"??_);_(@_)</c:formatCode>
                <c:ptCount val="4"/>
                <c:pt idx="0">
                  <c:v>355</c:v>
                </c:pt>
                <c:pt idx="1">
                  <c:v>3912</c:v>
                </c:pt>
                <c:pt idx="2">
                  <c:v>2499</c:v>
                </c:pt>
                <c:pt idx="3">
                  <c:v>6766</c:v>
                </c:pt>
              </c:numCache>
            </c:numRef>
          </c:val>
          <c:extLst>
            <c:ext xmlns:c16="http://schemas.microsoft.com/office/drawing/2014/chart" uri="{C3380CC4-5D6E-409C-BE32-E72D297353CC}">
              <c16:uniqueId val="{00000001-57D6-46B7-AA55-95DD6481571A}"/>
            </c:ext>
          </c:extLst>
        </c:ser>
        <c:ser>
          <c:idx val="2"/>
          <c:order val="2"/>
          <c:tx>
            <c:strRef>
              <c:f>Sheet2!$F$11</c:f>
              <c:strCache>
                <c:ptCount val="1"/>
                <c:pt idx="0">
                  <c:v>Total</c:v>
                </c:pt>
              </c:strCache>
            </c:strRef>
          </c:tx>
          <c:spPr>
            <a:solidFill>
              <a:schemeClr val="accent3"/>
            </a:solidFill>
            <a:ln>
              <a:noFill/>
            </a:ln>
            <a:effectLst/>
          </c:spPr>
          <c:invertIfNegative val="0"/>
          <c:cat>
            <c:strRef>
              <c:f>Sheet2!$C$12:$C$15</c:f>
              <c:strCache>
                <c:ptCount val="4"/>
                <c:pt idx="0">
                  <c:v>Pejabat Struktural</c:v>
                </c:pt>
                <c:pt idx="1">
                  <c:v>Pejabat Fungsional Tertentu</c:v>
                </c:pt>
                <c:pt idx="2">
                  <c:v>Pejabat Fungsional Umum</c:v>
                </c:pt>
                <c:pt idx="3">
                  <c:v>Total</c:v>
                </c:pt>
              </c:strCache>
            </c:strRef>
          </c:cat>
          <c:val>
            <c:numRef>
              <c:f>Sheet2!$F$12:$F$15</c:f>
              <c:numCache>
                <c:formatCode>_(* #,##0_);_(* \(#,##0\);_(* "-"??_);_(@_)</c:formatCode>
                <c:ptCount val="4"/>
                <c:pt idx="0">
                  <c:v>1026</c:v>
                </c:pt>
                <c:pt idx="1">
                  <c:v>7377</c:v>
                </c:pt>
                <c:pt idx="2">
                  <c:v>5989</c:v>
                </c:pt>
                <c:pt idx="3">
                  <c:v>14392</c:v>
                </c:pt>
              </c:numCache>
            </c:numRef>
          </c:val>
          <c:extLst>
            <c:ext xmlns:c16="http://schemas.microsoft.com/office/drawing/2014/chart" uri="{C3380CC4-5D6E-409C-BE32-E72D297353CC}">
              <c16:uniqueId val="{00000002-57D6-46B7-AA55-95DD6481571A}"/>
            </c:ext>
          </c:extLst>
        </c:ser>
        <c:dLbls>
          <c:showLegendKey val="0"/>
          <c:showVal val="0"/>
          <c:showCatName val="0"/>
          <c:showSerName val="0"/>
          <c:showPercent val="0"/>
          <c:showBubbleSize val="0"/>
        </c:dLbls>
        <c:gapWidth val="150"/>
        <c:axId val="535230576"/>
        <c:axId val="535224304"/>
      </c:barChart>
      <c:catAx>
        <c:axId val="535230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dk1"/>
                </a:solidFill>
                <a:latin typeface="Arial Narrow" panose="020B0606020202030204" pitchFamily="34" charset="0"/>
                <a:ea typeface="+mn-ea"/>
                <a:cs typeface="+mn-cs"/>
              </a:defRPr>
            </a:pPr>
            <a:endParaRPr lang="en-US"/>
          </a:p>
        </c:txPr>
        <c:crossAx val="535224304"/>
        <c:crosses val="autoZero"/>
        <c:auto val="1"/>
        <c:lblAlgn val="ctr"/>
        <c:lblOffset val="100"/>
        <c:noMultiLvlLbl val="0"/>
      </c:catAx>
      <c:valAx>
        <c:axId val="53522430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dk1"/>
                </a:solidFill>
                <a:latin typeface="Arial Narrow" panose="020B0606020202030204" pitchFamily="34" charset="0"/>
                <a:ea typeface="+mn-ea"/>
                <a:cs typeface="+mn-cs"/>
              </a:defRPr>
            </a:pPr>
            <a:endParaRPr lang="en-US"/>
          </a:p>
        </c:txPr>
        <c:crossAx val="53523057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2000" b="0" i="0" u="none" strike="noStrike" kern="1200" baseline="0">
                <a:solidFill>
                  <a:schemeClr val="dk1"/>
                </a:solidFill>
                <a:latin typeface="Arial Narrow" panose="020B0606020202030204" pitchFamily="34" charset="0"/>
                <a:ea typeface="+mn-ea"/>
                <a:cs typeface="+mn-cs"/>
              </a:defRPr>
            </a:pPr>
            <a:endParaRPr lang="en-US"/>
          </a:p>
        </c:txPr>
      </c:dTable>
      <c:spPr>
        <a:noFill/>
        <a:ln>
          <a:noFill/>
        </a:ln>
        <a:effectLst/>
      </c:spPr>
    </c:plotArea>
    <c:plotVisOnly val="1"/>
    <c:dispBlanksAs val="gap"/>
    <c:showDLblsOverMax val="0"/>
  </c:chart>
  <c:spPr>
    <a:solidFill>
      <a:schemeClr val="lt1"/>
    </a:solidFill>
    <a:ln w="12700" cap="flat" cmpd="sng" algn="ctr">
      <a:solidFill>
        <a:schemeClr val="accent1"/>
      </a:solidFill>
      <a:prstDash val="solid"/>
      <a:miter lim="800000"/>
    </a:ln>
    <a:effectLst/>
  </c:spPr>
  <c:txPr>
    <a:bodyPr/>
    <a:lstStyle/>
    <a:p>
      <a:pPr>
        <a:defRPr sz="2000">
          <a:solidFill>
            <a:schemeClr val="dk1"/>
          </a:solidFill>
          <a:latin typeface="Arial Narrow" panose="020B0606020202030204" pitchFamily="34" charset="0"/>
          <a:ea typeface="+mn-ea"/>
          <a:cs typeface="+mn-cs"/>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'[Rekap PPK Online per 31-10-2020.xlsx]Sheet1 (3)'!$C$3:$H$3</c:f>
              <c:strCache>
                <c:ptCount val="6"/>
                <c:pt idx="0">
                  <c:v>Total PNS</c:v>
                </c:pt>
                <c:pt idx="1">
                  <c:v>JPT</c:v>
                </c:pt>
                <c:pt idx="2">
                  <c:v>Administrator</c:v>
                </c:pt>
                <c:pt idx="3">
                  <c:v>Pengawas</c:v>
                </c:pt>
                <c:pt idx="4">
                  <c:v>Pelaksana</c:v>
                </c:pt>
                <c:pt idx="5">
                  <c:v>Total</c:v>
                </c:pt>
              </c:strCache>
            </c:strRef>
          </c:cat>
          <c:val>
            <c:numRef>
              <c:f>'[Rekap PPK Online per 31-10-2020.xlsx]Sheet1 (3)'!$C$4:$H$4</c:f>
              <c:numCache>
                <c:formatCode>_(* #,##0_);_(* \(#,##0\);_(* "-"??_);_(@_)</c:formatCode>
                <c:ptCount val="6"/>
                <c:pt idx="0">
                  <c:v>6195</c:v>
                </c:pt>
                <c:pt idx="1">
                  <c:v>26</c:v>
                </c:pt>
                <c:pt idx="2">
                  <c:v>123</c:v>
                </c:pt>
                <c:pt idx="3">
                  <c:v>428</c:v>
                </c:pt>
                <c:pt idx="4">
                  <c:v>3142</c:v>
                </c:pt>
                <c:pt idx="5">
                  <c:v>3719</c:v>
                </c:pt>
              </c:numCache>
            </c:numRef>
          </c:val>
          <c:extLst>
            <c:ext xmlns:c16="http://schemas.microsoft.com/office/drawing/2014/chart" uri="{C3380CC4-5D6E-409C-BE32-E72D297353CC}">
              <c16:uniqueId val="{00000000-52FE-4EE3-AF6F-378E86EDD832}"/>
            </c:ext>
          </c:extLst>
        </c:ser>
        <c:dLbls>
          <c:showLegendKey val="0"/>
          <c:showVal val="1"/>
          <c:showCatName val="0"/>
          <c:showSerName val="0"/>
          <c:showPercent val="0"/>
          <c:showBubbleSize val="0"/>
        </c:dLbls>
        <c:gapWidth val="75"/>
        <c:axId val="860070392"/>
        <c:axId val="860075096"/>
      </c:barChart>
      <c:catAx>
        <c:axId val="860070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860075096"/>
        <c:crosses val="autoZero"/>
        <c:auto val="1"/>
        <c:lblAlgn val="ctr"/>
        <c:lblOffset val="100"/>
        <c:noMultiLvlLbl val="0"/>
      </c:catAx>
      <c:valAx>
        <c:axId val="860075096"/>
        <c:scaling>
          <c:orientation val="minMax"/>
        </c:scaling>
        <c:delete val="0"/>
        <c:axPos val="l"/>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860070392"/>
        <c:crosses val="autoZero"/>
        <c:crossBetween val="between"/>
      </c:valAx>
      <c:spPr>
        <a:noFill/>
        <a:ln>
          <a:noFill/>
        </a:ln>
        <a:effectLst/>
      </c:spPr>
    </c:plotArea>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Sheet1!$A$2:$A$23</c:f>
              <c:strCache>
                <c:ptCount val="22"/>
                <c:pt idx="0">
                  <c:v>BADAN KEPEGAWAIAN DAERAH </c:v>
                </c:pt>
                <c:pt idx="1">
                  <c:v>INSPEKTORAT DAERAH </c:v>
                </c:pt>
                <c:pt idx="2">
                  <c:v>DINAS KEPEMUDAAN DAN OLAHRAGA </c:v>
                </c:pt>
                <c:pt idx="3">
                  <c:v>DINAS PERTANIAN DAN KETAHANAN PANGAN </c:v>
                </c:pt>
                <c:pt idx="4">
                  <c:v>BIRO EKONOMI DAN KERJASAMA SETDA </c:v>
                </c:pt>
                <c:pt idx="5">
                  <c:v>BADAN PENGHUBUNG </c:v>
                </c:pt>
                <c:pt idx="6">
                  <c:v>BIRO PENGADAAN BARANG DAN JASA SETDA </c:v>
                </c:pt>
                <c:pt idx="7">
                  <c:v>DINAS KELAUTAN DAN PERIKANAN </c:v>
                </c:pt>
                <c:pt idx="8">
                  <c:v>DINAS KOMUNIKASI DAN INFORMATIKA </c:v>
                </c:pt>
                <c:pt idx="9">
                  <c:v>DINAS PEMBERDAYAAN PEREMPUAN DAN PERLINDUNGAN ANAK </c:v>
                </c:pt>
                <c:pt idx="10">
                  <c:v>DINAS PENDIDIKAN DAN KEBUDAYAAN </c:v>
                </c:pt>
                <c:pt idx="11">
                  <c:v>SATUAN POLISI PAMONG PRAJA </c:v>
                </c:pt>
                <c:pt idx="12">
                  <c:v>DINAS KOPERASI TENAGA KERJA DAN TRANSMIGRASI </c:v>
                </c:pt>
                <c:pt idx="13">
                  <c:v>BADAN PENGEMBANGAN SUMBER DAYA MANUSIA DAERAH </c:v>
                </c:pt>
                <c:pt idx="14">
                  <c:v>BIRO HUKUM SETDA </c:v>
                </c:pt>
                <c:pt idx="15">
                  <c:v>DINAS KESEHATAN </c:v>
                </c:pt>
                <c:pt idx="16">
                  <c:v>DINAS PEKERJAAN UMUM DAN PERUMAHAN RAKYAT </c:v>
                </c:pt>
                <c:pt idx="17">
                  <c:v>BADAN PENGELOLA PERBATASAN </c:v>
                </c:pt>
                <c:pt idx="18">
                  <c:v>DINAS KEARSIPAN DAN PERPUSTAKAAN </c:v>
                </c:pt>
                <c:pt idx="19">
                  <c:v>DINAS PERINDUSTRIAN DAN PERDAGANGAN </c:v>
                </c:pt>
                <c:pt idx="20">
                  <c:v>DINAS PEMBERDAYAAN MASYARAKAT DAN DESA </c:v>
                </c:pt>
                <c:pt idx="21">
                  <c:v>DINAS PETERNAKAN </c:v>
                </c:pt>
              </c:strCache>
            </c:strRef>
          </c:cat>
          <c:val>
            <c:numRef>
              <c:f>Sheet1!$B$2:$B$23</c:f>
              <c:numCache>
                <c:formatCode>0.00</c:formatCode>
                <c:ptCount val="22"/>
                <c:pt idx="0">
                  <c:v>100</c:v>
                </c:pt>
                <c:pt idx="1">
                  <c:v>100</c:v>
                </c:pt>
                <c:pt idx="2">
                  <c:v>100</c:v>
                </c:pt>
                <c:pt idx="3">
                  <c:v>100</c:v>
                </c:pt>
                <c:pt idx="4">
                  <c:v>97.56</c:v>
                </c:pt>
                <c:pt idx="5">
                  <c:v>94.59</c:v>
                </c:pt>
                <c:pt idx="6">
                  <c:v>93.48</c:v>
                </c:pt>
                <c:pt idx="7">
                  <c:v>93.28</c:v>
                </c:pt>
                <c:pt idx="8">
                  <c:v>92.5</c:v>
                </c:pt>
                <c:pt idx="9">
                  <c:v>91.3</c:v>
                </c:pt>
                <c:pt idx="10">
                  <c:v>90.38</c:v>
                </c:pt>
                <c:pt idx="11">
                  <c:v>89.31</c:v>
                </c:pt>
                <c:pt idx="12">
                  <c:v>88.61</c:v>
                </c:pt>
                <c:pt idx="13">
                  <c:v>86.54</c:v>
                </c:pt>
                <c:pt idx="14">
                  <c:v>85</c:v>
                </c:pt>
                <c:pt idx="15">
                  <c:v>83.94</c:v>
                </c:pt>
                <c:pt idx="16">
                  <c:v>81.430000000000007</c:v>
                </c:pt>
                <c:pt idx="17">
                  <c:v>81.400000000000006</c:v>
                </c:pt>
                <c:pt idx="18">
                  <c:v>80.19</c:v>
                </c:pt>
                <c:pt idx="19">
                  <c:v>79.38</c:v>
                </c:pt>
                <c:pt idx="20">
                  <c:v>78.95</c:v>
                </c:pt>
                <c:pt idx="21">
                  <c:v>71.27</c:v>
                </c:pt>
              </c:numCache>
            </c:numRef>
          </c:val>
          <c:extLst>
            <c:ext xmlns:c16="http://schemas.microsoft.com/office/drawing/2014/chart" uri="{C3380CC4-5D6E-409C-BE32-E72D297353CC}">
              <c16:uniqueId val="{00000000-A4A1-4B23-8392-B87E9E7C7EC4}"/>
            </c:ext>
          </c:extLst>
        </c:ser>
        <c:dLbls>
          <c:dLblPos val="outEnd"/>
          <c:showLegendKey val="0"/>
          <c:showVal val="1"/>
          <c:showCatName val="0"/>
          <c:showSerName val="0"/>
          <c:showPercent val="0"/>
          <c:showBubbleSize val="0"/>
        </c:dLbls>
        <c:gapWidth val="182"/>
        <c:axId val="973583776"/>
        <c:axId val="973586688"/>
      </c:barChart>
      <c:catAx>
        <c:axId val="973583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973586688"/>
        <c:crosses val="autoZero"/>
        <c:auto val="1"/>
        <c:lblAlgn val="ctr"/>
        <c:lblOffset val="100"/>
        <c:noMultiLvlLbl val="0"/>
      </c:catAx>
      <c:valAx>
        <c:axId val="973586688"/>
        <c:scaling>
          <c:orientation val="minMax"/>
        </c:scaling>
        <c:delete val="1"/>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crossAx val="973583776"/>
        <c:crosses val="autoZero"/>
        <c:crossBetween val="between"/>
      </c:valAx>
      <c:spPr>
        <a:noFill/>
        <a:ln>
          <a:noFill/>
        </a:ln>
        <a:effectLst/>
      </c:spPr>
    </c:plotArea>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SEKRETARIAT DPRD </c:v>
                </c:pt>
                <c:pt idx="1">
                  <c:v>DINAS PERHUBUNGAN </c:v>
                </c:pt>
                <c:pt idx="2">
                  <c:v>BIRO ORGANISASI SETDA </c:v>
                </c:pt>
                <c:pt idx="3">
                  <c:v>SEKRETARIAT DAERAH </c:v>
                </c:pt>
                <c:pt idx="4">
                  <c:v>BIRO UMUM SETDA </c:v>
                </c:pt>
                <c:pt idx="5">
                  <c:v>DINAS PARIWISATA DAN EKONOMI KREATIF </c:v>
                </c:pt>
                <c:pt idx="6">
                  <c:v>BADAN KESATUAN BANGSA DAN POLITIK </c:v>
                </c:pt>
                <c:pt idx="7">
                  <c:v>DINAS PENANAMAN MODAL DAN PELAYANAN TERPADU SATU PINTU </c:v>
                </c:pt>
                <c:pt idx="8">
                  <c:v>DINAS LINGKUNGAN HIDUP DAN KEHUTANAN </c:v>
                </c:pt>
                <c:pt idx="9">
                  <c:v>BIRO HUMAS DAN PROTOKOL SETDA </c:v>
                </c:pt>
                <c:pt idx="10">
                  <c:v>BIRO PEMERINTAHAN SETDA </c:v>
                </c:pt>
                <c:pt idx="11">
                  <c:v>BADAN PENANGGULANGAN BENCANA DAERAH </c:v>
                </c:pt>
                <c:pt idx="12">
                  <c:v>RSUD PROF. DR. W. Z. JOHANNES KUPANG</c:v>
                </c:pt>
                <c:pt idx="13">
                  <c:v>BADAN PERENCANAAN PEMBANGUNAN PENELITIAN DAN PENGEMBANGAN DAERAH </c:v>
                </c:pt>
                <c:pt idx="14">
                  <c:v>BADAN PENDAPATAN DAN ASET DAERAH </c:v>
                </c:pt>
                <c:pt idx="15">
                  <c:v>DINAS SOSIAL </c:v>
                </c:pt>
                <c:pt idx="16">
                  <c:v>DINAS ENERGI DAN SUMBER DAYA MINERAL </c:v>
                </c:pt>
                <c:pt idx="17">
                  <c:v>BADAN KEUANGAN DAERAH </c:v>
                </c:pt>
              </c:strCache>
            </c:strRef>
          </c:cat>
          <c:val>
            <c:numRef>
              <c:f>Sheet1!$B$2:$B$19</c:f>
              <c:numCache>
                <c:formatCode>0.00</c:formatCode>
                <c:ptCount val="18"/>
                <c:pt idx="0">
                  <c:v>68.75</c:v>
                </c:pt>
                <c:pt idx="1">
                  <c:v>68.59</c:v>
                </c:pt>
                <c:pt idx="2">
                  <c:v>67.86</c:v>
                </c:pt>
                <c:pt idx="3">
                  <c:v>66.67</c:v>
                </c:pt>
                <c:pt idx="4">
                  <c:v>61.74</c:v>
                </c:pt>
                <c:pt idx="5">
                  <c:v>52.44</c:v>
                </c:pt>
                <c:pt idx="6">
                  <c:v>51.11</c:v>
                </c:pt>
                <c:pt idx="7">
                  <c:v>50.65</c:v>
                </c:pt>
                <c:pt idx="8">
                  <c:v>42.58</c:v>
                </c:pt>
                <c:pt idx="9">
                  <c:v>41.03</c:v>
                </c:pt>
                <c:pt idx="10">
                  <c:v>39.22</c:v>
                </c:pt>
                <c:pt idx="11">
                  <c:v>36.729999999999997</c:v>
                </c:pt>
                <c:pt idx="12">
                  <c:v>35.479999999999997</c:v>
                </c:pt>
                <c:pt idx="13">
                  <c:v>23.85</c:v>
                </c:pt>
                <c:pt idx="14">
                  <c:v>15.93</c:v>
                </c:pt>
                <c:pt idx="15">
                  <c:v>15.91</c:v>
                </c:pt>
                <c:pt idx="16">
                  <c:v>14.29</c:v>
                </c:pt>
                <c:pt idx="17">
                  <c:v>3.85</c:v>
                </c:pt>
              </c:numCache>
            </c:numRef>
          </c:val>
          <c:extLst>
            <c:ext xmlns:c16="http://schemas.microsoft.com/office/drawing/2014/chart" uri="{C3380CC4-5D6E-409C-BE32-E72D297353CC}">
              <c16:uniqueId val="{00000000-A4A1-4B23-8392-B87E9E7C7EC4}"/>
            </c:ext>
          </c:extLst>
        </c:ser>
        <c:dLbls>
          <c:dLblPos val="outEnd"/>
          <c:showLegendKey val="0"/>
          <c:showVal val="1"/>
          <c:showCatName val="0"/>
          <c:showSerName val="0"/>
          <c:showPercent val="0"/>
          <c:showBubbleSize val="0"/>
        </c:dLbls>
        <c:gapWidth val="182"/>
        <c:axId val="973583776"/>
        <c:axId val="973586688"/>
      </c:barChart>
      <c:catAx>
        <c:axId val="973583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973586688"/>
        <c:crosses val="autoZero"/>
        <c:auto val="1"/>
        <c:lblAlgn val="ctr"/>
        <c:lblOffset val="100"/>
        <c:noMultiLvlLbl val="0"/>
      </c:catAx>
      <c:valAx>
        <c:axId val="973586688"/>
        <c:scaling>
          <c:orientation val="minMax"/>
        </c:scaling>
        <c:delete val="1"/>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crossAx val="973583776"/>
        <c:crosses val="autoZero"/>
        <c:crossBetween val="between"/>
      </c:valAx>
      <c:spPr>
        <a:noFill/>
        <a:ln>
          <a:noFill/>
        </a:ln>
        <a:effectLst/>
      </c:spPr>
    </c:plotArea>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55867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558670"/>
          </a:xfrm>
          <a:prstGeom prst="rect">
            <a:avLst/>
          </a:prstGeom>
        </p:spPr>
        <p:txBody>
          <a:bodyPr vert="horz" lIns="91440" tIns="45720" rIns="91440" bIns="45720" rtlCol="0"/>
          <a:lstStyle>
            <a:lvl1pPr algn="r">
              <a:defRPr sz="1200"/>
            </a:lvl1pPr>
          </a:lstStyle>
          <a:p>
            <a:fld id="{50152B61-C336-4007-8609-A6DE76FB98AC}" type="datetimeFigureOut">
              <a:rPr lang="en-US" smtClean="0"/>
              <a:t>11/2/2020</a:t>
            </a:fld>
            <a:endParaRPr lang="en-US"/>
          </a:p>
        </p:txBody>
      </p:sp>
      <p:sp>
        <p:nvSpPr>
          <p:cNvPr id="4" name="Footer Placeholder 3"/>
          <p:cNvSpPr>
            <a:spLocks noGrp="1"/>
          </p:cNvSpPr>
          <p:nvPr>
            <p:ph type="ftr" sz="quarter" idx="2"/>
          </p:nvPr>
        </p:nvSpPr>
        <p:spPr>
          <a:xfrm>
            <a:off x="0" y="10576057"/>
            <a:ext cx="2971800" cy="558669"/>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10576057"/>
            <a:ext cx="2971800" cy="558669"/>
          </a:xfrm>
          <a:prstGeom prst="rect">
            <a:avLst/>
          </a:prstGeom>
        </p:spPr>
        <p:txBody>
          <a:bodyPr vert="horz" lIns="91440" tIns="45720" rIns="91440" bIns="45720" rtlCol="0" anchor="b"/>
          <a:lstStyle>
            <a:lvl1pPr algn="r">
              <a:defRPr sz="1200"/>
            </a:lvl1pPr>
          </a:lstStyle>
          <a:p>
            <a:fld id="{1C939A86-3E46-4B34-B9DE-0858DF10A520}" type="slidenum">
              <a:rPr lang="en-US" smtClean="0"/>
              <a:t>‹#›</a:t>
            </a:fld>
            <a:endParaRPr lang="en-US"/>
          </a:p>
        </p:txBody>
      </p:sp>
    </p:spTree>
    <p:extLst>
      <p:ext uri="{BB962C8B-B14F-4D97-AF65-F5344CB8AC3E}">
        <p14:creationId xmlns:p14="http://schemas.microsoft.com/office/powerpoint/2010/main" val="7160894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677FF6C-C045-4688-8B4A-E98AC7CF5DC2}"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294483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77FF6C-C045-4688-8B4A-E98AC7CF5DC2}"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2100855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77FF6C-C045-4688-8B4A-E98AC7CF5DC2}"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3793585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77FF6C-C045-4688-8B4A-E98AC7CF5DC2}"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395112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7FF6C-C045-4688-8B4A-E98AC7CF5DC2}"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176281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77FF6C-C045-4688-8B4A-E98AC7CF5DC2}"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2898445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77FF6C-C045-4688-8B4A-E98AC7CF5DC2}" type="datetimeFigureOut">
              <a:rPr lang="en-US" smtClean="0"/>
              <a:t>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4086286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77FF6C-C045-4688-8B4A-E98AC7CF5DC2}" type="datetimeFigureOut">
              <a:rPr lang="en-US" smtClean="0"/>
              <a:t>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868580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7FF6C-C045-4688-8B4A-E98AC7CF5DC2}" type="datetimeFigureOut">
              <a:rPr lang="en-US" smtClean="0"/>
              <a:t>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1057220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7FF6C-C045-4688-8B4A-E98AC7CF5DC2}"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797043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7FF6C-C045-4688-8B4A-E98AC7CF5DC2}"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429AA-94E6-4E6F-A886-3F8B4359EC03}" type="slidenum">
              <a:rPr lang="en-US" smtClean="0"/>
              <a:t>‹#›</a:t>
            </a:fld>
            <a:endParaRPr lang="en-US"/>
          </a:p>
        </p:txBody>
      </p:sp>
    </p:spTree>
    <p:extLst>
      <p:ext uri="{BB962C8B-B14F-4D97-AF65-F5344CB8AC3E}">
        <p14:creationId xmlns:p14="http://schemas.microsoft.com/office/powerpoint/2010/main" val="530315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7FF6C-C045-4688-8B4A-E98AC7CF5DC2}" type="datetimeFigureOut">
              <a:rPr lang="en-US" smtClean="0"/>
              <a:t>11/2/2020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C429AA-94E6-4E6F-A886-3F8B4359EC03}" type="slidenum">
              <a:rPr lang="en-US" smtClean="0"/>
              <a:t>‹#›</a:t>
            </a:fld>
            <a:endParaRPr lang="en-US"/>
          </a:p>
        </p:txBody>
      </p:sp>
    </p:spTree>
    <p:extLst>
      <p:ext uri="{BB962C8B-B14F-4D97-AF65-F5344CB8AC3E}">
        <p14:creationId xmlns:p14="http://schemas.microsoft.com/office/powerpoint/2010/main" val="1157161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740688" y="1198052"/>
            <a:ext cx="11106550" cy="2308324"/>
          </a:xfrm>
          <a:prstGeom prst="rect">
            <a:avLst/>
          </a:prstGeom>
          <a:noFill/>
        </p:spPr>
        <p:txBody>
          <a:bodyPr wrap="square" lIns="91440" tIns="45720" rIns="91440" bIns="45720">
            <a:spAutoFit/>
            <a:scene3d>
              <a:camera prst="orthographicFront"/>
              <a:lightRig rig="threePt" dir="t"/>
            </a:scene3d>
            <a:sp3d extrusionH="57150">
              <a:bevelT w="38100" h="38100"/>
            </a:sp3d>
          </a:bodyPr>
          <a:lstStyle/>
          <a:p>
            <a:pPr algn="ctr"/>
            <a:r>
              <a:rPr lang="en-US" sz="36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SOSIALISASI </a:t>
            </a:r>
          </a:p>
          <a:p>
            <a:pPr algn="ctr"/>
            <a:r>
              <a:rPr lang="en-US" sz="36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PERATURAN GUBERNUR NO. 11 TAHUN 2020 </a:t>
            </a:r>
          </a:p>
          <a:p>
            <a:pPr algn="ctr"/>
            <a:r>
              <a:rPr lang="en-US" sz="36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TENTANG PEDOMAN MANAJEMEN KINERJA ASN </a:t>
            </a:r>
          </a:p>
          <a:p>
            <a:pPr algn="ctr"/>
            <a:r>
              <a:rPr lang="id-ID" sz="36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DI </a:t>
            </a:r>
            <a:r>
              <a:rPr lang="en-US" sz="36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LINGKU</a:t>
            </a:r>
            <a:r>
              <a:rPr lang="id-ID" sz="36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NGAN </a:t>
            </a:r>
            <a:r>
              <a:rPr lang="en-US" sz="3600" b="1"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PEMERINTAH PROVINSI NTT</a:t>
            </a:r>
            <a:endParaRPr lang="en-US" sz="3600" b="1" cap="none" spc="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2" name="Rectangle 1"/>
          <p:cNvSpPr/>
          <p:nvPr/>
        </p:nvSpPr>
        <p:spPr>
          <a:xfrm>
            <a:off x="4945644" y="4516796"/>
            <a:ext cx="4789388" cy="954107"/>
          </a:xfrm>
          <a:prstGeom prst="rect">
            <a:avLst/>
          </a:prstGeom>
          <a:noFill/>
        </p:spPr>
        <p:txBody>
          <a:bodyPr wrap="none" lIns="91440" tIns="45720" rIns="91440" bIns="45720">
            <a:spAutoFit/>
          </a:bodyPr>
          <a:lstStyle/>
          <a:p>
            <a:pPr algn="ctr"/>
            <a:r>
              <a:rPr lang="en-US" sz="2800" b="0" u="sng" cap="none" spc="0" dirty="0" err="1">
                <a:ln w="0"/>
                <a:solidFill>
                  <a:schemeClr val="tx1"/>
                </a:solidFill>
                <a:effectLst>
                  <a:outerShdw blurRad="38100" dist="19050" dir="2700000" algn="tl" rotWithShape="0">
                    <a:schemeClr val="dk1">
                      <a:alpha val="40000"/>
                    </a:schemeClr>
                  </a:outerShdw>
                </a:effectLst>
              </a:rPr>
              <a:t>Henderina</a:t>
            </a:r>
            <a:r>
              <a:rPr lang="en-US" sz="2800" b="0" u="sng" cap="none" spc="0" dirty="0">
                <a:ln w="0"/>
                <a:solidFill>
                  <a:schemeClr val="tx1"/>
                </a:solidFill>
                <a:effectLst>
                  <a:outerShdw blurRad="38100" dist="19050" dir="2700000" algn="tl" rotWithShape="0">
                    <a:schemeClr val="dk1">
                      <a:alpha val="40000"/>
                    </a:schemeClr>
                  </a:outerShdw>
                </a:effectLst>
              </a:rPr>
              <a:t> S. </a:t>
            </a:r>
            <a:r>
              <a:rPr lang="en-US" sz="2800" b="0" u="sng" cap="none" spc="0" dirty="0" err="1">
                <a:ln w="0"/>
                <a:solidFill>
                  <a:schemeClr val="tx1"/>
                </a:solidFill>
                <a:effectLst>
                  <a:outerShdw blurRad="38100" dist="19050" dir="2700000" algn="tl" rotWithShape="0">
                    <a:schemeClr val="dk1">
                      <a:alpha val="40000"/>
                    </a:schemeClr>
                  </a:outerShdw>
                </a:effectLst>
              </a:rPr>
              <a:t>Laiskodat</a:t>
            </a:r>
            <a:r>
              <a:rPr lang="en-US" sz="2800" b="0" u="sng" cap="none" spc="0" dirty="0">
                <a:ln w="0"/>
                <a:solidFill>
                  <a:schemeClr val="tx1"/>
                </a:solidFill>
                <a:effectLst>
                  <a:outerShdw blurRad="38100" dist="19050" dir="2700000" algn="tl" rotWithShape="0">
                    <a:schemeClr val="dk1">
                      <a:alpha val="40000"/>
                    </a:schemeClr>
                  </a:outerShdw>
                </a:effectLst>
              </a:rPr>
              <a:t>, SP, </a:t>
            </a:r>
            <a:r>
              <a:rPr lang="en-US" sz="2800" b="0" u="sng" cap="none" spc="0" dirty="0" err="1">
                <a:ln w="0"/>
                <a:solidFill>
                  <a:schemeClr val="tx1"/>
                </a:solidFill>
                <a:effectLst>
                  <a:outerShdw blurRad="38100" dist="19050" dir="2700000" algn="tl" rotWithShape="0">
                    <a:schemeClr val="dk1">
                      <a:alpha val="40000"/>
                    </a:schemeClr>
                  </a:outerShdw>
                </a:effectLst>
              </a:rPr>
              <a:t>M.Si</a:t>
            </a:r>
            <a:endParaRPr lang="en-US" sz="2800" b="0" u="sng" cap="none" spc="0" dirty="0">
              <a:ln w="0"/>
              <a:solidFill>
                <a:schemeClr val="tx1"/>
              </a:solidFill>
              <a:effectLst>
                <a:outerShdw blurRad="38100" dist="19050" dir="2700000" algn="tl" rotWithShape="0">
                  <a:schemeClr val="dk1">
                    <a:alpha val="40000"/>
                  </a:schemeClr>
                </a:outerShdw>
              </a:effectLst>
            </a:endParaRPr>
          </a:p>
          <a:p>
            <a:pPr algn="ctr"/>
            <a:r>
              <a:rPr lang="en-US" sz="2800" dirty="0">
                <a:ln w="0"/>
                <a:effectLst>
                  <a:outerShdw blurRad="38100" dist="19050" dir="2700000" algn="tl" rotWithShape="0">
                    <a:schemeClr val="dk1">
                      <a:alpha val="40000"/>
                    </a:schemeClr>
                  </a:outerShdw>
                </a:effectLst>
              </a:rPr>
              <a:t>[</a:t>
            </a:r>
            <a:r>
              <a:rPr lang="en-US" sz="2800" dirty="0" err="1">
                <a:ln w="0"/>
                <a:effectLst>
                  <a:outerShdw blurRad="38100" dist="19050" dir="2700000" algn="tl" rotWithShape="0">
                    <a:schemeClr val="dk1">
                      <a:alpha val="40000"/>
                    </a:schemeClr>
                  </a:outerShdw>
                </a:effectLst>
              </a:rPr>
              <a:t>Kepala</a:t>
            </a:r>
            <a:r>
              <a:rPr lang="en-US" sz="2800" dirty="0">
                <a:ln w="0"/>
                <a:effectLst>
                  <a:outerShdw blurRad="38100" dist="19050" dir="2700000" algn="tl" rotWithShape="0">
                    <a:schemeClr val="dk1">
                      <a:alpha val="40000"/>
                    </a:schemeClr>
                  </a:outerShdw>
                </a:effectLst>
              </a:rPr>
              <a:t> BKD </a:t>
            </a:r>
            <a:r>
              <a:rPr lang="en-US" sz="2800" dirty="0" err="1">
                <a:ln w="0"/>
                <a:effectLst>
                  <a:outerShdw blurRad="38100" dist="19050" dir="2700000" algn="tl" rotWithShape="0">
                    <a:schemeClr val="dk1">
                      <a:alpha val="40000"/>
                    </a:schemeClr>
                  </a:outerShdw>
                </a:effectLst>
              </a:rPr>
              <a:t>Provinsi</a:t>
            </a:r>
            <a:r>
              <a:rPr lang="en-US" sz="2800" dirty="0">
                <a:ln w="0"/>
                <a:effectLst>
                  <a:outerShdw blurRad="38100" dist="19050" dir="2700000" algn="tl" rotWithShape="0">
                    <a:schemeClr val="dk1">
                      <a:alpha val="40000"/>
                    </a:schemeClr>
                  </a:outerShdw>
                </a:effectLst>
              </a:rPr>
              <a:t> NTT]</a:t>
            </a:r>
            <a:endParaRPr lang="en-US" sz="2800" b="0" cap="none" spc="0" dirty="0">
              <a:ln w="0"/>
              <a:solidFill>
                <a:schemeClr val="tx1"/>
              </a:solidFill>
              <a:effectLst>
                <a:outerShdw blurRad="38100" dist="19050" dir="2700000" algn="tl" rotWithShape="0">
                  <a:schemeClr val="dk1">
                    <a:alpha val="40000"/>
                  </a:schemeClr>
                </a:outerShdw>
              </a:effectLst>
            </a:endParaRPr>
          </a:p>
        </p:txBody>
      </p:sp>
      <p:sp>
        <p:nvSpPr>
          <p:cNvPr id="8" name="Flowchart: Connector 7"/>
          <p:cNvSpPr/>
          <p:nvPr/>
        </p:nvSpPr>
        <p:spPr>
          <a:xfrm>
            <a:off x="3544479" y="4497942"/>
            <a:ext cx="1188720" cy="1188720"/>
          </a:xfrm>
          <a:prstGeom prst="flowChartConnector">
            <a:avLst/>
          </a:prstGeom>
          <a:blipFill>
            <a:blip r:embed="rId3"/>
            <a:stretch>
              <a:fillRect/>
            </a:stretch>
          </a:blip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Delay 8"/>
          <p:cNvSpPr/>
          <p:nvPr/>
        </p:nvSpPr>
        <p:spPr>
          <a:xfrm rot="16200000">
            <a:off x="3266860" y="5406950"/>
            <a:ext cx="1706250" cy="1412664"/>
          </a:xfrm>
          <a:custGeom>
            <a:avLst/>
            <a:gdLst>
              <a:gd name="connsiteX0" fmla="*/ 0 w 1904215"/>
              <a:gd name="connsiteY0" fmla="*/ 0 h 1412664"/>
              <a:gd name="connsiteX1" fmla="*/ 952108 w 1904215"/>
              <a:gd name="connsiteY1" fmla="*/ 0 h 1412664"/>
              <a:gd name="connsiteX2" fmla="*/ 1904216 w 1904215"/>
              <a:gd name="connsiteY2" fmla="*/ 706332 h 1412664"/>
              <a:gd name="connsiteX3" fmla="*/ 952108 w 1904215"/>
              <a:gd name="connsiteY3" fmla="*/ 1412664 h 1412664"/>
              <a:gd name="connsiteX4" fmla="*/ 0 w 1904215"/>
              <a:gd name="connsiteY4" fmla="*/ 1412664 h 1412664"/>
              <a:gd name="connsiteX5" fmla="*/ 0 w 1904215"/>
              <a:gd name="connsiteY5" fmla="*/ 0 h 1412664"/>
              <a:gd name="connsiteX0" fmla="*/ 0 w 1131244"/>
              <a:gd name="connsiteY0" fmla="*/ 0 h 1412664"/>
              <a:gd name="connsiteX1" fmla="*/ 952108 w 1131244"/>
              <a:gd name="connsiteY1" fmla="*/ 0 h 1412664"/>
              <a:gd name="connsiteX2" fmla="*/ 678732 w 1131244"/>
              <a:gd name="connsiteY2" fmla="*/ 753466 h 1412664"/>
              <a:gd name="connsiteX3" fmla="*/ 952108 w 1131244"/>
              <a:gd name="connsiteY3" fmla="*/ 1412664 h 1412664"/>
              <a:gd name="connsiteX4" fmla="*/ 0 w 1131244"/>
              <a:gd name="connsiteY4" fmla="*/ 1412664 h 1412664"/>
              <a:gd name="connsiteX5" fmla="*/ 0 w 1131244"/>
              <a:gd name="connsiteY5" fmla="*/ 0 h 1412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1244" h="1412664">
                <a:moveTo>
                  <a:pt x="0" y="0"/>
                </a:moveTo>
                <a:lnTo>
                  <a:pt x="952108" y="0"/>
                </a:lnTo>
                <a:cubicBezTo>
                  <a:pt x="1477943" y="0"/>
                  <a:pt x="678732" y="363370"/>
                  <a:pt x="678732" y="753466"/>
                </a:cubicBezTo>
                <a:cubicBezTo>
                  <a:pt x="678732" y="1143562"/>
                  <a:pt x="1477943" y="1412664"/>
                  <a:pt x="952108" y="1412664"/>
                </a:cubicBezTo>
                <a:lnTo>
                  <a:pt x="0" y="1412664"/>
                </a:lnTo>
                <a:lnTo>
                  <a:pt x="0" y="0"/>
                </a:lnTo>
                <a:close/>
              </a:path>
            </a:pathLst>
          </a:custGeom>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909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8734" y="754143"/>
            <a:ext cx="11489266" cy="5262979"/>
          </a:xfrm>
          <a:prstGeom prst="rect">
            <a:avLst/>
          </a:prstGeom>
          <a:noFill/>
        </p:spPr>
        <p:txBody>
          <a:bodyPr wrap="square" rtlCol="0">
            <a:spAutoFit/>
          </a:bodyPr>
          <a:lstStyle/>
          <a:p>
            <a:pPr marL="342900" lvl="0" indent="-342900">
              <a:buFont typeface="Wingdings" panose="05000000000000000000" pitchFamily="2" charset="2"/>
              <a:buChar char="ü"/>
            </a:pPr>
            <a:r>
              <a:rPr lang="en-US" sz="2800" b="1" dirty="0" err="1">
                <a:latin typeface="Arial Narrow" panose="020B0606020202030204" pitchFamily="34" charset="0"/>
              </a:rPr>
              <a:t>Indikator</a:t>
            </a:r>
            <a:r>
              <a:rPr lang="en-US" sz="2800" b="1" dirty="0">
                <a:latin typeface="Arial Narrow" panose="020B0606020202030204" pitchFamily="34" charset="0"/>
              </a:rPr>
              <a:t> </a:t>
            </a:r>
            <a:r>
              <a:rPr lang="en-US" sz="2800" b="1" dirty="0" err="1">
                <a:latin typeface="Arial Narrow" panose="020B0606020202030204" pitchFamily="34" charset="0"/>
              </a:rPr>
              <a:t>Kinerja</a:t>
            </a:r>
            <a:r>
              <a:rPr lang="en-US" sz="2800" b="1" dirty="0">
                <a:latin typeface="Arial Narrow" panose="020B0606020202030204" pitchFamily="34" charset="0"/>
              </a:rPr>
              <a:t> </a:t>
            </a:r>
            <a:r>
              <a:rPr lang="en-US" sz="2800" b="1" dirty="0" err="1">
                <a:latin typeface="Arial Narrow" panose="020B0606020202030204" pitchFamily="34" charset="0"/>
              </a:rPr>
              <a:t>Kunci</a:t>
            </a:r>
            <a:endParaRPr lang="en-US" sz="2800" b="1" dirty="0">
              <a:latin typeface="Arial Narrow" panose="020B0606020202030204" pitchFamily="34" charset="0"/>
            </a:endParaRPr>
          </a:p>
          <a:p>
            <a:pPr marL="690563" indent="-342900">
              <a:buFont typeface="Arial" panose="020B0604020202020204" pitchFamily="34" charset="0"/>
              <a:buChar char="•"/>
            </a:pPr>
            <a:r>
              <a:rPr lang="id-ID" sz="2800" dirty="0">
                <a:latin typeface="Arial Narrow" panose="020B0606020202030204" pitchFamily="34" charset="0"/>
              </a:rPr>
              <a:t>Penetapan indikator kinerja Perangkat Daerah sesuai dengan indikator kinerja kunci Pemerintah Daerah yang ditetapkan dalam Rencana Pembangunan Jangka Menengah Daerah Tahun 2018-2023.</a:t>
            </a:r>
          </a:p>
          <a:p>
            <a:pPr marL="347663"/>
            <a:endParaRPr lang="en-US" sz="2800" dirty="0">
              <a:latin typeface="Arial Narrow" panose="020B0606020202030204" pitchFamily="34" charset="0"/>
            </a:endParaRPr>
          </a:p>
          <a:p>
            <a:pPr marL="690563" indent="-342900">
              <a:buFont typeface="Arial" panose="020B0604020202020204" pitchFamily="34" charset="0"/>
              <a:buChar char="•"/>
            </a:pPr>
            <a:r>
              <a:rPr lang="id-ID" sz="2800" dirty="0">
                <a:latin typeface="Arial Narrow" panose="020B0606020202030204" pitchFamily="34" charset="0"/>
              </a:rPr>
              <a:t>Indikator Kinerja Kunci pada Pemerintah Daerah diartikan sebagai Indikator Kinerja Daerah. Pemerintah Daerah menetapkan Indikator Kinerja Daerah dalam Rencana Pembangunan Jangka Menengah Daerah Tahun 2018-2023 yang terbagi dalam tiga jenis indikator yaitu:</a:t>
            </a:r>
            <a:endParaRPr lang="en-US" sz="2800" dirty="0">
              <a:latin typeface="Arial Narrow" panose="020B0606020202030204" pitchFamily="34" charset="0"/>
            </a:endParaRPr>
          </a:p>
          <a:p>
            <a:pPr marL="1084263" indent="-398463">
              <a:buFont typeface="Wingdings" panose="05000000000000000000" pitchFamily="2" charset="2"/>
              <a:buChar char="q"/>
            </a:pPr>
            <a:r>
              <a:rPr lang="id-ID" sz="2800" dirty="0">
                <a:latin typeface="Arial Narrow" panose="020B0606020202030204" pitchFamily="34" charset="0"/>
              </a:rPr>
              <a:t>Indikator Kesejahteraan masyarakat</a:t>
            </a:r>
            <a:endParaRPr lang="en-US" sz="2800" dirty="0">
              <a:latin typeface="Arial Narrow" panose="020B0606020202030204" pitchFamily="34" charset="0"/>
            </a:endParaRPr>
          </a:p>
          <a:p>
            <a:pPr marL="1084263" indent="-398463">
              <a:buFont typeface="Wingdings" panose="05000000000000000000" pitchFamily="2" charset="2"/>
              <a:buChar char="q"/>
            </a:pPr>
            <a:r>
              <a:rPr lang="id-ID" sz="2800" dirty="0">
                <a:latin typeface="Arial Narrow" panose="020B0606020202030204" pitchFamily="34" charset="0"/>
              </a:rPr>
              <a:t>Indikator Pelayanan Publik</a:t>
            </a:r>
            <a:endParaRPr lang="en-US" sz="2800" dirty="0">
              <a:latin typeface="Arial Narrow" panose="020B0606020202030204" pitchFamily="34" charset="0"/>
            </a:endParaRPr>
          </a:p>
          <a:p>
            <a:pPr marL="1084263" indent="-398463">
              <a:buFont typeface="Wingdings" panose="05000000000000000000" pitchFamily="2" charset="2"/>
              <a:buChar char="q"/>
            </a:pPr>
            <a:r>
              <a:rPr lang="id-ID" sz="2800" dirty="0">
                <a:latin typeface="Arial Narrow" panose="020B0606020202030204" pitchFamily="34" charset="0"/>
              </a:rPr>
              <a:t>Indikator Daya Saing Daerah</a:t>
            </a:r>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270794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8734" y="754143"/>
            <a:ext cx="11489266" cy="3046988"/>
          </a:xfrm>
          <a:prstGeom prst="rect">
            <a:avLst/>
          </a:prstGeom>
          <a:noFill/>
        </p:spPr>
        <p:txBody>
          <a:bodyPr wrap="square" rtlCol="0">
            <a:spAutoFit/>
          </a:bodyPr>
          <a:lstStyle/>
          <a:p>
            <a:pPr marL="342900" lvl="0" indent="-342900">
              <a:buFont typeface="Wingdings" panose="05000000000000000000" pitchFamily="2" charset="2"/>
              <a:buChar char="ü"/>
            </a:pPr>
            <a:r>
              <a:rPr lang="en-US" sz="3200" b="1" dirty="0" err="1">
                <a:latin typeface="Arial Narrow" panose="020B0606020202030204" pitchFamily="34" charset="0"/>
              </a:rPr>
              <a:t>Indikator</a:t>
            </a:r>
            <a:r>
              <a:rPr lang="en-US" sz="3200" b="1" dirty="0">
                <a:latin typeface="Arial Narrow" panose="020B0606020202030204" pitchFamily="34" charset="0"/>
              </a:rPr>
              <a:t> </a:t>
            </a:r>
            <a:r>
              <a:rPr lang="en-US" sz="3200" b="1" dirty="0" err="1">
                <a:latin typeface="Arial Narrow" panose="020B0606020202030204" pitchFamily="34" charset="0"/>
              </a:rPr>
              <a:t>Kinerja</a:t>
            </a:r>
            <a:r>
              <a:rPr lang="en-US" sz="3200" b="1" dirty="0">
                <a:latin typeface="Arial Narrow" panose="020B0606020202030204" pitchFamily="34" charset="0"/>
              </a:rPr>
              <a:t> </a:t>
            </a:r>
            <a:r>
              <a:rPr lang="en-US" sz="3200" b="1" dirty="0" err="1">
                <a:latin typeface="Arial Narrow" panose="020B0606020202030204" pitchFamily="34" charset="0"/>
              </a:rPr>
              <a:t>Kunci</a:t>
            </a:r>
            <a:endParaRPr lang="en-US" sz="3200" b="1" dirty="0">
              <a:latin typeface="Arial Narrow" panose="020B0606020202030204" pitchFamily="34" charset="0"/>
            </a:endParaRPr>
          </a:p>
          <a:p>
            <a:pPr marL="685800" indent="-342900">
              <a:buFont typeface="Arial" panose="020B0604020202020204" pitchFamily="34" charset="0"/>
              <a:buChar char="•"/>
            </a:pPr>
            <a:r>
              <a:rPr lang="id-ID" sz="3200" dirty="0">
                <a:latin typeface="Arial Narrow" panose="020B0606020202030204" pitchFamily="34" charset="0"/>
              </a:rPr>
              <a:t>Indikator Kinerja Daerah menjadi acuan bagi penetapan indikator kinerja perangkat Daerah dengan klasifikasi indikator sebagai berikut:</a:t>
            </a:r>
            <a:endParaRPr lang="en-US" sz="3200" dirty="0">
              <a:latin typeface="Arial Narrow" panose="020B0606020202030204" pitchFamily="34" charset="0"/>
            </a:endParaRPr>
          </a:p>
          <a:p>
            <a:pPr marL="1084263" indent="-398463">
              <a:buFont typeface="Wingdings" panose="05000000000000000000" pitchFamily="2" charset="2"/>
              <a:buChar char="q"/>
            </a:pPr>
            <a:r>
              <a:rPr lang="id-ID" sz="3200" dirty="0">
                <a:latin typeface="Arial Narrow" panose="020B0606020202030204" pitchFamily="34" charset="0"/>
              </a:rPr>
              <a:t>Indikator Kinerja Perangkat Daerah Langsung</a:t>
            </a:r>
            <a:endParaRPr lang="en-US" sz="3200" dirty="0">
              <a:latin typeface="Arial Narrow" panose="020B0606020202030204" pitchFamily="34" charset="0"/>
            </a:endParaRPr>
          </a:p>
          <a:p>
            <a:pPr marL="1084263" indent="-398463">
              <a:buFont typeface="Wingdings" panose="05000000000000000000" pitchFamily="2" charset="2"/>
              <a:buChar char="q"/>
            </a:pPr>
            <a:r>
              <a:rPr lang="id-ID" sz="3200" dirty="0">
                <a:latin typeface="Arial Narrow" panose="020B0606020202030204" pitchFamily="34" charset="0"/>
              </a:rPr>
              <a:t>Indikator Kinerja Perangkat Daerah Tidak Langsung</a:t>
            </a:r>
            <a:endParaRPr lang="en-US" sz="3200" dirty="0">
              <a:latin typeface="Arial Narrow" panose="020B0606020202030204" pitchFamily="34" charset="0"/>
            </a:endParaRPr>
          </a:p>
          <a:p>
            <a:pPr lvl="0"/>
            <a:endParaRPr lang="en-US" sz="3200" b="1"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717804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7700" y="754143"/>
            <a:ext cx="10896600" cy="1338828"/>
          </a:xfrm>
          <a:prstGeom prst="rect">
            <a:avLst/>
          </a:prstGeom>
          <a:noFill/>
        </p:spPr>
        <p:txBody>
          <a:bodyPr wrap="square" rtlCol="0">
            <a:spAutoFit/>
          </a:bodyPr>
          <a:lstStyle/>
          <a:p>
            <a:pPr marL="457200" lvl="0" indent="-457200">
              <a:buFont typeface="Wingdings" panose="05000000000000000000" pitchFamily="2" charset="2"/>
              <a:buChar char="ü"/>
            </a:pPr>
            <a:r>
              <a:rPr lang="en-US" sz="2700" b="1" dirty="0" err="1">
                <a:latin typeface="Arial Narrow" panose="020B0606020202030204" pitchFamily="34" charset="0"/>
              </a:rPr>
              <a:t>Penyusunan</a:t>
            </a:r>
            <a:r>
              <a:rPr lang="en-US" sz="2700" b="1" dirty="0">
                <a:latin typeface="Arial Narrow" panose="020B0606020202030204" pitchFamily="34" charset="0"/>
              </a:rPr>
              <a:t> Target </a:t>
            </a:r>
            <a:r>
              <a:rPr lang="en-US" sz="2700" b="1" dirty="0" err="1">
                <a:latin typeface="Arial Narrow" panose="020B0606020202030204" pitchFamily="34" charset="0"/>
              </a:rPr>
              <a:t>Kinerja</a:t>
            </a:r>
            <a:endParaRPr lang="en-US" sz="2700" b="1" dirty="0">
              <a:latin typeface="Arial Narrow" panose="020B0606020202030204" pitchFamily="34" charset="0"/>
            </a:endParaRPr>
          </a:p>
          <a:p>
            <a:pPr lvl="0"/>
            <a:endParaRPr lang="en-US" sz="2700" b="1" dirty="0">
              <a:latin typeface="Arial Narrow" panose="020B0606020202030204" pitchFamily="34" charset="0"/>
            </a:endParaRPr>
          </a:p>
          <a:p>
            <a:pPr marL="457200">
              <a:tabLst>
                <a:tab pos="744538" algn="l"/>
              </a:tabLst>
            </a:pPr>
            <a:endParaRPr lang="en-US" sz="2700" dirty="0">
              <a:latin typeface="Arial Narrow" panose="020B0606020202030204" pitchFamily="34" charset="0"/>
            </a:endParaRPr>
          </a:p>
        </p:txBody>
      </p:sp>
      <p:grpSp>
        <p:nvGrpSpPr>
          <p:cNvPr id="8" name="Group 7"/>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
        <p:nvSpPr>
          <p:cNvPr id="2" name="Rectangle 1"/>
          <p:cNvSpPr/>
          <p:nvPr/>
        </p:nvSpPr>
        <p:spPr>
          <a:xfrm>
            <a:off x="1540933" y="1228636"/>
            <a:ext cx="9728200" cy="1815882"/>
          </a:xfrm>
          <a:prstGeom prst="rect">
            <a:avLst/>
          </a:prstGeom>
          <a:solidFill>
            <a:schemeClr val="accent4">
              <a:lumMod val="20000"/>
              <a:lumOff val="80000"/>
            </a:schemeClr>
          </a:solidFill>
        </p:spPr>
        <p:txBody>
          <a:bodyPr wrap="square">
            <a:spAutoFit/>
          </a:bodyPr>
          <a:lstStyle/>
          <a:p>
            <a:pPr>
              <a:tabLst>
                <a:tab pos="744538" algn="l"/>
              </a:tabLst>
            </a:pPr>
            <a:r>
              <a:rPr lang="id-ID" sz="2800" i="1" dirty="0">
                <a:latin typeface="Arial Narrow" panose="020B0606020202030204" pitchFamily="34" charset="0"/>
              </a:rPr>
              <a:t>Indikator Kinerja Perangkat Daerah menjadi dasar dalam menentukan program, kegiatan, dan sub kegiatan dalam APBD, yang masing-masing program, kegiatan, dan sub kegiatan tersebut mempunyai satu atau lebih target kinerja. </a:t>
            </a:r>
            <a:endParaRPr lang="en-US" sz="2800" i="1" dirty="0">
              <a:latin typeface="Arial Narrow" panose="020B0606020202030204" pitchFamily="34" charset="0"/>
            </a:endParaRPr>
          </a:p>
        </p:txBody>
      </p:sp>
      <p:sp>
        <p:nvSpPr>
          <p:cNvPr id="4" name="Rectangle 3"/>
          <p:cNvSpPr/>
          <p:nvPr/>
        </p:nvSpPr>
        <p:spPr>
          <a:xfrm>
            <a:off x="1159933" y="3177855"/>
            <a:ext cx="10481734" cy="2246769"/>
          </a:xfrm>
          <a:prstGeom prst="rect">
            <a:avLst/>
          </a:prstGeom>
        </p:spPr>
        <p:txBody>
          <a:bodyPr wrap="square">
            <a:spAutoFit/>
          </a:bodyPr>
          <a:lstStyle/>
          <a:p>
            <a:pPr>
              <a:tabLst>
                <a:tab pos="744538" algn="l"/>
              </a:tabLst>
            </a:pPr>
            <a:r>
              <a:rPr lang="id-ID" sz="2800" dirty="0">
                <a:latin typeface="Arial Narrow" panose="020B0606020202030204" pitchFamily="34" charset="0"/>
              </a:rPr>
              <a:t>Target kinerja dituangkan dalam bentuk:    </a:t>
            </a:r>
            <a:endParaRPr lang="en-US" sz="2800" dirty="0">
              <a:latin typeface="Arial Narrow" panose="020B0606020202030204" pitchFamily="34" charset="0"/>
            </a:endParaRPr>
          </a:p>
          <a:p>
            <a:pPr marL="285750" lvl="0" indent="-285750">
              <a:buFont typeface="Wingdings" panose="05000000000000000000" pitchFamily="2" charset="2"/>
              <a:buChar char="§"/>
            </a:pPr>
            <a:r>
              <a:rPr lang="id-ID" sz="2800" dirty="0">
                <a:latin typeface="Arial Narrow" panose="020B0606020202030204" pitchFamily="34" charset="0"/>
              </a:rPr>
              <a:t>Target Kuantitas </a:t>
            </a:r>
            <a:r>
              <a:rPr lang="id-ID" sz="2800" i="1" dirty="0">
                <a:latin typeface="Arial Narrow" panose="020B0606020202030204" pitchFamily="34" charset="0"/>
              </a:rPr>
              <a:t>Output</a:t>
            </a:r>
            <a:endParaRPr lang="en-US" sz="2800" dirty="0">
              <a:latin typeface="Arial Narrow" panose="020B0606020202030204" pitchFamily="34" charset="0"/>
            </a:endParaRPr>
          </a:p>
          <a:p>
            <a:pPr marL="287338"/>
            <a:r>
              <a:rPr lang="id-ID" sz="2800" dirty="0">
                <a:latin typeface="Arial Narrow" panose="020B0606020202030204" pitchFamily="34" charset="0"/>
              </a:rPr>
              <a:t>Target Kuantitas </a:t>
            </a:r>
            <a:r>
              <a:rPr lang="id-ID" sz="2800" i="1" dirty="0">
                <a:latin typeface="Arial Narrow" panose="020B0606020202030204" pitchFamily="34" charset="0"/>
              </a:rPr>
              <a:t>Output</a:t>
            </a:r>
            <a:r>
              <a:rPr lang="id-ID" sz="2800" dirty="0">
                <a:latin typeface="Arial Narrow" panose="020B0606020202030204" pitchFamily="34" charset="0"/>
              </a:rPr>
              <a:t> adalah target dari jumlah hasil kerja yang diperoleh dari program/kegiatan/sub kegiatan secara langsung baik berupa barang/dokumen atau frekuensi aktivitas kerja. </a:t>
            </a:r>
            <a:endParaRPr lang="en-US" sz="2800" dirty="0">
              <a:latin typeface="Arial Narrow" panose="020B0606020202030204" pitchFamily="34" charset="0"/>
            </a:endParaRPr>
          </a:p>
        </p:txBody>
      </p:sp>
    </p:spTree>
    <p:extLst>
      <p:ext uri="{BB962C8B-B14F-4D97-AF65-F5344CB8AC3E}">
        <p14:creationId xmlns:p14="http://schemas.microsoft.com/office/powerpoint/2010/main" val="1539299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
        <p:nvSpPr>
          <p:cNvPr id="4" name="Rectangle 3"/>
          <p:cNvSpPr/>
          <p:nvPr/>
        </p:nvSpPr>
        <p:spPr>
          <a:xfrm>
            <a:off x="855133" y="1182231"/>
            <a:ext cx="10481734" cy="2246769"/>
          </a:xfrm>
          <a:prstGeom prst="rect">
            <a:avLst/>
          </a:prstGeom>
        </p:spPr>
        <p:txBody>
          <a:bodyPr wrap="square">
            <a:spAutoFit/>
          </a:bodyPr>
          <a:lstStyle/>
          <a:p>
            <a:pPr marL="285750" lvl="0" indent="-285750">
              <a:buFont typeface="Wingdings" panose="05000000000000000000" pitchFamily="2" charset="2"/>
              <a:buChar char="§"/>
            </a:pPr>
            <a:r>
              <a:rPr lang="id-ID" sz="2800" dirty="0">
                <a:latin typeface="Arial Narrow" panose="020B0606020202030204" pitchFamily="34" charset="0"/>
              </a:rPr>
              <a:t>Target Kualitas </a:t>
            </a:r>
            <a:r>
              <a:rPr lang="id-ID" sz="2800" i="1" dirty="0">
                <a:latin typeface="Arial Narrow" panose="020B0606020202030204" pitchFamily="34" charset="0"/>
              </a:rPr>
              <a:t>Output</a:t>
            </a:r>
            <a:endParaRPr lang="en-US" sz="2800" dirty="0">
              <a:latin typeface="Arial Narrow" panose="020B0606020202030204" pitchFamily="34" charset="0"/>
            </a:endParaRPr>
          </a:p>
          <a:p>
            <a:pPr marL="287338"/>
            <a:r>
              <a:rPr lang="id-ID" sz="2800" dirty="0">
                <a:latin typeface="Arial Narrow" panose="020B0606020202030204" pitchFamily="34" charset="0"/>
              </a:rPr>
              <a:t>Target Kualitas </a:t>
            </a:r>
            <a:r>
              <a:rPr lang="id-ID" sz="2800" i="1" dirty="0">
                <a:latin typeface="Arial Narrow" panose="020B0606020202030204" pitchFamily="34" charset="0"/>
              </a:rPr>
              <a:t>Output</a:t>
            </a:r>
            <a:r>
              <a:rPr lang="id-ID" sz="2800" dirty="0">
                <a:latin typeface="Arial Narrow" panose="020B0606020202030204" pitchFamily="34" charset="0"/>
              </a:rPr>
              <a:t> adalah target mutu dari hasil kerja atau aktivitas kerja yang dilakukan dari program/kegiatan/sub kegiatan. Mutu hasil kerja dapat diukur dari kualitas barang/dokumen, tingkat ketepatan waktu/sasaran, atau kualitas proses pekerjaan.</a:t>
            </a:r>
            <a:endParaRPr lang="en-US" sz="2800" dirty="0">
              <a:latin typeface="Arial Narrow" panose="020B0606020202030204" pitchFamily="34" charset="0"/>
            </a:endParaRPr>
          </a:p>
        </p:txBody>
      </p:sp>
    </p:spTree>
    <p:extLst>
      <p:ext uri="{BB962C8B-B14F-4D97-AF65-F5344CB8AC3E}">
        <p14:creationId xmlns:p14="http://schemas.microsoft.com/office/powerpoint/2010/main" val="3063299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4425" y="711808"/>
            <a:ext cx="10918641" cy="4524315"/>
          </a:xfrm>
          <a:prstGeom prst="rect">
            <a:avLst/>
          </a:prstGeom>
          <a:noFill/>
        </p:spPr>
        <p:txBody>
          <a:bodyPr wrap="square" rtlCol="0">
            <a:spAutoFit/>
          </a:bodyPr>
          <a:lstStyle/>
          <a:p>
            <a:pPr marL="342900" lvl="0" indent="-342900">
              <a:buFont typeface="Wingdings" panose="05000000000000000000" pitchFamily="2" charset="2"/>
              <a:buChar char="ü"/>
            </a:pPr>
            <a:r>
              <a:rPr lang="en-US" sz="2400" b="1" dirty="0" err="1">
                <a:latin typeface="Arial Narrow" panose="020B0606020202030204" pitchFamily="34" charset="0"/>
              </a:rPr>
              <a:t>Penyusunan</a:t>
            </a:r>
            <a:r>
              <a:rPr lang="en-US" sz="2400" b="1" dirty="0">
                <a:latin typeface="Arial Narrow" panose="020B0606020202030204" pitchFamily="34" charset="0"/>
              </a:rPr>
              <a:t> Target </a:t>
            </a:r>
            <a:r>
              <a:rPr lang="en-US" sz="2400" b="1" dirty="0" err="1">
                <a:latin typeface="Arial Narrow" panose="020B0606020202030204" pitchFamily="34" charset="0"/>
              </a:rPr>
              <a:t>Kinerja</a:t>
            </a:r>
            <a:endParaRPr lang="en-US" sz="2400" b="1" dirty="0">
              <a:latin typeface="Arial Narrow" panose="020B0606020202030204" pitchFamily="34" charset="0"/>
            </a:endParaRPr>
          </a:p>
          <a:p>
            <a:pPr lvl="0"/>
            <a:endParaRPr lang="en-US" sz="2400" b="1" dirty="0">
              <a:latin typeface="Arial Narrow" panose="020B0606020202030204" pitchFamily="34" charset="0"/>
            </a:endParaRPr>
          </a:p>
          <a:p>
            <a:pPr marL="690563" lvl="0" indent="-342900">
              <a:buFont typeface="Arial" panose="020B0604020202020204" pitchFamily="34" charset="0"/>
              <a:buChar char="•"/>
            </a:pPr>
            <a:r>
              <a:rPr lang="id-ID" sz="2400" dirty="0">
                <a:latin typeface="Arial Narrow" panose="020B0606020202030204" pitchFamily="34" charset="0"/>
              </a:rPr>
              <a:t>Target Waktu</a:t>
            </a:r>
            <a:endParaRPr lang="en-US" sz="2400" dirty="0">
              <a:latin typeface="Arial Narrow" panose="020B0606020202030204" pitchFamily="34" charset="0"/>
            </a:endParaRPr>
          </a:p>
          <a:p>
            <a:pPr marL="685800"/>
            <a:endParaRPr lang="en-US" sz="2400" dirty="0">
              <a:latin typeface="Arial Narrow" panose="020B0606020202030204" pitchFamily="34" charset="0"/>
            </a:endParaRPr>
          </a:p>
          <a:p>
            <a:pPr marL="685800"/>
            <a:r>
              <a:rPr lang="id-ID" sz="2400" dirty="0">
                <a:latin typeface="Arial Narrow" panose="020B0606020202030204" pitchFamily="34" charset="0"/>
              </a:rPr>
              <a:t>Target Waktu adalah target dari waktu penyelesaian  sebuah pekerjaan dianggap selesai secara tuntas. Satuan yang digunakan dalam target waktu adalah Bulan</a:t>
            </a:r>
            <a:endParaRPr lang="en-US" sz="2400" dirty="0">
              <a:latin typeface="Arial Narrow" panose="020B0606020202030204" pitchFamily="34" charset="0"/>
            </a:endParaRPr>
          </a:p>
          <a:p>
            <a:pPr marL="685800"/>
            <a:endParaRPr lang="en-US" sz="2400" dirty="0">
              <a:latin typeface="Arial Narrow" panose="020B0606020202030204" pitchFamily="34" charset="0"/>
            </a:endParaRPr>
          </a:p>
          <a:p>
            <a:pPr marL="685800" lvl="0" indent="-342900">
              <a:buFont typeface="Arial" panose="020B0604020202020204" pitchFamily="34" charset="0"/>
              <a:buChar char="•"/>
            </a:pPr>
            <a:r>
              <a:rPr lang="id-ID" sz="2400" dirty="0">
                <a:latin typeface="Arial Narrow" panose="020B0606020202030204" pitchFamily="34" charset="0"/>
              </a:rPr>
              <a:t>Target Angka Kredit</a:t>
            </a:r>
            <a:endParaRPr lang="en-US" sz="2400" dirty="0">
              <a:latin typeface="Arial Narrow" panose="020B0606020202030204" pitchFamily="34" charset="0"/>
            </a:endParaRPr>
          </a:p>
          <a:p>
            <a:pPr marL="685800"/>
            <a:endParaRPr lang="en-US" sz="2400" dirty="0">
              <a:latin typeface="Arial Narrow" panose="020B0606020202030204" pitchFamily="34" charset="0"/>
            </a:endParaRPr>
          </a:p>
          <a:p>
            <a:pPr marL="685800"/>
            <a:r>
              <a:rPr lang="id-ID" sz="2400" dirty="0">
                <a:latin typeface="Arial Narrow" panose="020B0606020202030204" pitchFamily="34" charset="0"/>
              </a:rPr>
              <a:t>Target Angka Kredit adalah target angka kredit yang dihasilkan dari target kuantitas </a:t>
            </a:r>
            <a:r>
              <a:rPr lang="id-ID" sz="2400" i="1" dirty="0">
                <a:latin typeface="Arial Narrow" panose="020B0606020202030204" pitchFamily="34" charset="0"/>
              </a:rPr>
              <a:t>output</a:t>
            </a:r>
            <a:r>
              <a:rPr lang="id-ID" sz="2400" dirty="0">
                <a:latin typeface="Arial Narrow" panose="020B0606020202030204" pitchFamily="34" charset="0"/>
              </a:rPr>
              <a:t> atau sebaliknya yang diatur dalam ketentuan peraturan perundang-undangan serta mengatur tentang angka kredit bagi pegawai yang menduduki jabatan fungsional tertentu.</a:t>
            </a:r>
            <a:endParaRPr lang="en-US" sz="24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806724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4425" y="838808"/>
            <a:ext cx="10918641" cy="4401205"/>
          </a:xfrm>
          <a:prstGeom prst="rect">
            <a:avLst/>
          </a:prstGeom>
          <a:noFill/>
        </p:spPr>
        <p:txBody>
          <a:bodyPr wrap="square" rtlCol="0">
            <a:spAutoFit/>
          </a:bodyPr>
          <a:lstStyle/>
          <a:p>
            <a:pPr marL="342900" lvl="0" indent="-342900">
              <a:buFont typeface="Wingdings" panose="05000000000000000000" pitchFamily="2" charset="2"/>
              <a:buChar char="ü"/>
            </a:pPr>
            <a:r>
              <a:rPr lang="en-US" sz="2800" b="1" dirty="0" err="1">
                <a:latin typeface="Arial Narrow" panose="020B0606020202030204" pitchFamily="34" charset="0"/>
              </a:rPr>
              <a:t>Penyusunan</a:t>
            </a:r>
            <a:r>
              <a:rPr lang="en-US" sz="2800" b="1" dirty="0">
                <a:latin typeface="Arial Narrow" panose="020B0606020202030204" pitchFamily="34" charset="0"/>
              </a:rPr>
              <a:t> Target </a:t>
            </a:r>
            <a:r>
              <a:rPr lang="en-US" sz="2800" b="1" dirty="0" err="1">
                <a:latin typeface="Arial Narrow" panose="020B0606020202030204" pitchFamily="34" charset="0"/>
              </a:rPr>
              <a:t>Kinerja</a:t>
            </a:r>
            <a:endParaRPr lang="en-US" sz="2800" b="1" dirty="0">
              <a:latin typeface="Arial Narrow" panose="020B0606020202030204" pitchFamily="34" charset="0"/>
            </a:endParaRPr>
          </a:p>
          <a:p>
            <a:pPr lvl="0"/>
            <a:endParaRPr lang="en-US" sz="2800" b="1" dirty="0">
              <a:latin typeface="Arial Narrow" panose="020B0606020202030204" pitchFamily="34" charset="0"/>
            </a:endParaRPr>
          </a:p>
          <a:p>
            <a:pPr marL="685800" lvl="0" indent="-338138">
              <a:buFont typeface="Wingdings" panose="05000000000000000000" pitchFamily="2" charset="2"/>
              <a:buChar char="§"/>
            </a:pPr>
            <a:r>
              <a:rPr lang="id-ID" sz="2800" dirty="0">
                <a:latin typeface="Arial Narrow" panose="020B0606020202030204" pitchFamily="34" charset="0"/>
              </a:rPr>
              <a:t>Target Biaya</a:t>
            </a:r>
            <a:endParaRPr lang="en-US" sz="2800" dirty="0">
              <a:latin typeface="Arial Narrow" panose="020B0606020202030204" pitchFamily="34" charset="0"/>
            </a:endParaRPr>
          </a:p>
          <a:p>
            <a:pPr marL="685800"/>
            <a:endParaRPr lang="en-US" sz="2800" dirty="0">
              <a:latin typeface="Arial Narrow" panose="020B0606020202030204" pitchFamily="34" charset="0"/>
            </a:endParaRPr>
          </a:p>
          <a:p>
            <a:pPr marL="1143000" indent="-457200">
              <a:buFont typeface="Courier New" panose="02070309020205020404" pitchFamily="49" charset="0"/>
              <a:buChar char="o"/>
            </a:pPr>
            <a:r>
              <a:rPr lang="id-ID" sz="2800" dirty="0">
                <a:latin typeface="Arial Narrow" panose="020B0606020202030204" pitchFamily="34" charset="0"/>
              </a:rPr>
              <a:t>Target Biaya adalah target dari anggaran atau penerimaan yang menjadi beban atau target penerimaan dalam APBD atau APBN. </a:t>
            </a:r>
            <a:endParaRPr lang="en-US" sz="2800" dirty="0">
              <a:latin typeface="Arial Narrow" panose="020B0606020202030204" pitchFamily="34" charset="0"/>
            </a:endParaRPr>
          </a:p>
          <a:p>
            <a:pPr marL="1143000" indent="-457200">
              <a:buFont typeface="Courier New" panose="02070309020205020404" pitchFamily="49" charset="0"/>
              <a:buChar char="o"/>
            </a:pPr>
            <a:endParaRPr lang="en-US" sz="2800" dirty="0">
              <a:latin typeface="Arial Narrow" panose="020B0606020202030204" pitchFamily="34" charset="0"/>
            </a:endParaRPr>
          </a:p>
          <a:p>
            <a:pPr marL="1143000" indent="-457200">
              <a:buFont typeface="Courier New" panose="02070309020205020404" pitchFamily="49" charset="0"/>
              <a:buChar char="o"/>
            </a:pPr>
            <a:r>
              <a:rPr lang="id-ID" sz="2800" dirty="0">
                <a:latin typeface="Arial Narrow" panose="020B0606020202030204" pitchFamily="34" charset="0"/>
              </a:rPr>
              <a:t>Satuan yang digunakan dalam target biaya adalah rupiah (Rp.) sesuai dengan jumlah anggaran belanja atau target penerimaan yang ada dalam APBD atau APBN.</a:t>
            </a:r>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1000981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9288" y="873415"/>
            <a:ext cx="10918641" cy="5139869"/>
          </a:xfrm>
          <a:prstGeom prst="rect">
            <a:avLst/>
          </a:prstGeom>
          <a:noFill/>
        </p:spPr>
        <p:txBody>
          <a:bodyPr wrap="square" rtlCol="0">
            <a:spAutoFit/>
          </a:bodyPr>
          <a:lstStyle/>
          <a:p>
            <a:pPr marL="342900" lvl="0" indent="-342900">
              <a:buFont typeface="Wingdings" panose="05000000000000000000" pitchFamily="2" charset="2"/>
              <a:buChar char="ü"/>
            </a:pPr>
            <a:r>
              <a:rPr lang="en-US" sz="2800" b="1" dirty="0" err="1">
                <a:latin typeface="Arial Narrow" panose="020B0606020202030204" pitchFamily="34" charset="0"/>
              </a:rPr>
              <a:t>Penjabaran</a:t>
            </a:r>
            <a:r>
              <a:rPr lang="en-US" sz="2800" b="1" dirty="0">
                <a:latin typeface="Arial Narrow" panose="020B0606020202030204" pitchFamily="34" charset="0"/>
              </a:rPr>
              <a:t> Target </a:t>
            </a:r>
            <a:r>
              <a:rPr lang="en-US" sz="2800" b="1" dirty="0" err="1">
                <a:latin typeface="Arial Narrow" panose="020B0606020202030204" pitchFamily="34" charset="0"/>
              </a:rPr>
              <a:t>Kinerja</a:t>
            </a:r>
            <a:endParaRPr lang="en-US" sz="2800" b="1" dirty="0">
              <a:latin typeface="Arial Narrow" panose="020B0606020202030204" pitchFamily="34" charset="0"/>
            </a:endParaRPr>
          </a:p>
          <a:p>
            <a:pPr lvl="0"/>
            <a:endParaRPr lang="en-US" sz="2800" b="1" dirty="0">
              <a:latin typeface="Arial Narrow" panose="020B0606020202030204" pitchFamily="34" charset="0"/>
            </a:endParaRPr>
          </a:p>
          <a:p>
            <a:pPr lvl="0"/>
            <a:endParaRPr lang="en-US" sz="2800" b="1" dirty="0">
              <a:latin typeface="Arial Narrow" panose="020B0606020202030204" pitchFamily="34" charset="0"/>
            </a:endParaRPr>
          </a:p>
          <a:p>
            <a:pPr marL="339725"/>
            <a:endParaRPr lang="id-ID" sz="2800" dirty="0">
              <a:latin typeface="Arial Narrow" panose="020B0606020202030204" pitchFamily="34" charset="0"/>
            </a:endParaRPr>
          </a:p>
          <a:p>
            <a:pPr marL="339725"/>
            <a:endParaRPr lang="id-ID" sz="2800" dirty="0">
              <a:latin typeface="Arial Narrow" panose="020B0606020202030204" pitchFamily="34" charset="0"/>
            </a:endParaRPr>
          </a:p>
          <a:p>
            <a:pPr marL="339725"/>
            <a:r>
              <a:rPr lang="en-US" sz="2800" dirty="0">
                <a:latin typeface="Arial Narrow" panose="020B0606020202030204" pitchFamily="34" charset="0"/>
              </a:rPr>
              <a:t>P</a:t>
            </a:r>
            <a:r>
              <a:rPr lang="id-ID" sz="2800" dirty="0">
                <a:latin typeface="Arial Narrow" panose="020B0606020202030204" pitchFamily="34" charset="0"/>
              </a:rPr>
              <a:t>enjabaran pencapaian target kinerja bulanan disusun sebagai berikut:</a:t>
            </a:r>
            <a:endParaRPr lang="en-US" sz="2800" dirty="0">
              <a:latin typeface="Arial Narrow" panose="020B0606020202030204" pitchFamily="34" charset="0"/>
            </a:endParaRPr>
          </a:p>
          <a:p>
            <a:endParaRPr lang="en-US" sz="2000" dirty="0">
              <a:latin typeface="Arial Narrow" panose="020B0606020202030204" pitchFamily="34" charset="0"/>
            </a:endParaRPr>
          </a:p>
          <a:p>
            <a:pPr marL="801688" lvl="0" indent="-457200">
              <a:buFont typeface="Wingdings" panose="05000000000000000000" pitchFamily="2" charset="2"/>
              <a:buChar char="§"/>
            </a:pPr>
            <a:r>
              <a:rPr lang="id-ID" sz="2800" dirty="0">
                <a:latin typeface="Arial Narrow" panose="020B0606020202030204" pitchFamily="34" charset="0"/>
              </a:rPr>
              <a:t>Penjabaran target kinerja disusun dengan menggunakan format Sasaran   Kerja Pegawai, memperhatikan target kuantitas </a:t>
            </a:r>
            <a:r>
              <a:rPr lang="id-ID" sz="2800" i="1" dirty="0">
                <a:latin typeface="Arial Narrow" panose="020B0606020202030204" pitchFamily="34" charset="0"/>
              </a:rPr>
              <a:t>output</a:t>
            </a:r>
            <a:r>
              <a:rPr lang="id-ID" sz="2800" dirty="0">
                <a:latin typeface="Arial Narrow" panose="020B0606020202030204" pitchFamily="34" charset="0"/>
              </a:rPr>
              <a:t> SKP tahunan.</a:t>
            </a:r>
            <a:endParaRPr lang="en-US" sz="2800" dirty="0">
              <a:latin typeface="Arial Narrow" panose="020B0606020202030204" pitchFamily="34" charset="0"/>
            </a:endParaRPr>
          </a:p>
          <a:p>
            <a:pPr marL="801688" lvl="0" indent="-457200">
              <a:buFont typeface="Wingdings" panose="05000000000000000000" pitchFamily="2" charset="2"/>
              <a:buChar char="§"/>
            </a:pPr>
            <a:r>
              <a:rPr lang="id-ID" sz="2800" dirty="0">
                <a:latin typeface="Arial Narrow" panose="020B0606020202030204" pitchFamily="34" charset="0"/>
              </a:rPr>
              <a:t>Apabila target kuantitas </a:t>
            </a:r>
            <a:r>
              <a:rPr lang="id-ID" sz="2800" i="1" dirty="0">
                <a:latin typeface="Arial Narrow" panose="020B0606020202030204" pitchFamily="34" charset="0"/>
              </a:rPr>
              <a:t>output</a:t>
            </a:r>
            <a:r>
              <a:rPr lang="id-ID" sz="2800" dirty="0">
                <a:latin typeface="Arial Narrow" panose="020B0606020202030204" pitchFamily="34" charset="0"/>
              </a:rPr>
              <a:t> dalam bentuk hasil kerja berupa orang, dokumen atau barang maka target kinerja bulanannya disusun dengan membagi hasil kerja tersebut dengan target waktu yang direncanakan.</a:t>
            </a:r>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
        <p:nvSpPr>
          <p:cNvPr id="8" name="Rectangle 7"/>
          <p:cNvSpPr/>
          <p:nvPr/>
        </p:nvSpPr>
        <p:spPr>
          <a:xfrm>
            <a:off x="922865" y="1338703"/>
            <a:ext cx="10414001" cy="1384995"/>
          </a:xfrm>
          <a:prstGeom prst="rect">
            <a:avLst/>
          </a:prstGeom>
          <a:solidFill>
            <a:schemeClr val="accent4">
              <a:lumMod val="20000"/>
              <a:lumOff val="80000"/>
            </a:schemeClr>
          </a:solidFill>
        </p:spPr>
        <p:txBody>
          <a:bodyPr wrap="square">
            <a:spAutoFit/>
          </a:bodyPr>
          <a:lstStyle/>
          <a:p>
            <a:pPr>
              <a:tabLst>
                <a:tab pos="744538" algn="l"/>
              </a:tabLst>
            </a:pPr>
            <a:r>
              <a:rPr lang="id-ID" sz="2800" i="1" dirty="0">
                <a:latin typeface="Arial Narrow" panose="020B0606020202030204" pitchFamily="34" charset="0"/>
              </a:rPr>
              <a:t>Target kinerja yang telah disusun dalam satu tahun, kemudian diuraikan dalam target kinerja bulanan berdasarkan penjabaran pencapaian target kuantitas output yang akan dicapai setiap bulan. </a:t>
            </a:r>
            <a:endParaRPr lang="en-US" sz="2800" i="1" dirty="0">
              <a:latin typeface="Arial Narrow" panose="020B0606020202030204" pitchFamily="34" charset="0"/>
            </a:endParaRPr>
          </a:p>
        </p:txBody>
      </p:sp>
    </p:spTree>
    <p:extLst>
      <p:ext uri="{BB962C8B-B14F-4D97-AF65-F5344CB8AC3E}">
        <p14:creationId xmlns:p14="http://schemas.microsoft.com/office/powerpoint/2010/main" val="1387386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4425" y="838808"/>
            <a:ext cx="10918641" cy="2554545"/>
          </a:xfrm>
          <a:prstGeom prst="rect">
            <a:avLst/>
          </a:prstGeom>
          <a:noFill/>
        </p:spPr>
        <p:txBody>
          <a:bodyPr wrap="square" rtlCol="0">
            <a:spAutoFit/>
          </a:bodyPr>
          <a:lstStyle/>
          <a:p>
            <a:pPr marL="342900" lvl="0" indent="-342900">
              <a:buFont typeface="Wingdings" panose="05000000000000000000" pitchFamily="2" charset="2"/>
              <a:buChar char="ü"/>
            </a:pPr>
            <a:r>
              <a:rPr lang="en-US" sz="3200" b="1" dirty="0" err="1">
                <a:latin typeface="Arial Narrow" panose="020B0606020202030204" pitchFamily="34" charset="0"/>
              </a:rPr>
              <a:t>Penjabaran</a:t>
            </a:r>
            <a:r>
              <a:rPr lang="en-US" sz="3200" b="1" dirty="0">
                <a:latin typeface="Arial Narrow" panose="020B0606020202030204" pitchFamily="34" charset="0"/>
              </a:rPr>
              <a:t> Target </a:t>
            </a:r>
            <a:r>
              <a:rPr lang="en-US" sz="3200" b="1" dirty="0" err="1">
                <a:latin typeface="Arial Narrow" panose="020B0606020202030204" pitchFamily="34" charset="0"/>
              </a:rPr>
              <a:t>Kinerja</a:t>
            </a:r>
            <a:endParaRPr lang="en-US" sz="3200" b="1" dirty="0">
              <a:latin typeface="Arial Narrow" panose="020B0606020202030204" pitchFamily="34" charset="0"/>
            </a:endParaRPr>
          </a:p>
          <a:p>
            <a:pPr marL="801688" indent="-457200">
              <a:buFont typeface="Wingdings" panose="05000000000000000000" pitchFamily="2" charset="2"/>
              <a:buChar char="§"/>
            </a:pPr>
            <a:r>
              <a:rPr lang="id-ID" sz="3200" dirty="0">
                <a:latin typeface="Arial Narrow" panose="020B0606020202030204" pitchFamily="34" charset="0"/>
              </a:rPr>
              <a:t>Apabila target kuantitas </a:t>
            </a:r>
            <a:r>
              <a:rPr lang="id-ID" sz="3200" i="1" dirty="0">
                <a:latin typeface="Arial Narrow" panose="020B0606020202030204" pitchFamily="34" charset="0"/>
              </a:rPr>
              <a:t>output</a:t>
            </a:r>
            <a:r>
              <a:rPr lang="id-ID" sz="3200" dirty="0">
                <a:latin typeface="Arial Narrow" panose="020B0606020202030204" pitchFamily="34" charset="0"/>
              </a:rPr>
              <a:t> dalam bentuk aktivitas kerja berupa bimbingan teknis, lokakarya, pelayanan satu atap dan lainnya, maka target kinerja bulanan disusun dengan menguraikan sub-sub aktifitas kerja tersebut dengan target waktu yang direncanakan.</a:t>
            </a:r>
            <a:endParaRPr lang="en-US" sz="32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3698077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4425" y="838808"/>
            <a:ext cx="10918641" cy="3416320"/>
          </a:xfrm>
          <a:prstGeom prst="rect">
            <a:avLst/>
          </a:prstGeom>
          <a:noFill/>
        </p:spPr>
        <p:txBody>
          <a:bodyPr wrap="square" rtlCol="0">
            <a:spAutoFit/>
          </a:bodyPr>
          <a:lstStyle/>
          <a:p>
            <a:pPr marL="342900" lvl="0" indent="-342900">
              <a:buFont typeface="Wingdings" panose="05000000000000000000" pitchFamily="2" charset="2"/>
              <a:buChar char="ü"/>
            </a:pPr>
            <a:r>
              <a:rPr lang="en-US" sz="2400" b="1" dirty="0" err="1">
                <a:latin typeface="Arial Narrow" panose="020B0606020202030204" pitchFamily="34" charset="0"/>
              </a:rPr>
              <a:t>Penjabaran</a:t>
            </a:r>
            <a:r>
              <a:rPr lang="en-US" sz="2400" b="1" dirty="0">
                <a:latin typeface="Arial Narrow" panose="020B0606020202030204" pitchFamily="34" charset="0"/>
              </a:rPr>
              <a:t> Target </a:t>
            </a:r>
            <a:r>
              <a:rPr lang="en-US" sz="2400" b="1" dirty="0" err="1">
                <a:latin typeface="Arial Narrow" panose="020B0606020202030204" pitchFamily="34" charset="0"/>
              </a:rPr>
              <a:t>Kinerja</a:t>
            </a:r>
            <a:endParaRPr lang="en-US" sz="2400" b="1" dirty="0">
              <a:latin typeface="Arial Narrow" panose="020B0606020202030204" pitchFamily="34" charset="0"/>
            </a:endParaRPr>
          </a:p>
          <a:p>
            <a:pPr lvl="0"/>
            <a:endParaRPr lang="en-US" sz="2400" b="1" dirty="0">
              <a:latin typeface="Arial Narrow" panose="020B0606020202030204" pitchFamily="34" charset="0"/>
            </a:endParaRPr>
          </a:p>
          <a:p>
            <a:pPr marL="457200" indent="-457200">
              <a:buFont typeface="Wingdings" panose="05000000000000000000" pitchFamily="2" charset="2"/>
              <a:buChar char="§"/>
            </a:pPr>
            <a:r>
              <a:rPr lang="id-ID" sz="2800" dirty="0">
                <a:latin typeface="Arial Narrow" panose="020B0606020202030204" pitchFamily="34" charset="0"/>
              </a:rPr>
              <a:t>Penjabaran target kinerja disusun sebanyak 12 (dua belas) SKP, yaitu SKP Bulan Januari sampai dengan SKP Bulan Desember. </a:t>
            </a:r>
          </a:p>
          <a:p>
            <a:endParaRPr lang="en-US" sz="2800" dirty="0">
              <a:latin typeface="Arial Narrow" panose="020B0606020202030204" pitchFamily="34" charset="0"/>
            </a:endParaRPr>
          </a:p>
          <a:p>
            <a:pPr marL="457200" indent="-457200">
              <a:buFont typeface="Wingdings" panose="05000000000000000000" pitchFamily="2" charset="2"/>
              <a:buChar char="§"/>
            </a:pPr>
            <a:r>
              <a:rPr lang="id-ID" sz="2800" dirty="0">
                <a:latin typeface="Arial Narrow" panose="020B0606020202030204" pitchFamily="34" charset="0"/>
              </a:rPr>
              <a:t>SKP setiap Bulan berisi seluruh kegiatan tugas jabatan, baik yang ada penjabarannya ataupun tidak. Untuk kegiatan tugas jabatan yang tidak ada penjabaran pada bulan tersebut, target kinerja dikosongkan.</a:t>
            </a:r>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129969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4425" y="838808"/>
            <a:ext cx="10918641" cy="3970318"/>
          </a:xfrm>
          <a:prstGeom prst="rect">
            <a:avLst/>
          </a:prstGeom>
          <a:noFill/>
        </p:spPr>
        <p:txBody>
          <a:bodyPr wrap="square" rtlCol="0">
            <a:spAutoFit/>
          </a:bodyPr>
          <a:lstStyle/>
          <a:p>
            <a:pPr marL="342900" lvl="0" indent="-342900">
              <a:buFont typeface="Wingdings" panose="05000000000000000000" pitchFamily="2" charset="2"/>
              <a:buChar char="ü"/>
            </a:pPr>
            <a:r>
              <a:rPr lang="en-US" sz="2800" b="1" dirty="0" err="1">
                <a:latin typeface="Arial Narrow" panose="020B0606020202030204" pitchFamily="34" charset="0"/>
              </a:rPr>
              <a:t>Penjabaran</a:t>
            </a:r>
            <a:r>
              <a:rPr lang="en-US" sz="2800" b="1" dirty="0">
                <a:latin typeface="Arial Narrow" panose="020B0606020202030204" pitchFamily="34" charset="0"/>
              </a:rPr>
              <a:t> Target Kinerja</a:t>
            </a:r>
            <a:endParaRPr lang="id-ID" sz="2800" b="1" dirty="0">
              <a:latin typeface="Arial Narrow" panose="020B0606020202030204" pitchFamily="34" charset="0"/>
            </a:endParaRPr>
          </a:p>
          <a:p>
            <a:pPr lvl="0"/>
            <a:endParaRPr lang="en-US" sz="2800" b="1" dirty="0">
              <a:latin typeface="Arial Narrow" panose="020B0606020202030204" pitchFamily="34" charset="0"/>
            </a:endParaRPr>
          </a:p>
          <a:p>
            <a:pPr marL="457200" indent="-457200">
              <a:buFont typeface="Wingdings" panose="05000000000000000000" pitchFamily="2" charset="2"/>
              <a:buChar char="§"/>
            </a:pPr>
            <a:r>
              <a:rPr lang="id-ID" sz="2800" dirty="0">
                <a:latin typeface="Arial Narrow" panose="020B0606020202030204" pitchFamily="34" charset="0"/>
              </a:rPr>
              <a:t>Target kinerja pada SKP setiap bulan pada Kegiatan Tugas Jabatan Pejabat Struktural menyesuaikan dengan anggaran kas  kegiatan pada DPA yang ditetapkan.</a:t>
            </a:r>
            <a:endParaRPr lang="en-US" sz="2800" dirty="0">
              <a:latin typeface="Arial Narrow" panose="020B0606020202030204" pitchFamily="34" charset="0"/>
            </a:endParaRPr>
          </a:p>
          <a:p>
            <a:pPr marL="457200" indent="-457200">
              <a:buFont typeface="Wingdings" panose="05000000000000000000" pitchFamily="2" charset="2"/>
              <a:buChar char="§"/>
            </a:pPr>
            <a:r>
              <a:rPr lang="id-ID" sz="2800" dirty="0">
                <a:latin typeface="Arial Narrow" panose="020B0606020202030204" pitchFamily="34" charset="0"/>
              </a:rPr>
              <a:t>Satuan waktu pada target waktu SKP bulanan adalah hari.</a:t>
            </a:r>
            <a:endParaRPr lang="en-US" sz="2800" dirty="0">
              <a:latin typeface="Arial Narrow" panose="020B0606020202030204" pitchFamily="34" charset="0"/>
            </a:endParaRPr>
          </a:p>
          <a:p>
            <a:pPr marL="457200" indent="-457200">
              <a:buFont typeface="Wingdings" panose="05000000000000000000" pitchFamily="2" charset="2"/>
              <a:buChar char="§"/>
            </a:pPr>
            <a:r>
              <a:rPr lang="id-ID" sz="2800" dirty="0">
                <a:latin typeface="Arial Narrow" panose="020B0606020202030204" pitchFamily="34" charset="0"/>
              </a:rPr>
              <a:t>Target kinerja pada SKP  setiap bulan pada kegiatan Tugas Jabatan Pejabat fungsional tertentu sesuai dengan penyusunan target kinerja SKP Tahunan.</a:t>
            </a:r>
            <a:endParaRPr lang="en-US" sz="2800" dirty="0">
              <a:latin typeface="Arial Narrow" panose="020B0606020202030204" pitchFamily="34" charset="0"/>
            </a:endParaRPr>
          </a:p>
          <a:p>
            <a:pPr marL="457200" lvl="0" indent="-457200">
              <a:buFont typeface="Wingdings" panose="05000000000000000000" pitchFamily="2" charset="2"/>
              <a:buChar char="§"/>
            </a:pPr>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2543332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9228" y="692355"/>
            <a:ext cx="4572028" cy="684121"/>
          </a:xfrm>
          <a:custGeom>
            <a:avLst/>
            <a:gdLst>
              <a:gd name="connsiteX0" fmla="*/ 0 w 4421199"/>
              <a:gd name="connsiteY0" fmla="*/ 0 h 674694"/>
              <a:gd name="connsiteX1" fmla="*/ 4421199 w 4421199"/>
              <a:gd name="connsiteY1" fmla="*/ 0 h 674694"/>
              <a:gd name="connsiteX2" fmla="*/ 4421199 w 4421199"/>
              <a:gd name="connsiteY2" fmla="*/ 674694 h 674694"/>
              <a:gd name="connsiteX3" fmla="*/ 0 w 4421199"/>
              <a:gd name="connsiteY3" fmla="*/ 674694 h 674694"/>
              <a:gd name="connsiteX4" fmla="*/ 0 w 4421199"/>
              <a:gd name="connsiteY4" fmla="*/ 0 h 674694"/>
              <a:gd name="connsiteX0" fmla="*/ 103695 w 4421199"/>
              <a:gd name="connsiteY0" fmla="*/ 0 h 684121"/>
              <a:gd name="connsiteX1" fmla="*/ 4421199 w 4421199"/>
              <a:gd name="connsiteY1" fmla="*/ 9427 h 684121"/>
              <a:gd name="connsiteX2" fmla="*/ 4421199 w 4421199"/>
              <a:gd name="connsiteY2" fmla="*/ 684121 h 684121"/>
              <a:gd name="connsiteX3" fmla="*/ 0 w 4421199"/>
              <a:gd name="connsiteY3" fmla="*/ 684121 h 684121"/>
              <a:gd name="connsiteX4" fmla="*/ 103695 w 4421199"/>
              <a:gd name="connsiteY4" fmla="*/ 0 h 684121"/>
              <a:gd name="connsiteX0" fmla="*/ 103695 w 4572028"/>
              <a:gd name="connsiteY0" fmla="*/ 0 h 684121"/>
              <a:gd name="connsiteX1" fmla="*/ 4572028 w 4572028"/>
              <a:gd name="connsiteY1" fmla="*/ 9427 h 684121"/>
              <a:gd name="connsiteX2" fmla="*/ 4421199 w 4572028"/>
              <a:gd name="connsiteY2" fmla="*/ 684121 h 684121"/>
              <a:gd name="connsiteX3" fmla="*/ 0 w 4572028"/>
              <a:gd name="connsiteY3" fmla="*/ 684121 h 684121"/>
              <a:gd name="connsiteX4" fmla="*/ 103695 w 4572028"/>
              <a:gd name="connsiteY4" fmla="*/ 0 h 6841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72028" h="684121">
                <a:moveTo>
                  <a:pt x="103695" y="0"/>
                </a:moveTo>
                <a:lnTo>
                  <a:pt x="4572028" y="9427"/>
                </a:lnTo>
                <a:lnTo>
                  <a:pt x="4421199" y="684121"/>
                </a:lnTo>
                <a:lnTo>
                  <a:pt x="0" y="684121"/>
                </a:lnTo>
                <a:lnTo>
                  <a:pt x="103695"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83187" y="1747233"/>
            <a:ext cx="10625625" cy="5078313"/>
          </a:xfrm>
          <a:prstGeom prst="rect">
            <a:avLst/>
          </a:prstGeom>
          <a:noFill/>
          <a:ln>
            <a:noFill/>
          </a:ln>
        </p:spPr>
        <p:txBody>
          <a:bodyPr wrap="square" rtlCol="0">
            <a:spAutoFit/>
          </a:bodyPr>
          <a:lstStyle/>
          <a:p>
            <a:pPr marL="342900" indent="-342900" algn="just">
              <a:buFont typeface="Arial" panose="020B0604020202020204" pitchFamily="34" charset="0"/>
              <a:buChar char="•"/>
            </a:pPr>
            <a:r>
              <a:rPr lang="en-US" sz="3600" dirty="0" err="1">
                <a:latin typeface="Arial Narrow" panose="020B0606020202030204" pitchFamily="34" charset="0"/>
                <a:cs typeface="Arial" panose="020B0604020202020204" pitchFamily="34" charset="0"/>
              </a:rPr>
              <a:t>Defenisi</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Nomenklatur</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Dalam</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Peraturan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Gubernur</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Pasal</a:t>
            </a:r>
            <a:r>
              <a:rPr lang="en-US" sz="3600" dirty="0">
                <a:latin typeface="Arial Narrow" panose="020B0606020202030204" pitchFamily="34" charset="0"/>
                <a:cs typeface="Arial" panose="020B0604020202020204" pitchFamily="34" charset="0"/>
              </a:rPr>
              <a:t> 1)</a:t>
            </a:r>
          </a:p>
          <a:p>
            <a:pPr marL="342900" indent="-342900" algn="just">
              <a:buFont typeface="Arial" panose="020B0604020202020204" pitchFamily="34" charset="0"/>
              <a:buChar char="•"/>
            </a:pPr>
            <a:r>
              <a:rPr lang="en-US" sz="3600" dirty="0" err="1">
                <a:latin typeface="Arial Narrow" panose="020B0606020202030204" pitchFamily="34" charset="0"/>
                <a:cs typeface="Arial" panose="020B0604020202020204" pitchFamily="34" charset="0"/>
              </a:rPr>
              <a:t>Maksud</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Peraturan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Gubernur</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Pasal</a:t>
            </a:r>
            <a:r>
              <a:rPr lang="en-US" sz="3600" dirty="0">
                <a:latin typeface="Arial Narrow" panose="020B0606020202030204" pitchFamily="34" charset="0"/>
                <a:cs typeface="Arial" panose="020B0604020202020204" pitchFamily="34" charset="0"/>
              </a:rPr>
              <a:t> 2)</a:t>
            </a:r>
          </a:p>
          <a:p>
            <a:pPr marL="342900" indent="-342900" algn="just">
              <a:buFont typeface="Arial" panose="020B0604020202020204" pitchFamily="34" charset="0"/>
              <a:buChar char="•"/>
            </a:pPr>
            <a:r>
              <a:rPr lang="en-US" sz="3600" dirty="0" err="1">
                <a:latin typeface="Arial Narrow" panose="020B0606020202030204" pitchFamily="34" charset="0"/>
                <a:cs typeface="Arial" panose="020B0604020202020204" pitchFamily="34" charset="0"/>
              </a:rPr>
              <a:t>Tujuan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Peraturan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Gubernur</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Pasal</a:t>
            </a:r>
            <a:r>
              <a:rPr lang="en-US" sz="3600" dirty="0">
                <a:latin typeface="Arial Narrow" panose="020B0606020202030204" pitchFamily="34" charset="0"/>
                <a:cs typeface="Arial" panose="020B0604020202020204" pitchFamily="34" charset="0"/>
              </a:rPr>
              <a:t> 3)</a:t>
            </a:r>
          </a:p>
          <a:p>
            <a:pPr marL="342900" indent="-342900" algn="just">
              <a:buFont typeface="Arial" panose="020B0604020202020204" pitchFamily="34" charset="0"/>
              <a:buChar char="•"/>
            </a:pPr>
            <a:r>
              <a:rPr lang="en-US" sz="3600" dirty="0" err="1">
                <a:latin typeface="Arial Narrow" panose="020B0606020202030204" pitchFamily="34" charset="0"/>
                <a:cs typeface="Arial" panose="020B0604020202020204" pitchFamily="34" charset="0"/>
              </a:rPr>
              <a:t>Pedoman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Manajemen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Kinerja</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Pasal</a:t>
            </a:r>
            <a:r>
              <a:rPr lang="en-US" sz="3600" dirty="0">
                <a:latin typeface="Arial Narrow" panose="020B0606020202030204" pitchFamily="34" charset="0"/>
                <a:cs typeface="Arial" panose="020B0604020202020204" pitchFamily="34" charset="0"/>
              </a:rPr>
              <a:t> 4)</a:t>
            </a:r>
          </a:p>
          <a:p>
            <a:pPr marL="342900" indent="-342900" algn="just">
              <a:buFont typeface="Arial" panose="020B0604020202020204" pitchFamily="34" charset="0"/>
              <a:buChar char="•"/>
            </a:pPr>
            <a:r>
              <a:rPr lang="en-US" sz="3600" dirty="0" err="1">
                <a:latin typeface="Arial Narrow" panose="020B0606020202030204" pitchFamily="34" charset="0"/>
                <a:cs typeface="Arial" panose="020B0604020202020204" pitchFamily="34" charset="0"/>
              </a:rPr>
              <a:t>Evaluasi</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Pelaksanaan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Peraturan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Gubernur</a:t>
            </a:r>
            <a:r>
              <a:rPr lang="en-US" sz="3600" dirty="0">
                <a:latin typeface="Arial Narrow" panose="020B0606020202030204" pitchFamily="34" charset="0"/>
                <a:cs typeface="Arial" panose="020B0604020202020204" pitchFamily="34" charset="0"/>
              </a:rPr>
              <a:t> Dan </a:t>
            </a:r>
            <a:r>
              <a:rPr lang="en-US" sz="3600" dirty="0" err="1">
                <a:latin typeface="Arial Narrow" panose="020B0606020202030204" pitchFamily="34" charset="0"/>
                <a:cs typeface="Arial" panose="020B0604020202020204" pitchFamily="34" charset="0"/>
              </a:rPr>
              <a:t>Petunjuk</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Pelaksanaan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Pembinaan</a:t>
            </a:r>
            <a:r>
              <a:rPr lang="en-US" sz="3600" dirty="0">
                <a:latin typeface="Arial Narrow" panose="020B0606020202030204" pitchFamily="34" charset="0"/>
                <a:cs typeface="Arial" panose="020B0604020202020204" pitchFamily="34" charset="0"/>
              </a:rPr>
              <a:t> Dan </a:t>
            </a:r>
            <a:r>
              <a:rPr lang="en-US" sz="3600" dirty="0" err="1">
                <a:latin typeface="Arial Narrow" panose="020B0606020202030204" pitchFamily="34" charset="0"/>
                <a:cs typeface="Arial" panose="020B0604020202020204" pitchFamily="34" charset="0"/>
              </a:rPr>
              <a:t>Evaluasi</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Manaje</a:t>
            </a:r>
            <a:r>
              <a:rPr lang="id-ID" sz="3600" dirty="0">
                <a:latin typeface="Arial Narrow" panose="020B0606020202030204" pitchFamily="34" charset="0"/>
                <a:cs typeface="Arial" panose="020B0604020202020204" pitchFamily="34" charset="0"/>
              </a:rPr>
              <a:t>me</a:t>
            </a:r>
            <a:r>
              <a:rPr lang="en-US" sz="3600" dirty="0">
                <a:latin typeface="Arial Narrow" panose="020B0606020202030204" pitchFamily="34" charset="0"/>
                <a:cs typeface="Arial" panose="020B0604020202020204" pitchFamily="34" charset="0"/>
              </a:rPr>
              <a:t>n Kinerja A</a:t>
            </a:r>
            <a:r>
              <a:rPr lang="id-ID" sz="3600" dirty="0">
                <a:latin typeface="Arial Narrow" panose="020B0606020202030204" pitchFamily="34" charset="0"/>
                <a:cs typeface="Arial" panose="020B0604020202020204" pitchFamily="34" charset="0"/>
              </a:rPr>
              <a:t>SN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Pasal</a:t>
            </a:r>
            <a:r>
              <a:rPr lang="en-US" sz="3600" dirty="0">
                <a:latin typeface="Arial Narrow" panose="020B0606020202030204" pitchFamily="34" charset="0"/>
                <a:cs typeface="Arial" panose="020B0604020202020204" pitchFamily="34" charset="0"/>
              </a:rPr>
              <a:t> 5)</a:t>
            </a:r>
          </a:p>
          <a:p>
            <a:pPr marL="342900" indent="-342900" algn="just">
              <a:buFont typeface="Arial" panose="020B0604020202020204" pitchFamily="34" charset="0"/>
              <a:buChar char="•"/>
            </a:pPr>
            <a:r>
              <a:rPr lang="en-US" sz="3600" dirty="0" err="1">
                <a:latin typeface="Arial Narrow" panose="020B0606020202030204" pitchFamily="34" charset="0"/>
                <a:cs typeface="Arial" panose="020B0604020202020204" pitchFamily="34" charset="0"/>
              </a:rPr>
              <a:t>Penetapan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Peraturan</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Gubernur</a:t>
            </a:r>
            <a:r>
              <a:rPr lang="en-US" sz="3600" dirty="0">
                <a:latin typeface="Arial Narrow" panose="020B0606020202030204" pitchFamily="34" charset="0"/>
                <a:cs typeface="Arial" panose="020B0604020202020204" pitchFamily="34" charset="0"/>
              </a:rPr>
              <a:t> (</a:t>
            </a:r>
            <a:r>
              <a:rPr lang="en-US" sz="3600" dirty="0" err="1">
                <a:latin typeface="Arial Narrow" panose="020B0606020202030204" pitchFamily="34" charset="0"/>
                <a:cs typeface="Arial" panose="020B0604020202020204" pitchFamily="34" charset="0"/>
              </a:rPr>
              <a:t>Pasal</a:t>
            </a:r>
            <a:r>
              <a:rPr lang="en-US" sz="3600" dirty="0">
                <a:latin typeface="Arial Narrow" panose="020B0606020202030204" pitchFamily="34" charset="0"/>
                <a:cs typeface="Arial" panose="020B0604020202020204" pitchFamily="34" charset="0"/>
              </a:rPr>
              <a:t> 6)</a:t>
            </a:r>
          </a:p>
          <a:p>
            <a:pPr marL="342900" indent="-342900" algn="just">
              <a:buFont typeface="Arial" panose="020B0604020202020204" pitchFamily="34" charset="0"/>
              <a:buChar char="•"/>
            </a:pPr>
            <a:endParaRPr lang="en-US" sz="3600" dirty="0">
              <a:latin typeface="Arial Narrow" panose="020B0606020202030204" pitchFamily="34" charset="0"/>
              <a:cs typeface="Arial" panose="020B0604020202020204" pitchFamily="34" charset="0"/>
            </a:endParaRPr>
          </a:p>
        </p:txBody>
      </p:sp>
      <p:sp>
        <p:nvSpPr>
          <p:cNvPr id="7" name="Pentagon 6"/>
          <p:cNvSpPr/>
          <p:nvPr/>
        </p:nvSpPr>
        <p:spPr>
          <a:xfrm>
            <a:off x="0" y="88495"/>
            <a:ext cx="6419654"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3060" y="140855"/>
            <a:ext cx="6396594"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BATANG TUBUH PERATURAN GUBERNUR</a:t>
            </a:r>
          </a:p>
        </p:txBody>
      </p:sp>
      <p:sp>
        <p:nvSpPr>
          <p:cNvPr id="2" name="Rectangle 1"/>
          <p:cNvSpPr/>
          <p:nvPr/>
        </p:nvSpPr>
        <p:spPr>
          <a:xfrm>
            <a:off x="1432050" y="632200"/>
            <a:ext cx="3217740" cy="707886"/>
          </a:xfrm>
          <a:prstGeom prst="rect">
            <a:avLst/>
          </a:prstGeom>
        </p:spPr>
        <p:txBody>
          <a:bodyPr wrap="none">
            <a:spAutoFit/>
          </a:bodyPr>
          <a:lstStyle/>
          <a:p>
            <a:pPr algn="just"/>
            <a:r>
              <a:rPr lang="en-US" sz="4000" dirty="0">
                <a:latin typeface="Arial Narrow" panose="020B0606020202030204" pitchFamily="34" charset="0"/>
                <a:cs typeface="Arial" panose="020B0604020202020204" pitchFamily="34" charset="0"/>
              </a:rPr>
              <a:t>6 </a:t>
            </a:r>
            <a:r>
              <a:rPr lang="en-US" sz="4000" dirty="0" err="1">
                <a:latin typeface="Arial Narrow" panose="020B0606020202030204" pitchFamily="34" charset="0"/>
                <a:cs typeface="Arial" panose="020B0604020202020204" pitchFamily="34" charset="0"/>
              </a:rPr>
              <a:t>Pasal</a:t>
            </a:r>
            <a:r>
              <a:rPr lang="en-US" sz="4000" dirty="0">
                <a:latin typeface="Arial Narrow" panose="020B0606020202030204" pitchFamily="34" charset="0"/>
                <a:cs typeface="Arial" panose="020B0604020202020204" pitchFamily="34" charset="0"/>
              </a:rPr>
              <a:t>, 36 </a:t>
            </a:r>
            <a:r>
              <a:rPr lang="en-US" sz="4000" dirty="0" err="1">
                <a:latin typeface="Arial Narrow" panose="020B0606020202030204" pitchFamily="34" charset="0"/>
                <a:cs typeface="Arial" panose="020B0604020202020204" pitchFamily="34" charset="0"/>
              </a:rPr>
              <a:t>Ayat</a:t>
            </a:r>
            <a:endParaRPr lang="en-US" sz="40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4011372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5601" y="711808"/>
            <a:ext cx="11125199" cy="6247864"/>
          </a:xfrm>
          <a:prstGeom prst="rect">
            <a:avLst/>
          </a:prstGeom>
          <a:noFill/>
        </p:spPr>
        <p:txBody>
          <a:bodyPr wrap="square" rtlCol="0">
            <a:spAutoFit/>
          </a:bodyPr>
          <a:lstStyle/>
          <a:p>
            <a:pPr marL="342900" lvl="0" indent="-342900">
              <a:buFont typeface="Wingdings" panose="05000000000000000000" pitchFamily="2" charset="2"/>
              <a:buChar char="ü"/>
            </a:pPr>
            <a:r>
              <a:rPr lang="en-US" sz="2800" b="1" dirty="0" err="1">
                <a:latin typeface="Arial Narrow" panose="020B0606020202030204" pitchFamily="34" charset="0"/>
              </a:rPr>
              <a:t>Penetapan</a:t>
            </a:r>
            <a:r>
              <a:rPr lang="en-US" sz="2800" b="1" dirty="0">
                <a:latin typeface="Arial Narrow" panose="020B0606020202030204" pitchFamily="34" charset="0"/>
              </a:rPr>
              <a:t> Target </a:t>
            </a:r>
            <a:r>
              <a:rPr lang="en-US" sz="2800" b="1" dirty="0" err="1">
                <a:latin typeface="Arial Narrow" panose="020B0606020202030204" pitchFamily="34" charset="0"/>
              </a:rPr>
              <a:t>Kinerja</a:t>
            </a:r>
            <a:endParaRPr lang="en-US" sz="2800" b="1" dirty="0">
              <a:latin typeface="Arial Narrow" panose="020B0606020202030204" pitchFamily="34" charset="0"/>
            </a:endParaRPr>
          </a:p>
          <a:p>
            <a:pPr marL="627063" lvl="0" indent="-279400">
              <a:buFont typeface="Arial" panose="020B0604020202020204" pitchFamily="34" charset="0"/>
              <a:buChar char="•"/>
            </a:pPr>
            <a:endParaRPr lang="en-US" sz="2000" b="1" dirty="0">
              <a:latin typeface="Arial Narrow" panose="020B0606020202030204" pitchFamily="34" charset="0"/>
            </a:endParaRPr>
          </a:p>
          <a:p>
            <a:pPr marL="627063" indent="-279400">
              <a:buFont typeface="Arial" panose="020B0604020202020204" pitchFamily="34" charset="0"/>
              <a:buChar char="•"/>
            </a:pPr>
            <a:r>
              <a:rPr lang="id-ID" sz="2800" dirty="0">
                <a:latin typeface="Arial Narrow" panose="020B0606020202030204" pitchFamily="34" charset="0"/>
              </a:rPr>
              <a:t>Target kinerja merupakan capaian hasil kerja atau aktivitas kerja dari kegiatan yang berkaitan dengan tugas pokok dan fungsi jabatan pegawai, mengacu pada indikator kinerja atasan langsung secara hierarki dalam kerangka pencapaian Indikator Kinerja Perangkat Daerah. </a:t>
            </a:r>
            <a:endParaRPr lang="en-US" sz="2800" dirty="0">
              <a:latin typeface="Arial Narrow" panose="020B0606020202030204" pitchFamily="34" charset="0"/>
            </a:endParaRPr>
          </a:p>
          <a:p>
            <a:pPr marL="627063" indent="-279400">
              <a:buFont typeface="Arial" panose="020B0604020202020204" pitchFamily="34" charset="0"/>
              <a:buChar char="•"/>
            </a:pPr>
            <a:endParaRPr lang="en-US" sz="2000" dirty="0">
              <a:latin typeface="Arial Narrow" panose="020B0606020202030204" pitchFamily="34" charset="0"/>
            </a:endParaRPr>
          </a:p>
          <a:p>
            <a:pPr marL="627063" indent="-279400">
              <a:buFont typeface="Arial" panose="020B0604020202020204" pitchFamily="34" charset="0"/>
              <a:buChar char="•"/>
            </a:pPr>
            <a:r>
              <a:rPr lang="id-ID" sz="2800" dirty="0">
                <a:latin typeface="Arial Narrow" panose="020B0606020202030204" pitchFamily="34" charset="0"/>
              </a:rPr>
              <a:t>Untuk itu penetapan target kinerja pegawai disepakati antara pegawai dengan atasan langsung. Guna menjamin keterkaitan antara target kinerja pegawai dengan Indikator Kinerja Perangkat Daerah dan Indikator Kinerja Daerah, maka target kinerja pegawai yang telah disepakati divalidasi oleh Tim Manajemen Kinerja Provinsi. </a:t>
            </a:r>
            <a:endParaRPr lang="en-US" sz="2800" dirty="0">
              <a:latin typeface="Arial Narrow" panose="020B0606020202030204" pitchFamily="34" charset="0"/>
            </a:endParaRPr>
          </a:p>
          <a:p>
            <a:pPr marL="627063" indent="-279400">
              <a:buFont typeface="Arial" panose="020B0604020202020204" pitchFamily="34" charset="0"/>
              <a:buChar char="•"/>
            </a:pPr>
            <a:endParaRPr lang="en-US" sz="2000" dirty="0">
              <a:latin typeface="Arial Narrow" panose="020B0606020202030204" pitchFamily="34" charset="0"/>
            </a:endParaRPr>
          </a:p>
          <a:p>
            <a:pPr marL="627063" indent="-279400">
              <a:buFont typeface="Arial" panose="020B0604020202020204" pitchFamily="34" charset="0"/>
              <a:buChar char="•"/>
            </a:pPr>
            <a:r>
              <a:rPr lang="id-ID" sz="2800" dirty="0">
                <a:latin typeface="Arial Narrow" panose="020B0606020202030204" pitchFamily="34" charset="0"/>
              </a:rPr>
              <a:t>Target kinerja pegawai baru dapat dijadikan sasaran kerja pegawai apabila telah memperoleh validasi dari Tim Manajemen Kinerja.</a:t>
            </a:r>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3349289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3333" y="754143"/>
            <a:ext cx="11057467" cy="3539430"/>
          </a:xfrm>
          <a:prstGeom prst="rect">
            <a:avLst/>
          </a:prstGeom>
          <a:noFill/>
        </p:spPr>
        <p:txBody>
          <a:bodyPr wrap="square" rtlCol="0">
            <a:spAutoFit/>
          </a:bodyPr>
          <a:lstStyle/>
          <a:p>
            <a:pPr marL="342900" lvl="0" indent="-342900">
              <a:buFont typeface="Wingdings" panose="05000000000000000000" pitchFamily="2" charset="2"/>
              <a:buChar char="ü"/>
            </a:pPr>
            <a:r>
              <a:rPr lang="en-US" sz="2800" b="1" dirty="0" err="1">
                <a:latin typeface="Arial Narrow" panose="020B0606020202030204" pitchFamily="34" charset="0"/>
              </a:rPr>
              <a:t>Perubahan</a:t>
            </a:r>
            <a:r>
              <a:rPr lang="en-US" sz="2800" b="1" dirty="0">
                <a:latin typeface="Arial Narrow" panose="020B0606020202030204" pitchFamily="34" charset="0"/>
              </a:rPr>
              <a:t> Target </a:t>
            </a:r>
            <a:r>
              <a:rPr lang="en-US" sz="2800" b="1" dirty="0" err="1">
                <a:latin typeface="Arial Narrow" panose="020B0606020202030204" pitchFamily="34" charset="0"/>
              </a:rPr>
              <a:t>Kinerja</a:t>
            </a:r>
            <a:endParaRPr lang="en-US" sz="2800" b="1" dirty="0">
              <a:latin typeface="Arial Narrow" panose="020B0606020202030204" pitchFamily="34" charset="0"/>
            </a:endParaRPr>
          </a:p>
          <a:p>
            <a:pPr marL="627063" lvl="0" indent="-279400">
              <a:buFont typeface="Arial" panose="020B0604020202020204" pitchFamily="34" charset="0"/>
              <a:buChar char="•"/>
            </a:pPr>
            <a:endParaRPr lang="en-US" sz="2800" b="1" dirty="0">
              <a:latin typeface="Arial Narrow" panose="020B0606020202030204" pitchFamily="34" charset="0"/>
            </a:endParaRPr>
          </a:p>
          <a:p>
            <a:pPr marL="804863" lvl="0" indent="-457200">
              <a:buFont typeface="Wingdings" panose="05000000000000000000" pitchFamily="2" charset="2"/>
              <a:buChar char="§"/>
            </a:pPr>
            <a:r>
              <a:rPr lang="id-ID" sz="2800" dirty="0">
                <a:latin typeface="Arial Narrow" panose="020B0606020202030204" pitchFamily="34" charset="0"/>
              </a:rPr>
              <a:t>Perubahan Jabatan</a:t>
            </a:r>
            <a:endParaRPr lang="en-US" sz="2800" dirty="0">
              <a:latin typeface="Arial Narrow" panose="020B0606020202030204" pitchFamily="34" charset="0"/>
            </a:endParaRPr>
          </a:p>
          <a:p>
            <a:pPr marL="804863" lvl="0" indent="-457200">
              <a:buFont typeface="Wingdings" panose="05000000000000000000" pitchFamily="2" charset="2"/>
              <a:buChar char="§"/>
            </a:pPr>
            <a:r>
              <a:rPr lang="id-ID" sz="2800" dirty="0">
                <a:latin typeface="Arial Narrow" panose="020B0606020202030204" pitchFamily="34" charset="0"/>
              </a:rPr>
              <a:t>Perubahan Tugas Pokok dan Fungsi Jabatan</a:t>
            </a:r>
            <a:endParaRPr lang="en-US" sz="2800" dirty="0">
              <a:latin typeface="Arial Narrow" panose="020B0606020202030204" pitchFamily="34" charset="0"/>
            </a:endParaRPr>
          </a:p>
          <a:p>
            <a:pPr marL="804863" lvl="0" indent="-457200">
              <a:buFont typeface="Wingdings" panose="05000000000000000000" pitchFamily="2" charset="2"/>
              <a:buChar char="§"/>
            </a:pPr>
            <a:r>
              <a:rPr lang="id-ID" sz="2800" dirty="0">
                <a:latin typeface="Arial Narrow" panose="020B0606020202030204" pitchFamily="34" charset="0"/>
              </a:rPr>
              <a:t>Perubahan anggaran</a:t>
            </a:r>
            <a:endParaRPr lang="en-US" sz="2800" dirty="0">
              <a:latin typeface="Arial Narrow" panose="020B0606020202030204" pitchFamily="34" charset="0"/>
            </a:endParaRPr>
          </a:p>
          <a:p>
            <a:pPr marL="804863" lvl="0" indent="-457200">
              <a:buFont typeface="Wingdings" panose="05000000000000000000" pitchFamily="2" charset="2"/>
              <a:buChar char="§"/>
            </a:pPr>
            <a:r>
              <a:rPr lang="id-ID" sz="2800" dirty="0">
                <a:latin typeface="Arial Narrow" panose="020B0606020202030204" pitchFamily="34" charset="0"/>
              </a:rPr>
              <a:t>Pegawai melaksanakan cuti diluar tanggungan negara, cuti hamil, cuti besar, dan cuti sakit. </a:t>
            </a:r>
            <a:endParaRPr lang="en-US" sz="2800" dirty="0">
              <a:latin typeface="Arial Narrow" panose="020B0606020202030204" pitchFamily="34" charset="0"/>
            </a:endParaRPr>
          </a:p>
          <a:p>
            <a:pPr marL="804863" lvl="0" indent="-457200">
              <a:buFont typeface="Wingdings" panose="05000000000000000000" pitchFamily="2" charset="2"/>
              <a:buChar char="§"/>
            </a:pPr>
            <a:r>
              <a:rPr lang="en-US" sz="2800" dirty="0" err="1">
                <a:latin typeface="Arial Narrow" panose="020B0606020202030204" pitchFamily="34" charset="0"/>
              </a:rPr>
              <a:t>Bencana</a:t>
            </a:r>
            <a:r>
              <a:rPr lang="en-US" sz="2800" dirty="0">
                <a:latin typeface="Arial Narrow" panose="020B0606020202030204" pitchFamily="34" charset="0"/>
              </a:rPr>
              <a:t> </a:t>
            </a:r>
            <a:r>
              <a:rPr lang="en-US" sz="2800" dirty="0" err="1">
                <a:latin typeface="Arial Narrow" panose="020B0606020202030204" pitchFamily="34" charset="0"/>
              </a:rPr>
              <a:t>alam</a:t>
            </a:r>
            <a:r>
              <a:rPr lang="en-US" sz="2800" dirty="0">
                <a:latin typeface="Arial Narrow" panose="020B0606020202030204" pitchFamily="34" charset="0"/>
              </a:rPr>
              <a:t> </a:t>
            </a:r>
            <a:r>
              <a:rPr lang="en-US" sz="2800" i="1" dirty="0">
                <a:latin typeface="Arial Narrow" panose="020B0606020202030204" pitchFamily="34" charset="0"/>
              </a:rPr>
              <a:t>(</a:t>
            </a:r>
            <a:r>
              <a:rPr lang="id-ID" sz="2800" i="1" dirty="0">
                <a:latin typeface="Arial Narrow" panose="020B0606020202030204" pitchFamily="34" charset="0"/>
              </a:rPr>
              <a:t>Force Majeur</a:t>
            </a:r>
            <a:r>
              <a:rPr lang="en-US" sz="2800" i="1" dirty="0">
                <a:latin typeface="Arial Narrow" panose="020B0606020202030204" pitchFamily="34" charset="0"/>
              </a:rPr>
              <a:t>)</a:t>
            </a: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2593541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3333" y="754143"/>
            <a:ext cx="11057467" cy="6555641"/>
          </a:xfrm>
          <a:prstGeom prst="rect">
            <a:avLst/>
          </a:prstGeom>
          <a:noFill/>
        </p:spPr>
        <p:txBody>
          <a:bodyPr wrap="square" rtlCol="0">
            <a:spAutoFit/>
          </a:bodyPr>
          <a:lstStyle/>
          <a:p>
            <a:pPr marL="342900" lvl="0" indent="-342900">
              <a:buFont typeface="Wingdings" panose="05000000000000000000" pitchFamily="2" charset="2"/>
              <a:buChar char="ü"/>
            </a:pPr>
            <a:r>
              <a:rPr lang="en-US" sz="2800" b="1" dirty="0" err="1">
                <a:latin typeface="Arial Narrow" panose="020B0606020202030204" pitchFamily="34" charset="0"/>
              </a:rPr>
              <a:t>Perubahan</a:t>
            </a:r>
            <a:r>
              <a:rPr lang="en-US" sz="2800" b="1" dirty="0">
                <a:latin typeface="Arial Narrow" panose="020B0606020202030204" pitchFamily="34" charset="0"/>
              </a:rPr>
              <a:t> Target </a:t>
            </a:r>
            <a:r>
              <a:rPr lang="en-US" sz="2800" b="1" dirty="0" err="1">
                <a:latin typeface="Arial Narrow" panose="020B0606020202030204" pitchFamily="34" charset="0"/>
              </a:rPr>
              <a:t>Kinerja</a:t>
            </a:r>
            <a:endParaRPr lang="en-US" sz="2800" b="1" dirty="0">
              <a:latin typeface="Arial Narrow" panose="020B0606020202030204" pitchFamily="34" charset="0"/>
            </a:endParaRPr>
          </a:p>
          <a:p>
            <a:pPr marL="627063" lvl="0" indent="-279400">
              <a:buFont typeface="Arial" panose="020B0604020202020204" pitchFamily="34" charset="0"/>
              <a:buChar char="•"/>
            </a:pPr>
            <a:endParaRPr lang="en-US" sz="2800" b="1" dirty="0">
              <a:latin typeface="Arial Narrow" panose="020B0606020202030204" pitchFamily="34" charset="0"/>
            </a:endParaRPr>
          </a:p>
          <a:p>
            <a:pPr marL="347663"/>
            <a:r>
              <a:rPr lang="id-ID" sz="2800" dirty="0">
                <a:latin typeface="Arial Narrow" panose="020B0606020202030204" pitchFamily="34" charset="0"/>
              </a:rPr>
              <a:t>Perubahan target kinerja mengikuti mekanisme sebagai berikut:</a:t>
            </a:r>
            <a:endParaRPr lang="en-US" sz="2800" dirty="0">
              <a:latin typeface="Arial Narrow" panose="020B0606020202030204" pitchFamily="34" charset="0"/>
            </a:endParaRPr>
          </a:p>
          <a:p>
            <a:pPr marL="347663"/>
            <a:endParaRPr lang="en-US" sz="2800" dirty="0">
              <a:latin typeface="Arial Narrow" panose="020B0606020202030204" pitchFamily="34" charset="0"/>
            </a:endParaRPr>
          </a:p>
          <a:p>
            <a:pPr marL="804863" lvl="0" indent="-457200">
              <a:buFont typeface="Wingdings" panose="05000000000000000000" pitchFamily="2" charset="2"/>
              <a:buChar char="§"/>
            </a:pPr>
            <a:r>
              <a:rPr lang="id-ID" sz="2800" dirty="0">
                <a:latin typeface="Arial Narrow" panose="020B0606020202030204" pitchFamily="34" charset="0"/>
              </a:rPr>
              <a:t>Pegawai, berdasarkan Keputusan Gubernur tentang pengangkatan jabatan baru/cuti pegawai/penetapan keadaan </a:t>
            </a:r>
            <a:r>
              <a:rPr lang="id-ID" sz="2800" i="1" dirty="0">
                <a:latin typeface="Arial Narrow" panose="020B0606020202030204" pitchFamily="34" charset="0"/>
              </a:rPr>
              <a:t>force majeur/</a:t>
            </a:r>
            <a:r>
              <a:rPr lang="id-ID" sz="2800" dirty="0">
                <a:latin typeface="Arial Narrow" panose="020B0606020202030204" pitchFamily="34" charset="0"/>
              </a:rPr>
              <a:t> penetapan kelembagaan dan tugas pokok baru atau Peraturan Gubernur tentang pergeseran atau perubahan APBD, mengajukan perubahan target kinerja kepada Kepala Perangkat Daerah setelah memperoleh rekomendasi Atasan Langsung.</a:t>
            </a:r>
            <a:endParaRPr lang="en-US" sz="2800" dirty="0">
              <a:latin typeface="Arial Narrow" panose="020B0606020202030204" pitchFamily="34" charset="0"/>
            </a:endParaRPr>
          </a:p>
          <a:p>
            <a:pPr marL="804863" lvl="0" indent="-457200">
              <a:buFont typeface="Wingdings" panose="05000000000000000000" pitchFamily="2" charset="2"/>
              <a:buChar char="§"/>
            </a:pPr>
            <a:r>
              <a:rPr lang="id-ID" sz="2800" dirty="0">
                <a:latin typeface="Arial Narrow" panose="020B0606020202030204" pitchFamily="34" charset="0"/>
              </a:rPr>
              <a:t>Kepala Perangkat Daerah mengajukan perubahan target kinerja pegawai kepada Tim Manajemen Kinerja untuk memperoleh validasi.</a:t>
            </a:r>
            <a:endParaRPr lang="en-US" sz="2800" dirty="0">
              <a:latin typeface="Arial Narrow" panose="020B0606020202030204" pitchFamily="34" charset="0"/>
            </a:endParaRPr>
          </a:p>
          <a:p>
            <a:pPr marL="804863" lvl="0" indent="-457200">
              <a:buFont typeface="Wingdings" panose="05000000000000000000" pitchFamily="2" charset="2"/>
              <a:buChar char="§"/>
            </a:pPr>
            <a:r>
              <a:rPr lang="id-ID" sz="2800" dirty="0">
                <a:latin typeface="Arial Narrow" panose="020B0606020202030204" pitchFamily="34" charset="0"/>
              </a:rPr>
              <a:t>Atasan Langsung menetapkan perubahan target kinerja pegawai setelah memperoleh validasi dari Tim Manajemen Kinerja.  </a:t>
            </a:r>
            <a:endParaRPr lang="en-US" sz="2800" dirty="0">
              <a:latin typeface="Arial Narrow" panose="020B0606020202030204" pitchFamily="34" charset="0"/>
            </a:endParaRPr>
          </a:p>
          <a:p>
            <a:pPr marL="804863" lvl="0" indent="-457200">
              <a:buFont typeface="Wingdings" panose="05000000000000000000" pitchFamily="2" charset="2"/>
              <a:buChar char="§"/>
            </a:pPr>
            <a:endParaRPr lang="en-US" sz="2800" dirty="0">
              <a:latin typeface="Arial Narrow" panose="020B0606020202030204" pitchFamily="34" charset="0"/>
            </a:endParaRPr>
          </a:p>
          <a:p>
            <a:pPr lvl="0"/>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PERUMUSAN TARGET</a:t>
              </a:r>
            </a:p>
          </p:txBody>
        </p:sp>
      </p:grpSp>
    </p:spTree>
    <p:extLst>
      <p:ext uri="{BB962C8B-B14F-4D97-AF65-F5344CB8AC3E}">
        <p14:creationId xmlns:p14="http://schemas.microsoft.com/office/powerpoint/2010/main" val="217282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2983" y="831653"/>
            <a:ext cx="10746033" cy="4832092"/>
          </a:xfrm>
          <a:prstGeom prst="rect">
            <a:avLst/>
          </a:prstGeom>
          <a:noFill/>
        </p:spPr>
        <p:txBody>
          <a:bodyPr wrap="square" rtlCol="0">
            <a:spAutoFit/>
          </a:bodyPr>
          <a:lstStyle/>
          <a:p>
            <a:pPr lvl="0"/>
            <a:r>
              <a:rPr lang="en-US" sz="2800" b="1" dirty="0" err="1">
                <a:latin typeface="Arial Narrow" panose="020B0606020202030204" pitchFamily="34" charset="0"/>
              </a:rPr>
              <a:t>Tugas</a:t>
            </a:r>
            <a:r>
              <a:rPr lang="en-US" sz="2800" b="1" dirty="0">
                <a:latin typeface="Arial Narrow" panose="020B0606020202030204" pitchFamily="34" charset="0"/>
              </a:rPr>
              <a:t> </a:t>
            </a:r>
            <a:r>
              <a:rPr lang="en-US" sz="2800" b="1" dirty="0" err="1">
                <a:latin typeface="Arial Narrow" panose="020B0606020202030204" pitchFamily="34" charset="0"/>
              </a:rPr>
              <a:t>Tambahan</a:t>
            </a:r>
            <a:endParaRPr lang="en-US" sz="2800" b="1" dirty="0">
              <a:latin typeface="Arial Narrow" panose="020B0606020202030204" pitchFamily="34" charset="0"/>
            </a:endParaRPr>
          </a:p>
          <a:p>
            <a:endParaRPr lang="en-US" sz="2800" dirty="0">
              <a:latin typeface="Arial Narrow" panose="020B0606020202030204" pitchFamily="34" charset="0"/>
            </a:endParaRPr>
          </a:p>
          <a:p>
            <a:r>
              <a:rPr lang="id-ID" sz="2800" dirty="0">
                <a:latin typeface="Arial Narrow" panose="020B0606020202030204" pitchFamily="34" charset="0"/>
              </a:rPr>
              <a:t>Tugas tambahan adalah evaluasi kinerja pegawai yang menilai hasil kerja atau aktivitas kerja yang dilakukan pegawai atas dasar pemberian tugas oleh Atasan Langsung atau pejabat lain yang berwenang dengan rekomendasi Atasan Langsung. </a:t>
            </a:r>
          </a:p>
          <a:p>
            <a:endParaRPr lang="id-ID" sz="2800" dirty="0">
              <a:latin typeface="Arial Narrow" panose="020B0606020202030204" pitchFamily="34" charset="0"/>
            </a:endParaRPr>
          </a:p>
          <a:p>
            <a:r>
              <a:rPr lang="id-ID" sz="2800" dirty="0">
                <a:latin typeface="Arial Narrow" panose="020B0606020202030204" pitchFamily="34" charset="0"/>
              </a:rPr>
              <a:t>Tugas yang diberikan merupakan tugas yang termasuk dalam kegiatan tugas jabatan pegawai tetapi tidak ada target kerja, dan/atau tidak termasuk dalam kegiatan tugas jabatan pegawai tetapi dalam kerangka pencapaian Indikator Kinerja Perangkat Daerah.</a:t>
            </a:r>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TUGAS TAMBAHAN DAN KREATIVITAS</a:t>
              </a:r>
            </a:p>
          </p:txBody>
        </p:sp>
      </p:grpSp>
    </p:spTree>
    <p:extLst>
      <p:ext uri="{BB962C8B-B14F-4D97-AF65-F5344CB8AC3E}">
        <p14:creationId xmlns:p14="http://schemas.microsoft.com/office/powerpoint/2010/main" val="2652979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5732" y="707968"/>
            <a:ext cx="10964334" cy="3416320"/>
          </a:xfrm>
          <a:prstGeom prst="rect">
            <a:avLst/>
          </a:prstGeom>
          <a:noFill/>
        </p:spPr>
        <p:txBody>
          <a:bodyPr wrap="square" rtlCol="0">
            <a:spAutoFit/>
          </a:bodyPr>
          <a:lstStyle/>
          <a:p>
            <a:pPr lvl="0"/>
            <a:r>
              <a:rPr lang="en-US" sz="2800" b="1" dirty="0" err="1">
                <a:latin typeface="Arial Narrow" panose="020B0606020202030204" pitchFamily="34" charset="0"/>
              </a:rPr>
              <a:t>Tugas</a:t>
            </a:r>
            <a:r>
              <a:rPr lang="en-US" sz="2800" b="1" dirty="0">
                <a:latin typeface="Arial Narrow" panose="020B0606020202030204" pitchFamily="34" charset="0"/>
              </a:rPr>
              <a:t> </a:t>
            </a:r>
            <a:r>
              <a:rPr lang="en-US" sz="2800" b="1" dirty="0" err="1">
                <a:latin typeface="Arial Narrow" panose="020B0606020202030204" pitchFamily="34" charset="0"/>
              </a:rPr>
              <a:t>Tambahan</a:t>
            </a:r>
            <a:endParaRPr lang="en-US" sz="2800" b="1" dirty="0">
              <a:latin typeface="Arial Narrow" panose="020B0606020202030204" pitchFamily="34" charset="0"/>
            </a:endParaRPr>
          </a:p>
          <a:p>
            <a:endParaRPr lang="en-US" sz="800" dirty="0">
              <a:latin typeface="Arial Narrow" panose="020B0606020202030204" pitchFamily="34" charset="0"/>
            </a:endParaRPr>
          </a:p>
          <a:p>
            <a:r>
              <a:rPr lang="id-ID" sz="2800" dirty="0">
                <a:latin typeface="Arial Narrow" panose="020B0606020202030204" pitchFamily="34" charset="0"/>
              </a:rPr>
              <a:t>Suatu tugas dapat ditetapkan sebagai tugas tambahan, dengan ketentuan:</a:t>
            </a:r>
            <a:endParaRPr lang="en-US" sz="2800" dirty="0">
              <a:latin typeface="Arial Narrow" panose="020B0606020202030204" pitchFamily="34" charset="0"/>
            </a:endParaRPr>
          </a:p>
          <a:p>
            <a:endParaRPr lang="en-US" sz="12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Pemberian tugas diikuti dengan surat perintah, surat tugas atau surat keputusan tentang penetapan tim/panitia/kelompok kerja kegiatan atau bentuk lain;</a:t>
            </a:r>
            <a:endParaRPr lang="en-US" sz="28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Kedudukan pegawai dan kurun waktu pelaksanaan dalam tugas, jelas, dan nyata (berkesinambungan);</a:t>
            </a:r>
            <a:endParaRPr lang="en-US" sz="28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Tugas dilakukan pada hari kerja dan atau di luar hari kerja; dan</a:t>
            </a:r>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TUGAS TAMBAHAN DAN KREATIVITAS</a:t>
              </a:r>
            </a:p>
          </p:txBody>
        </p:sp>
      </p:grpSp>
    </p:spTree>
    <p:extLst>
      <p:ext uri="{BB962C8B-B14F-4D97-AF65-F5344CB8AC3E}">
        <p14:creationId xmlns:p14="http://schemas.microsoft.com/office/powerpoint/2010/main" val="846637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5732" y="707968"/>
            <a:ext cx="10964334" cy="3416320"/>
          </a:xfrm>
          <a:prstGeom prst="rect">
            <a:avLst/>
          </a:prstGeom>
          <a:noFill/>
        </p:spPr>
        <p:txBody>
          <a:bodyPr wrap="square" rtlCol="0">
            <a:spAutoFit/>
          </a:bodyPr>
          <a:lstStyle/>
          <a:p>
            <a:pPr lvl="0"/>
            <a:r>
              <a:rPr lang="en-US" sz="2800" b="1" dirty="0" err="1">
                <a:latin typeface="Arial Narrow" panose="020B0606020202030204" pitchFamily="34" charset="0"/>
              </a:rPr>
              <a:t>Tugas</a:t>
            </a:r>
            <a:r>
              <a:rPr lang="en-US" sz="2800" b="1" dirty="0">
                <a:latin typeface="Arial Narrow" panose="020B0606020202030204" pitchFamily="34" charset="0"/>
              </a:rPr>
              <a:t> </a:t>
            </a:r>
            <a:r>
              <a:rPr lang="en-US" sz="2800" b="1" dirty="0" err="1">
                <a:latin typeface="Arial Narrow" panose="020B0606020202030204" pitchFamily="34" charset="0"/>
              </a:rPr>
              <a:t>Tambahan</a:t>
            </a:r>
            <a:endParaRPr lang="en-US" sz="2800" b="1" dirty="0">
              <a:latin typeface="Arial Narrow" panose="020B0606020202030204" pitchFamily="34" charset="0"/>
            </a:endParaRPr>
          </a:p>
          <a:p>
            <a:endParaRPr lang="en-US" sz="800" dirty="0">
              <a:latin typeface="Arial Narrow" panose="020B0606020202030204" pitchFamily="34" charset="0"/>
            </a:endParaRPr>
          </a:p>
          <a:p>
            <a:endParaRPr lang="en-US" sz="12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Tugas dilakukan untuk kegiatan yang dibiayai APBD/APBN atau tidak dibiayai APBD/APBN.</a:t>
            </a:r>
            <a:endParaRPr lang="en-US" sz="2800" dirty="0">
              <a:latin typeface="Arial Narrow" panose="020B0606020202030204" pitchFamily="34" charset="0"/>
            </a:endParaRPr>
          </a:p>
          <a:p>
            <a:pPr marL="342900" indent="-342900">
              <a:buFont typeface="Wingdings" panose="05000000000000000000" pitchFamily="2" charset="2"/>
              <a:buChar char="ü"/>
            </a:pPr>
            <a:r>
              <a:rPr lang="id-ID" sz="2800" dirty="0">
                <a:latin typeface="Arial Narrow" panose="020B0606020202030204" pitchFamily="34" charset="0"/>
              </a:rPr>
              <a:t>Tugas tambahan tidak dicantumkan dalam Kegiatan Tugas Jabatan dalam Sasaran Kerja Pegawai (SKP), tetapi menjadi lampiran dalam penilaian SKP. Tugas tambahan tidak menggugurkan kewajiban pegawai untuk mencapai target kinerja dalam kegiatan tugas jabatan.</a:t>
            </a:r>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TUGAS TAMBAHAN DAN KREATIVITAS</a:t>
              </a:r>
            </a:p>
          </p:txBody>
        </p:sp>
      </p:grpSp>
    </p:spTree>
    <p:extLst>
      <p:ext uri="{BB962C8B-B14F-4D97-AF65-F5344CB8AC3E}">
        <p14:creationId xmlns:p14="http://schemas.microsoft.com/office/powerpoint/2010/main" val="2069325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3534" y="933253"/>
            <a:ext cx="10955866" cy="3108543"/>
          </a:xfrm>
          <a:prstGeom prst="rect">
            <a:avLst/>
          </a:prstGeom>
          <a:noFill/>
        </p:spPr>
        <p:txBody>
          <a:bodyPr wrap="square" rtlCol="0">
            <a:spAutoFit/>
          </a:bodyPr>
          <a:lstStyle/>
          <a:p>
            <a:pPr lvl="0"/>
            <a:r>
              <a:rPr lang="en-US" sz="2800" b="1" dirty="0" err="1">
                <a:latin typeface="Arial Narrow" panose="020B0606020202030204" pitchFamily="34" charset="0"/>
              </a:rPr>
              <a:t>Kreativitas</a:t>
            </a:r>
            <a:endParaRPr lang="en-US" sz="2800" b="1" dirty="0">
              <a:latin typeface="Arial Narrow" panose="020B0606020202030204" pitchFamily="34" charset="0"/>
            </a:endParaRPr>
          </a:p>
          <a:p>
            <a:pPr lvl="0"/>
            <a:endParaRPr lang="en-US" sz="2800" b="1" dirty="0">
              <a:latin typeface="Arial Narrow" panose="020B0606020202030204" pitchFamily="34" charset="0"/>
            </a:endParaRPr>
          </a:p>
          <a:p>
            <a:r>
              <a:rPr lang="id-ID" sz="2800" dirty="0">
                <a:latin typeface="Arial Narrow" panose="020B0606020202030204" pitchFamily="34" charset="0"/>
              </a:rPr>
              <a:t>Kreativitas adalah evaluasi kinerja pegawai yang menilai kreativitas pegawai dalam menemukan peralatan, metode atau temuan lain yang bersifat baru atau terbarukan yang bermanfaat nyata terhadap kinerja Pemerintah Daerah dan pelayanan kepada masyarakat sesuai dengan tugas jabatan serta diakui oleh Presiden, Gubernur, atau Kepala Perangkat Daerah.</a:t>
            </a:r>
            <a:endParaRPr lang="en-US" sz="2800" dirty="0">
              <a:latin typeface="Arial Narrow" panose="020B0606020202030204" pitchFamily="34" charset="0"/>
            </a:endParaRPr>
          </a:p>
        </p:txBody>
      </p:sp>
      <p:grpSp>
        <p:nvGrpSpPr>
          <p:cNvPr id="8" name="Group 7"/>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TUGAS TAMBAHAN DAN KREATIVITAS</a:t>
              </a:r>
            </a:p>
          </p:txBody>
        </p:sp>
      </p:grpSp>
    </p:spTree>
    <p:extLst>
      <p:ext uri="{BB962C8B-B14F-4D97-AF65-F5344CB8AC3E}">
        <p14:creationId xmlns:p14="http://schemas.microsoft.com/office/powerpoint/2010/main" val="2896515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1" y="754143"/>
            <a:ext cx="10735732" cy="5262979"/>
          </a:xfrm>
          <a:prstGeom prst="rect">
            <a:avLst/>
          </a:prstGeom>
          <a:noFill/>
        </p:spPr>
        <p:txBody>
          <a:bodyPr wrap="square" rtlCol="0">
            <a:spAutoFit/>
          </a:bodyPr>
          <a:lstStyle/>
          <a:p>
            <a:pPr marL="342900" indent="-342900">
              <a:buFont typeface="Wingdings" panose="05000000000000000000" pitchFamily="2" charset="2"/>
              <a:buChar char="ü"/>
            </a:pPr>
            <a:r>
              <a:rPr lang="id-ID" sz="2400" b="1" dirty="0">
                <a:latin typeface="Arial Narrow" panose="020B0606020202030204" pitchFamily="34" charset="0"/>
                <a:cs typeface="Arial" panose="020B0604020202020204" pitchFamily="34" charset="0"/>
              </a:rPr>
              <a:t>Orientasi Pelayanan</a:t>
            </a:r>
            <a:endParaRPr lang="en-US" sz="2400" b="1" dirty="0">
              <a:latin typeface="Arial Narrow" panose="020B0606020202030204" pitchFamily="34" charset="0"/>
              <a:cs typeface="Arial" panose="020B0604020202020204" pitchFamily="34" charset="0"/>
            </a:endParaRPr>
          </a:p>
          <a:p>
            <a:pPr marL="398463"/>
            <a:r>
              <a:rPr lang="id-ID" sz="2400" dirty="0">
                <a:latin typeface="Arial Narrow" panose="020B0606020202030204" pitchFamily="34" charset="0"/>
                <a:cs typeface="Arial" panose="020B0604020202020204" pitchFamily="34" charset="0"/>
              </a:rPr>
              <a:t>Orientasi pelayanan diukur dengan indikator jumlah kepuasan terhadap pelayanan, yaitu  jumlah konsumen pelayanan yang merasa puas terhadap pelayanan yang diberikan pegawai dalam satu bulan dan diakumulasikan dalam satu tahun. </a:t>
            </a:r>
            <a:endParaRPr lang="en-US" sz="2400" dirty="0">
              <a:latin typeface="Arial Narrow" panose="020B0606020202030204" pitchFamily="34" charset="0"/>
              <a:cs typeface="Arial" panose="020B0604020202020204" pitchFamily="34" charset="0"/>
            </a:endParaRPr>
          </a:p>
          <a:p>
            <a:pPr marL="282575"/>
            <a:endParaRPr lang="en-US" sz="2400" b="1" dirty="0">
              <a:latin typeface="Arial Narrow" panose="020B0606020202030204" pitchFamily="34" charset="0"/>
              <a:cs typeface="Arial" panose="020B0604020202020204" pitchFamily="34" charset="0"/>
            </a:endParaRPr>
          </a:p>
          <a:p>
            <a:pPr marL="342900" indent="-342900">
              <a:buFont typeface="Wingdings" panose="05000000000000000000" pitchFamily="2" charset="2"/>
              <a:buChar char="ü"/>
            </a:pPr>
            <a:r>
              <a:rPr lang="id-ID" sz="2400" b="1" dirty="0">
                <a:latin typeface="Arial Narrow" panose="020B0606020202030204" pitchFamily="34" charset="0"/>
                <a:cs typeface="Arial" panose="020B0604020202020204" pitchFamily="34" charset="0"/>
              </a:rPr>
              <a:t>Integritas</a:t>
            </a:r>
            <a:endParaRPr lang="en-US" sz="2400" b="1" dirty="0">
              <a:latin typeface="Arial Narrow" panose="020B0606020202030204" pitchFamily="34" charset="0"/>
              <a:cs typeface="Arial" panose="020B0604020202020204" pitchFamily="34" charset="0"/>
            </a:endParaRPr>
          </a:p>
          <a:p>
            <a:pPr marL="347663"/>
            <a:r>
              <a:rPr lang="id-ID" sz="2400" dirty="0">
                <a:latin typeface="Arial Narrow" panose="020B0606020202030204" pitchFamily="34" charset="0"/>
                <a:cs typeface="Arial" panose="020B0604020202020204" pitchFamily="34" charset="0"/>
              </a:rPr>
              <a:t>Integritas merupakan perilaku PNS yang mampu bertindak sesuai dengan nilai, norma, dan etika dalam organisasi.</a:t>
            </a:r>
            <a:endParaRPr lang="en-US" sz="2400" dirty="0">
              <a:latin typeface="Arial Narrow" panose="020B0606020202030204" pitchFamily="34" charset="0"/>
              <a:cs typeface="Arial" panose="020B0604020202020204" pitchFamily="34" charset="0"/>
            </a:endParaRPr>
          </a:p>
          <a:p>
            <a:endParaRPr lang="en-US" sz="2400" b="1" dirty="0">
              <a:latin typeface="Arial Narrow" panose="020B0606020202030204" pitchFamily="34" charset="0"/>
              <a:cs typeface="Arial" panose="020B0604020202020204" pitchFamily="34" charset="0"/>
            </a:endParaRPr>
          </a:p>
          <a:p>
            <a:pPr marL="342900" indent="-342900">
              <a:buFont typeface="Wingdings" panose="05000000000000000000" pitchFamily="2" charset="2"/>
              <a:buChar char="ü"/>
            </a:pPr>
            <a:r>
              <a:rPr lang="id-ID" sz="2400" b="1" dirty="0">
                <a:latin typeface="Arial Narrow" panose="020B0606020202030204" pitchFamily="34" charset="0"/>
                <a:cs typeface="Arial" panose="020B0604020202020204" pitchFamily="34" charset="0"/>
              </a:rPr>
              <a:t>Komitmen</a:t>
            </a:r>
            <a:endParaRPr lang="en-US" sz="2400" b="1" dirty="0">
              <a:latin typeface="Arial Narrow" panose="020B0606020202030204" pitchFamily="34" charset="0"/>
              <a:cs typeface="Arial" panose="020B0604020202020204" pitchFamily="34" charset="0"/>
            </a:endParaRPr>
          </a:p>
          <a:p>
            <a:pPr marL="347663"/>
            <a:r>
              <a:rPr lang="id-ID" sz="2400" dirty="0">
                <a:latin typeface="Arial Narrow" panose="020B0606020202030204" pitchFamily="34" charset="0"/>
                <a:cs typeface="Arial" panose="020B0604020202020204" pitchFamily="34" charset="0"/>
              </a:rPr>
              <a:t>Komitmen merupakan perilaku PNS yang mampu dan memiliki motivasi dalam menyelaraskan sikap dan tindakan untuk mewujudkan tujuan organisasi dengan mengutamakan kepentingan dinas daripada kepentingan diri sendiri, seseorang, dan/atau golongan.</a:t>
            </a:r>
            <a:endParaRPr lang="en-US" sz="2400" dirty="0">
              <a:latin typeface="Arial Narrow" panose="020B0606020202030204" pitchFamily="34" charset="0"/>
              <a:cs typeface="Arial" panose="020B0604020202020204" pitchFamily="34" charset="0"/>
            </a:endParaRPr>
          </a:p>
        </p:txBody>
      </p:sp>
      <p:grpSp>
        <p:nvGrpSpPr>
          <p:cNvPr id="8" name="Group 7"/>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PERILAKU KERJA</a:t>
              </a:r>
            </a:p>
          </p:txBody>
        </p:sp>
      </p:grpSp>
    </p:spTree>
    <p:extLst>
      <p:ext uri="{BB962C8B-B14F-4D97-AF65-F5344CB8AC3E}">
        <p14:creationId xmlns:p14="http://schemas.microsoft.com/office/powerpoint/2010/main" val="3719930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1" y="754143"/>
            <a:ext cx="10735732" cy="5170646"/>
          </a:xfrm>
          <a:prstGeom prst="rect">
            <a:avLst/>
          </a:prstGeom>
          <a:noFill/>
        </p:spPr>
        <p:txBody>
          <a:bodyPr wrap="square" rtlCol="0">
            <a:spAutoFit/>
          </a:bodyPr>
          <a:lstStyle/>
          <a:p>
            <a:pPr marL="342900" indent="-342900">
              <a:buFont typeface="Wingdings" panose="05000000000000000000" pitchFamily="2" charset="2"/>
              <a:buChar char="ü"/>
            </a:pPr>
            <a:r>
              <a:rPr lang="id-ID" sz="2200" b="1" dirty="0">
                <a:latin typeface="Arial Narrow" panose="020B0606020202030204" pitchFamily="34" charset="0"/>
              </a:rPr>
              <a:t>Disiplin</a:t>
            </a:r>
            <a:endParaRPr lang="en-US" sz="2200" b="1" dirty="0">
              <a:latin typeface="Arial Narrow" panose="020B0606020202030204" pitchFamily="34" charset="0"/>
            </a:endParaRPr>
          </a:p>
          <a:p>
            <a:pPr marL="347663"/>
            <a:r>
              <a:rPr lang="id-ID" sz="2200" dirty="0">
                <a:latin typeface="Arial Narrow" panose="020B0606020202030204" pitchFamily="34" charset="0"/>
              </a:rPr>
              <a:t>Disiplin merupakan perilaku PNS yang sanggup melaksanakan kewajiban dan tidak melanggar larangan yang ditentukan dalam ketentuan peraturan perundang-undangan dan/atau peraturan kedinasan yang apabila tidak ditaati atau dilanggar dijatuhi hukuman disiplin.</a:t>
            </a:r>
            <a:endParaRPr lang="en-US" sz="2200" dirty="0">
              <a:latin typeface="Arial Narrow" panose="020B0606020202030204" pitchFamily="34" charset="0"/>
            </a:endParaRPr>
          </a:p>
          <a:p>
            <a:pPr marL="282575"/>
            <a:endParaRPr lang="en-US" sz="2200" b="1" dirty="0">
              <a:latin typeface="Arial Narrow" panose="020B0606020202030204" pitchFamily="34" charset="0"/>
            </a:endParaRPr>
          </a:p>
          <a:p>
            <a:pPr marL="342900" indent="-342900">
              <a:buFont typeface="Wingdings" panose="05000000000000000000" pitchFamily="2" charset="2"/>
              <a:buChar char="ü"/>
            </a:pPr>
            <a:r>
              <a:rPr lang="id-ID" sz="2200" b="1" dirty="0">
                <a:latin typeface="Arial Narrow" panose="020B0606020202030204" pitchFamily="34" charset="0"/>
              </a:rPr>
              <a:t>Kerjasama</a:t>
            </a:r>
            <a:endParaRPr lang="en-US" sz="2200" b="1" dirty="0">
              <a:latin typeface="Arial Narrow" panose="020B0606020202030204" pitchFamily="34" charset="0"/>
            </a:endParaRPr>
          </a:p>
          <a:p>
            <a:pPr marL="347663"/>
            <a:r>
              <a:rPr lang="id-ID" sz="2200" dirty="0">
                <a:latin typeface="Arial Narrow" panose="020B0606020202030204" pitchFamily="34" charset="0"/>
              </a:rPr>
              <a:t>Kerjasama merupakan perilaku PNS yang mampu dan memiliki motivasi untuk bekerjasama dengan rekan sekerja, atasan, dan bawahan dalam unit kerjanya serta instansi lain dalam menyelesaikan suatu tugas dan tanggung jawab yang ditentukan, sehingga mencapai dayaguna dan hasilguna yang sebesar-besarnya.</a:t>
            </a:r>
            <a:endParaRPr lang="en-US" sz="2200" dirty="0">
              <a:latin typeface="Arial Narrow" panose="020B0606020202030204" pitchFamily="34" charset="0"/>
            </a:endParaRPr>
          </a:p>
          <a:p>
            <a:pPr marL="282575"/>
            <a:endParaRPr lang="en-US" sz="2200" b="1" dirty="0">
              <a:latin typeface="Arial Narrow" panose="020B0606020202030204" pitchFamily="34" charset="0"/>
            </a:endParaRPr>
          </a:p>
          <a:p>
            <a:pPr marL="342900" indent="-342900">
              <a:buFont typeface="Wingdings" panose="05000000000000000000" pitchFamily="2" charset="2"/>
              <a:buChar char="ü"/>
            </a:pPr>
            <a:r>
              <a:rPr lang="id-ID" sz="2200" b="1" dirty="0">
                <a:latin typeface="Arial Narrow" panose="020B0606020202030204" pitchFamily="34" charset="0"/>
              </a:rPr>
              <a:t>Kepemimpinan</a:t>
            </a:r>
            <a:endParaRPr lang="en-US" sz="2200" b="1" dirty="0">
              <a:latin typeface="Arial Narrow" panose="020B0606020202030204" pitchFamily="34" charset="0"/>
            </a:endParaRPr>
          </a:p>
          <a:p>
            <a:pPr marL="347663"/>
            <a:r>
              <a:rPr lang="id-ID" sz="2200" dirty="0">
                <a:latin typeface="Arial Narrow" panose="020B0606020202030204" pitchFamily="34" charset="0"/>
              </a:rPr>
              <a:t>Kepemimpinan merupakan perilaku PNS yang mampu dan mau memotivasi serta mempengaruhi bawahan atau orang lain yang berkaitan dengan bidang tugasnya demi tercapainya tujuan organisasi.</a:t>
            </a:r>
            <a:endParaRPr lang="en-US" sz="2200" dirty="0">
              <a:latin typeface="Arial Narrow" panose="020B0606020202030204" pitchFamily="34" charset="0"/>
            </a:endParaRPr>
          </a:p>
        </p:txBody>
      </p:sp>
      <p:grpSp>
        <p:nvGrpSpPr>
          <p:cNvPr id="8" name="Group 7"/>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PERILAKU KERJA</a:t>
              </a:r>
            </a:p>
          </p:txBody>
        </p:sp>
      </p:grpSp>
    </p:spTree>
    <p:extLst>
      <p:ext uri="{BB962C8B-B14F-4D97-AF65-F5344CB8AC3E}">
        <p14:creationId xmlns:p14="http://schemas.microsoft.com/office/powerpoint/2010/main" val="2360056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5000" y="867265"/>
            <a:ext cx="10989733" cy="4524315"/>
          </a:xfrm>
          <a:prstGeom prst="rect">
            <a:avLst/>
          </a:prstGeom>
          <a:noFill/>
        </p:spPr>
        <p:txBody>
          <a:bodyPr wrap="square" rtlCol="0">
            <a:spAutoFit/>
          </a:bodyPr>
          <a:lstStyle/>
          <a:p>
            <a:pPr marL="457200" indent="-457200">
              <a:buFont typeface="Wingdings" panose="05000000000000000000" pitchFamily="2" charset="2"/>
              <a:buChar char="q"/>
            </a:pPr>
            <a:r>
              <a:rPr lang="en-US" sz="3200" b="1" dirty="0" err="1">
                <a:latin typeface="Arial Narrow" panose="020B0606020202030204" pitchFamily="34" charset="0"/>
              </a:rPr>
              <a:t>Penilaian</a:t>
            </a:r>
            <a:r>
              <a:rPr lang="en-US" sz="3200" b="1" dirty="0">
                <a:latin typeface="Arial Narrow" panose="020B0606020202030204" pitchFamily="34" charset="0"/>
              </a:rPr>
              <a:t> </a:t>
            </a:r>
            <a:r>
              <a:rPr lang="en-US" sz="3200" b="1" dirty="0" err="1">
                <a:latin typeface="Arial Narrow" panose="020B0606020202030204" pitchFamily="34" charset="0"/>
              </a:rPr>
              <a:t>Pencapaian</a:t>
            </a:r>
            <a:r>
              <a:rPr lang="en-US" sz="3200" b="1" dirty="0">
                <a:latin typeface="Arial Narrow" panose="020B0606020202030204" pitchFamily="34" charset="0"/>
              </a:rPr>
              <a:t> Target </a:t>
            </a:r>
            <a:r>
              <a:rPr lang="en-US" sz="3200" b="1" dirty="0" err="1">
                <a:latin typeface="Arial Narrow" panose="020B0606020202030204" pitchFamily="34" charset="0"/>
              </a:rPr>
              <a:t>Kinerja</a:t>
            </a:r>
            <a:endParaRPr lang="en-US" sz="3200" b="1" dirty="0">
              <a:latin typeface="Arial Narrow" panose="020B0606020202030204" pitchFamily="34" charset="0"/>
            </a:endParaRPr>
          </a:p>
          <a:p>
            <a:pPr marL="914400" indent="-457200">
              <a:buFont typeface="Wingdings" panose="05000000000000000000" pitchFamily="2" charset="2"/>
              <a:buChar char="ü"/>
            </a:pPr>
            <a:r>
              <a:rPr lang="id-ID" sz="3200" dirty="0">
                <a:latin typeface="Arial Narrow" panose="020B0606020202030204" pitchFamily="34" charset="0"/>
              </a:rPr>
              <a:t>Penilaian diukur dari pencapaian unsur-unsur target kinerja sebagai berikut:</a:t>
            </a:r>
            <a:endParaRPr lang="en-US" sz="3200" dirty="0">
              <a:latin typeface="Arial Narrow" panose="020B0606020202030204" pitchFamily="34" charset="0"/>
            </a:endParaRPr>
          </a:p>
          <a:p>
            <a:pPr marL="914400" lvl="0" indent="-457200">
              <a:buFont typeface="Wingdings" panose="05000000000000000000" pitchFamily="2" charset="2"/>
              <a:buChar char="ü"/>
            </a:pPr>
            <a:r>
              <a:rPr lang="id-ID" sz="3200" dirty="0">
                <a:latin typeface="Arial Narrow" panose="020B0606020202030204" pitchFamily="34" charset="0"/>
              </a:rPr>
              <a:t>Penilaian Target Kinerja Kuantitas </a:t>
            </a:r>
            <a:r>
              <a:rPr lang="id-ID" sz="3200" i="1" dirty="0">
                <a:latin typeface="Arial Narrow" panose="020B0606020202030204" pitchFamily="34" charset="0"/>
              </a:rPr>
              <a:t>Output</a:t>
            </a:r>
            <a:r>
              <a:rPr lang="id-ID" sz="3200" dirty="0">
                <a:latin typeface="Arial Narrow" panose="020B0606020202030204" pitchFamily="34" charset="0"/>
              </a:rPr>
              <a:t>;</a:t>
            </a:r>
            <a:endParaRPr lang="en-US" sz="3200" dirty="0">
              <a:latin typeface="Arial Narrow" panose="020B0606020202030204" pitchFamily="34" charset="0"/>
            </a:endParaRPr>
          </a:p>
          <a:p>
            <a:pPr marL="914400" lvl="0" indent="-457200">
              <a:buFont typeface="Wingdings" panose="05000000000000000000" pitchFamily="2" charset="2"/>
              <a:buChar char="ü"/>
            </a:pPr>
            <a:r>
              <a:rPr lang="id-ID" sz="3200" dirty="0">
                <a:latin typeface="Arial Narrow" panose="020B0606020202030204" pitchFamily="34" charset="0"/>
              </a:rPr>
              <a:t>Penilaian Target Kinerja Kualitas </a:t>
            </a:r>
            <a:r>
              <a:rPr lang="id-ID" sz="3200" i="1" dirty="0">
                <a:latin typeface="Arial Narrow" panose="020B0606020202030204" pitchFamily="34" charset="0"/>
              </a:rPr>
              <a:t>Output</a:t>
            </a:r>
            <a:r>
              <a:rPr lang="id-ID" sz="3200" dirty="0">
                <a:latin typeface="Arial Narrow" panose="020B0606020202030204" pitchFamily="34" charset="0"/>
              </a:rPr>
              <a:t>;</a:t>
            </a:r>
            <a:endParaRPr lang="en-US" sz="3200" dirty="0">
              <a:latin typeface="Arial Narrow" panose="020B0606020202030204" pitchFamily="34" charset="0"/>
            </a:endParaRPr>
          </a:p>
          <a:p>
            <a:pPr marL="914400" lvl="0" indent="-457200">
              <a:buFont typeface="Wingdings" panose="05000000000000000000" pitchFamily="2" charset="2"/>
              <a:buChar char="ü"/>
            </a:pPr>
            <a:r>
              <a:rPr lang="id-ID" sz="3200" dirty="0">
                <a:latin typeface="Arial Narrow" panose="020B0606020202030204" pitchFamily="34" charset="0"/>
              </a:rPr>
              <a:t>Penilaian Target Kinerja Waktu; dan</a:t>
            </a:r>
            <a:endParaRPr lang="en-US" sz="3200" dirty="0">
              <a:latin typeface="Arial Narrow" panose="020B0606020202030204" pitchFamily="34" charset="0"/>
            </a:endParaRPr>
          </a:p>
          <a:p>
            <a:pPr marL="914400" lvl="0" indent="-457200">
              <a:buFont typeface="Wingdings" panose="05000000000000000000" pitchFamily="2" charset="2"/>
              <a:buChar char="ü"/>
            </a:pPr>
            <a:r>
              <a:rPr lang="id-ID" sz="3200" dirty="0">
                <a:latin typeface="Arial Narrow" panose="020B0606020202030204" pitchFamily="34" charset="0"/>
              </a:rPr>
              <a:t>Penilaian Target Kinerja Biaya.</a:t>
            </a:r>
            <a:endParaRPr lang="en-US" sz="3200" b="1" dirty="0">
              <a:latin typeface="Arial Narrow" panose="020B0606020202030204" pitchFamily="34" charset="0"/>
            </a:endParaRPr>
          </a:p>
          <a:p>
            <a:endParaRPr lang="en-US" sz="3200" b="1" dirty="0">
              <a:latin typeface="Arial Narrow" panose="020B0606020202030204" pitchFamily="34" charset="0"/>
            </a:endParaRPr>
          </a:p>
          <a:p>
            <a:endParaRPr lang="en-US" sz="32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17016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2668" y="1012954"/>
            <a:ext cx="11228607" cy="6740307"/>
          </a:xfrm>
          <a:prstGeom prst="rect">
            <a:avLst/>
          </a:prstGeom>
          <a:noFill/>
          <a:ln>
            <a:noFill/>
          </a:ln>
        </p:spPr>
        <p:txBody>
          <a:bodyPr wrap="square" rtlCol="0">
            <a:spAutoFit/>
          </a:bodyPr>
          <a:lstStyle/>
          <a:p>
            <a:pPr lvl="1" algn="just"/>
            <a:r>
              <a:rPr lang="en-US" sz="3600" b="1" dirty="0">
                <a:latin typeface="Arial Narrow" panose="020B0606020202030204" pitchFamily="34" charset="0"/>
                <a:cs typeface="Arial" panose="020B0604020202020204" pitchFamily="34" charset="0"/>
              </a:rPr>
              <a:t>MAKSUD </a:t>
            </a:r>
          </a:p>
          <a:p>
            <a:pPr lvl="1" algn="just"/>
            <a:endParaRPr lang="en-US" sz="3600" dirty="0">
              <a:latin typeface="Arial Narrow" panose="020B0606020202030204" pitchFamily="34" charset="0"/>
              <a:cs typeface="Arial" panose="020B0604020202020204" pitchFamily="34" charset="0"/>
            </a:endParaRPr>
          </a:p>
          <a:p>
            <a:pPr marL="857250" lvl="1" algn="just"/>
            <a:r>
              <a:rPr lang="en-US" sz="3600" dirty="0">
                <a:latin typeface="Arial Narrow" panose="020B0606020202030204" pitchFamily="34" charset="0"/>
              </a:rPr>
              <a:t>S</a:t>
            </a:r>
            <a:r>
              <a:rPr lang="id-ID" sz="3600" dirty="0">
                <a:latin typeface="Arial Narrow" panose="020B0606020202030204" pitchFamily="34" charset="0"/>
              </a:rPr>
              <a:t>ebagai pedoman </a:t>
            </a:r>
            <a:r>
              <a:rPr lang="en-US" sz="3600" dirty="0" err="1">
                <a:latin typeface="Arial Narrow" panose="020B0606020202030204" pitchFamily="34" charset="0"/>
              </a:rPr>
              <a:t>pengelolaan</a:t>
            </a:r>
            <a:r>
              <a:rPr lang="en-US" sz="3600" dirty="0">
                <a:latin typeface="Arial Narrow" panose="020B0606020202030204" pitchFamily="34" charset="0"/>
              </a:rPr>
              <a:t> </a:t>
            </a:r>
            <a:r>
              <a:rPr lang="en-US" sz="3600" dirty="0" err="1">
                <a:latin typeface="Arial Narrow" panose="020B0606020202030204" pitchFamily="34" charset="0"/>
              </a:rPr>
              <a:t>kinerja</a:t>
            </a:r>
            <a:r>
              <a:rPr lang="en-US" sz="3600" dirty="0">
                <a:latin typeface="Arial Narrow" panose="020B0606020202030204" pitchFamily="34" charset="0"/>
              </a:rPr>
              <a:t> </a:t>
            </a:r>
            <a:r>
              <a:rPr lang="en-US" sz="3600" dirty="0" err="1">
                <a:latin typeface="Arial Narrow" panose="020B0606020202030204" pitchFamily="34" charset="0"/>
              </a:rPr>
              <a:t>Pegawai</a:t>
            </a:r>
            <a:r>
              <a:rPr lang="en-US" sz="3600" dirty="0">
                <a:latin typeface="Arial Narrow" panose="020B0606020202030204" pitchFamily="34" charset="0"/>
              </a:rPr>
              <a:t> </a:t>
            </a:r>
            <a:r>
              <a:rPr lang="en-US" sz="3600" dirty="0" err="1">
                <a:latin typeface="Arial Narrow" panose="020B0606020202030204" pitchFamily="34" charset="0"/>
              </a:rPr>
              <a:t>dalam</a:t>
            </a:r>
            <a:r>
              <a:rPr lang="en-US" sz="3600" dirty="0">
                <a:latin typeface="Arial Narrow" panose="020B0606020202030204" pitchFamily="34" charset="0"/>
              </a:rPr>
              <a:t> </a:t>
            </a:r>
            <a:r>
              <a:rPr lang="en-US" sz="3600" dirty="0" err="1">
                <a:latin typeface="Arial Narrow" panose="020B0606020202030204" pitchFamily="34" charset="0"/>
              </a:rPr>
              <a:t>manajemen</a:t>
            </a:r>
            <a:r>
              <a:rPr lang="en-US" sz="3600" dirty="0">
                <a:latin typeface="Arial Narrow" panose="020B0606020202030204" pitchFamily="34" charset="0"/>
              </a:rPr>
              <a:t> </a:t>
            </a:r>
            <a:r>
              <a:rPr lang="en-US" sz="3600" dirty="0" err="1">
                <a:latin typeface="Arial Narrow" panose="020B0606020202030204" pitchFamily="34" charset="0"/>
              </a:rPr>
              <a:t>sumber</a:t>
            </a:r>
            <a:r>
              <a:rPr lang="en-US" sz="3600" dirty="0">
                <a:latin typeface="Arial Narrow" panose="020B0606020202030204" pitchFamily="34" charset="0"/>
              </a:rPr>
              <a:t> </a:t>
            </a:r>
            <a:r>
              <a:rPr lang="en-US" sz="3600" dirty="0" err="1">
                <a:latin typeface="Arial Narrow" panose="020B0606020202030204" pitchFamily="34" charset="0"/>
              </a:rPr>
              <a:t>daya</a:t>
            </a:r>
            <a:r>
              <a:rPr lang="en-US" sz="3600" dirty="0">
                <a:latin typeface="Arial Narrow" panose="020B0606020202030204" pitchFamily="34" charset="0"/>
              </a:rPr>
              <a:t> </a:t>
            </a:r>
            <a:r>
              <a:rPr lang="en-US" sz="3600" dirty="0" err="1">
                <a:latin typeface="Arial Narrow" panose="020B0606020202030204" pitchFamily="34" charset="0"/>
              </a:rPr>
              <a:t>manusia</a:t>
            </a:r>
            <a:r>
              <a:rPr lang="en-US" sz="3600" dirty="0">
                <a:latin typeface="Arial Narrow" panose="020B0606020202030204" pitchFamily="34" charset="0"/>
              </a:rPr>
              <a:t> </a:t>
            </a:r>
            <a:r>
              <a:rPr lang="en-US" sz="3600" dirty="0" err="1">
                <a:latin typeface="Arial Narrow" panose="020B0606020202030204" pitchFamily="34" charset="0"/>
              </a:rPr>
              <a:t>aparatur</a:t>
            </a:r>
            <a:r>
              <a:rPr lang="en-US" sz="3600" dirty="0">
                <a:latin typeface="Arial Narrow" panose="020B0606020202030204" pitchFamily="34" charset="0"/>
              </a:rPr>
              <a:t>.</a:t>
            </a:r>
          </a:p>
          <a:p>
            <a:pPr lvl="1" algn="just"/>
            <a:endParaRPr lang="en-US" sz="3600" dirty="0">
              <a:latin typeface="Arial Narrow" panose="020B0606020202030204" pitchFamily="34" charset="0"/>
              <a:cs typeface="Arial" panose="020B0604020202020204" pitchFamily="34" charset="0"/>
            </a:endParaRPr>
          </a:p>
          <a:p>
            <a:pPr lvl="1" algn="just"/>
            <a:r>
              <a:rPr lang="en-US" sz="3600" b="1" dirty="0">
                <a:latin typeface="Arial Narrow" panose="020B0606020202030204" pitchFamily="34" charset="0"/>
                <a:cs typeface="Arial" panose="020B0604020202020204" pitchFamily="34" charset="0"/>
              </a:rPr>
              <a:t>TUJUAN</a:t>
            </a:r>
          </a:p>
          <a:p>
            <a:pPr lvl="1" algn="just"/>
            <a:endParaRPr lang="en-US" sz="3600" dirty="0">
              <a:latin typeface="Arial Narrow" panose="020B0606020202030204" pitchFamily="34" charset="0"/>
              <a:cs typeface="Arial" panose="020B0604020202020204" pitchFamily="34" charset="0"/>
            </a:endParaRPr>
          </a:p>
          <a:p>
            <a:pPr marL="801688" lvl="1" algn="just"/>
            <a:r>
              <a:rPr lang="en-US" sz="3600" dirty="0" err="1">
                <a:latin typeface="Arial Narrow" panose="020B0606020202030204" pitchFamily="34" charset="0"/>
              </a:rPr>
              <a:t>Untuk</a:t>
            </a:r>
            <a:r>
              <a:rPr lang="en-US" sz="3600" dirty="0">
                <a:latin typeface="Arial Narrow" panose="020B0606020202030204" pitchFamily="34" charset="0"/>
              </a:rPr>
              <a:t> </a:t>
            </a:r>
            <a:r>
              <a:rPr lang="en-US" sz="3600" dirty="0" err="1">
                <a:latin typeface="Arial Narrow" panose="020B0606020202030204" pitchFamily="34" charset="0"/>
              </a:rPr>
              <a:t>mewujudkan</a:t>
            </a:r>
            <a:r>
              <a:rPr lang="en-US" sz="3600" dirty="0">
                <a:latin typeface="Arial Narrow" panose="020B0606020202030204" pitchFamily="34" charset="0"/>
              </a:rPr>
              <a:t> </a:t>
            </a:r>
            <a:r>
              <a:rPr lang="en-US" sz="3600" dirty="0" err="1">
                <a:latin typeface="Arial Narrow" panose="020B0606020202030204" pitchFamily="34" charset="0"/>
              </a:rPr>
              <a:t>Visi</a:t>
            </a:r>
            <a:r>
              <a:rPr lang="en-US" sz="3600" dirty="0">
                <a:latin typeface="Arial Narrow" panose="020B0606020202030204" pitchFamily="34" charset="0"/>
              </a:rPr>
              <a:t> </a:t>
            </a:r>
            <a:r>
              <a:rPr lang="id-ID" sz="3600" dirty="0">
                <a:latin typeface="Arial Narrow" panose="020B0606020202030204" pitchFamily="34" charset="0"/>
              </a:rPr>
              <a:t>dan Misi </a:t>
            </a:r>
            <a:r>
              <a:rPr lang="en-US" sz="3600" dirty="0" err="1">
                <a:latin typeface="Arial Narrow" panose="020B0606020202030204" pitchFamily="34" charset="0"/>
              </a:rPr>
              <a:t>Pemerintah</a:t>
            </a:r>
            <a:r>
              <a:rPr lang="en-US" sz="3600" dirty="0">
                <a:latin typeface="Arial Narrow" panose="020B0606020202030204" pitchFamily="34" charset="0"/>
              </a:rPr>
              <a:t> </a:t>
            </a:r>
            <a:r>
              <a:rPr lang="en-US" sz="3600" dirty="0" err="1">
                <a:latin typeface="Arial Narrow" panose="020B0606020202030204" pitchFamily="34" charset="0"/>
              </a:rPr>
              <a:t>Provinsi</a:t>
            </a:r>
            <a:r>
              <a:rPr lang="en-US" sz="3600" dirty="0">
                <a:latin typeface="Arial Narrow" panose="020B0606020202030204" pitchFamily="34" charset="0"/>
              </a:rPr>
              <a:t> Nusa Tenggara </a:t>
            </a:r>
            <a:r>
              <a:rPr lang="en-US" sz="3600" dirty="0" err="1">
                <a:latin typeface="Arial Narrow" panose="020B0606020202030204" pitchFamily="34" charset="0"/>
              </a:rPr>
              <a:t>Timur</a:t>
            </a:r>
            <a:r>
              <a:rPr lang="en-US" sz="3600" dirty="0">
                <a:latin typeface="Arial Narrow" panose="020B0606020202030204" pitchFamily="34" charset="0"/>
              </a:rPr>
              <a:t> </a:t>
            </a:r>
            <a:r>
              <a:rPr lang="en-US" sz="3600" dirty="0" err="1">
                <a:latin typeface="Arial Narrow" panose="020B0606020202030204" pitchFamily="34" charset="0"/>
              </a:rPr>
              <a:t>dalam</a:t>
            </a:r>
            <a:r>
              <a:rPr lang="en-US" sz="3600" dirty="0">
                <a:latin typeface="Arial Narrow" panose="020B0606020202030204" pitchFamily="34" charset="0"/>
              </a:rPr>
              <a:t> </a:t>
            </a:r>
            <a:r>
              <a:rPr lang="en-US" sz="3600" dirty="0" err="1">
                <a:latin typeface="Arial Narrow" panose="020B0606020202030204" pitchFamily="34" charset="0"/>
              </a:rPr>
              <a:t>kerangka</a:t>
            </a:r>
            <a:r>
              <a:rPr lang="en-US" sz="3600" dirty="0">
                <a:latin typeface="Arial Narrow" panose="020B0606020202030204" pitchFamily="34" charset="0"/>
              </a:rPr>
              <a:t> </a:t>
            </a:r>
            <a:r>
              <a:rPr lang="en-US" sz="3600" dirty="0" err="1">
                <a:latin typeface="Arial Narrow" panose="020B0606020202030204" pitchFamily="34" charset="0"/>
              </a:rPr>
              <a:t>Manajemen</a:t>
            </a:r>
            <a:r>
              <a:rPr lang="en-US" sz="3600" dirty="0">
                <a:latin typeface="Arial Narrow" panose="020B0606020202030204" pitchFamily="34" charset="0"/>
              </a:rPr>
              <a:t> </a:t>
            </a:r>
            <a:r>
              <a:rPr lang="en-US" sz="3600" dirty="0" err="1">
                <a:latin typeface="Arial Narrow" panose="020B0606020202030204" pitchFamily="34" charset="0"/>
              </a:rPr>
              <a:t>Sumber</a:t>
            </a:r>
            <a:r>
              <a:rPr lang="en-US" sz="3600" dirty="0">
                <a:latin typeface="Arial Narrow" panose="020B0606020202030204" pitchFamily="34" charset="0"/>
              </a:rPr>
              <a:t> </a:t>
            </a:r>
            <a:r>
              <a:rPr lang="en-US" sz="3600" dirty="0" err="1">
                <a:latin typeface="Arial Narrow" panose="020B0606020202030204" pitchFamily="34" charset="0"/>
              </a:rPr>
              <a:t>Daya</a:t>
            </a:r>
            <a:r>
              <a:rPr lang="en-US" sz="3600" dirty="0">
                <a:latin typeface="Arial Narrow" panose="020B0606020202030204" pitchFamily="34" charset="0"/>
              </a:rPr>
              <a:t> </a:t>
            </a:r>
            <a:r>
              <a:rPr lang="en-US" sz="3600" dirty="0" err="1">
                <a:latin typeface="Arial Narrow" panose="020B0606020202030204" pitchFamily="34" charset="0"/>
              </a:rPr>
              <a:t>Manusia</a:t>
            </a:r>
            <a:r>
              <a:rPr lang="en-US" sz="3600" dirty="0">
                <a:latin typeface="Arial Narrow" panose="020B0606020202030204" pitchFamily="34" charset="0"/>
              </a:rPr>
              <a:t> </a:t>
            </a:r>
            <a:r>
              <a:rPr lang="en-US" sz="3600" dirty="0" err="1">
                <a:latin typeface="Arial Narrow" panose="020B0606020202030204" pitchFamily="34" charset="0"/>
              </a:rPr>
              <a:t>Aparatur</a:t>
            </a:r>
            <a:r>
              <a:rPr lang="en-US" sz="3600" dirty="0">
                <a:latin typeface="Arial Narrow" panose="020B0606020202030204" pitchFamily="34" charset="0"/>
              </a:rPr>
              <a:t>.</a:t>
            </a:r>
          </a:p>
          <a:p>
            <a:pPr lvl="1" algn="just"/>
            <a:endParaRPr lang="en-US" sz="3600" dirty="0">
              <a:latin typeface="Arial Narrow" panose="020B0606020202030204" pitchFamily="34" charset="0"/>
              <a:cs typeface="Arial" panose="020B0604020202020204" pitchFamily="34" charset="0"/>
            </a:endParaRPr>
          </a:p>
          <a:p>
            <a:pPr marL="342900" indent="-342900" algn="just">
              <a:buFont typeface="Arial" panose="020B0604020202020204" pitchFamily="34" charset="0"/>
              <a:buChar char="•"/>
            </a:pPr>
            <a:endParaRPr lang="en-US" sz="3600" dirty="0">
              <a:latin typeface="Arial Narrow" panose="020B0606020202030204" pitchFamily="34" charset="0"/>
              <a:cs typeface="Arial" panose="020B0604020202020204" pitchFamily="34" charset="0"/>
            </a:endParaRPr>
          </a:p>
        </p:txBody>
      </p:sp>
      <p:sp>
        <p:nvSpPr>
          <p:cNvPr id="4" name="Pentagon 3"/>
          <p:cNvSpPr/>
          <p:nvPr/>
        </p:nvSpPr>
        <p:spPr>
          <a:xfrm>
            <a:off x="0" y="88495"/>
            <a:ext cx="7475456"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59" y="140855"/>
            <a:ext cx="7376981"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MAKSUD DAN TUJUAN PERATURAN GUBERNUR</a:t>
            </a:r>
          </a:p>
        </p:txBody>
      </p:sp>
    </p:spTree>
    <p:extLst>
      <p:ext uri="{BB962C8B-B14F-4D97-AF65-F5344CB8AC3E}">
        <p14:creationId xmlns:p14="http://schemas.microsoft.com/office/powerpoint/2010/main" val="519144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5000" y="867265"/>
            <a:ext cx="10989733" cy="4632037"/>
          </a:xfrm>
          <a:prstGeom prst="rect">
            <a:avLst/>
          </a:prstGeom>
          <a:noFill/>
        </p:spPr>
        <p:txBody>
          <a:bodyPr wrap="square" rtlCol="0">
            <a:spAutoFit/>
          </a:bodyPr>
          <a:lstStyle/>
          <a:p>
            <a:pPr marL="457200"/>
            <a:r>
              <a:rPr lang="id-ID" sz="3200" dirty="0">
                <a:latin typeface="Arial Narrow" panose="020B0606020202030204" pitchFamily="34" charset="0"/>
              </a:rPr>
              <a:t>Nilai capaian target kinerja dinyatakan dalam angka dan sebutan, sebagai berikut:</a:t>
            </a:r>
            <a:endParaRPr lang="en-US" sz="3200" dirty="0">
              <a:latin typeface="Arial Narrow" panose="020B0606020202030204" pitchFamily="34" charset="0"/>
            </a:endParaRPr>
          </a:p>
          <a:p>
            <a:pPr marL="457200" lvl="0"/>
            <a:r>
              <a:rPr lang="id-ID" sz="3200" dirty="0">
                <a:latin typeface="Arial Narrow" panose="020B0606020202030204" pitchFamily="34" charset="0"/>
              </a:rPr>
              <a:t>91 – ke atas 	: Sangat Baik;</a:t>
            </a:r>
            <a:endParaRPr lang="en-US" sz="3200" dirty="0">
              <a:latin typeface="Arial Narrow" panose="020B0606020202030204" pitchFamily="34" charset="0"/>
            </a:endParaRPr>
          </a:p>
          <a:p>
            <a:pPr marL="457200" lvl="0"/>
            <a:r>
              <a:rPr lang="id-ID" sz="3200" dirty="0">
                <a:latin typeface="Arial Narrow" panose="020B0606020202030204" pitchFamily="34" charset="0"/>
              </a:rPr>
              <a:t>76 – 90 		: Baik;</a:t>
            </a:r>
            <a:endParaRPr lang="en-US" sz="3200" dirty="0">
              <a:latin typeface="Arial Narrow" panose="020B0606020202030204" pitchFamily="34" charset="0"/>
            </a:endParaRPr>
          </a:p>
          <a:p>
            <a:pPr marL="457200" lvl="0"/>
            <a:r>
              <a:rPr lang="id-ID" sz="3200" dirty="0">
                <a:latin typeface="Arial Narrow" panose="020B0606020202030204" pitchFamily="34" charset="0"/>
              </a:rPr>
              <a:t>61 – 75 		: Cukup;</a:t>
            </a:r>
            <a:endParaRPr lang="en-US" sz="3200" dirty="0">
              <a:latin typeface="Arial Narrow" panose="020B0606020202030204" pitchFamily="34" charset="0"/>
            </a:endParaRPr>
          </a:p>
          <a:p>
            <a:pPr marL="457200" lvl="0"/>
            <a:r>
              <a:rPr lang="id-ID" sz="3200" dirty="0">
                <a:latin typeface="Arial Narrow" panose="020B0606020202030204" pitchFamily="34" charset="0"/>
              </a:rPr>
              <a:t>51 – 60 		: Kurang; dan</a:t>
            </a:r>
            <a:endParaRPr lang="en-US" sz="3200" dirty="0">
              <a:latin typeface="Arial Narrow" panose="020B0606020202030204" pitchFamily="34" charset="0"/>
            </a:endParaRPr>
          </a:p>
          <a:p>
            <a:pPr marL="457200" lvl="0"/>
            <a:r>
              <a:rPr lang="id-ID" sz="3200" dirty="0">
                <a:latin typeface="Arial Narrow" panose="020B0606020202030204" pitchFamily="34" charset="0"/>
              </a:rPr>
              <a:t>50 – ke bawah	: Buruk.</a:t>
            </a:r>
            <a:endParaRPr lang="en-US" sz="3200" dirty="0">
              <a:latin typeface="Arial Narrow" panose="020B0606020202030204" pitchFamily="34" charset="0"/>
            </a:endParaRPr>
          </a:p>
          <a:p>
            <a:pPr marL="457200"/>
            <a:endParaRPr lang="en-US" sz="700" dirty="0">
              <a:latin typeface="Arial Narrow" panose="020B0606020202030204" pitchFamily="34" charset="0"/>
            </a:endParaRPr>
          </a:p>
          <a:p>
            <a:pPr marL="457200"/>
            <a:r>
              <a:rPr lang="id-ID" sz="3200" dirty="0">
                <a:latin typeface="Arial Narrow" panose="020B0606020202030204" pitchFamily="34" charset="0"/>
              </a:rPr>
              <a:t>Bobot dari penilaian pencapaian target kinerja secara keseluruhan adalah 60 % (enam puluh persen) dari penilaian kinerja pegawai.</a:t>
            </a:r>
            <a:endParaRPr lang="en-US" sz="32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1022964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8068" y="867265"/>
            <a:ext cx="10998200" cy="5262979"/>
          </a:xfrm>
          <a:prstGeom prst="rect">
            <a:avLst/>
          </a:prstGeom>
          <a:noFill/>
        </p:spPr>
        <p:txBody>
          <a:bodyPr wrap="square" rtlCol="0">
            <a:spAutoFit/>
          </a:bodyPr>
          <a:lstStyle/>
          <a:p>
            <a:r>
              <a:rPr lang="en-US" sz="2400" b="1" dirty="0" err="1">
                <a:latin typeface="Arial Narrow" panose="020B0606020202030204" pitchFamily="34" charset="0"/>
              </a:rPr>
              <a:t>Penilaian</a:t>
            </a:r>
            <a:r>
              <a:rPr lang="en-US" sz="2400" b="1" dirty="0">
                <a:latin typeface="Arial Narrow" panose="020B0606020202030204" pitchFamily="34" charset="0"/>
              </a:rPr>
              <a:t> </a:t>
            </a:r>
            <a:r>
              <a:rPr lang="en-US" sz="2400" b="1" dirty="0" err="1">
                <a:latin typeface="Arial Narrow" panose="020B0606020202030204" pitchFamily="34" charset="0"/>
              </a:rPr>
              <a:t>Tugas</a:t>
            </a:r>
            <a:r>
              <a:rPr lang="en-US" sz="2400" b="1" dirty="0">
                <a:latin typeface="Arial Narrow" panose="020B0606020202030204" pitchFamily="34" charset="0"/>
              </a:rPr>
              <a:t> </a:t>
            </a:r>
            <a:r>
              <a:rPr lang="en-US" sz="2400" b="1" dirty="0" err="1">
                <a:latin typeface="Arial Narrow" panose="020B0606020202030204" pitchFamily="34" charset="0"/>
              </a:rPr>
              <a:t>Tambahan</a:t>
            </a:r>
            <a:r>
              <a:rPr lang="en-US" sz="2400" b="1" dirty="0">
                <a:latin typeface="Arial Narrow" panose="020B0606020202030204" pitchFamily="34" charset="0"/>
              </a:rPr>
              <a:t> </a:t>
            </a:r>
          </a:p>
          <a:p>
            <a:endParaRPr lang="en-US" sz="2400" b="1" dirty="0">
              <a:latin typeface="Arial Narrow" panose="020B0606020202030204" pitchFamily="34" charset="0"/>
            </a:endParaRPr>
          </a:p>
          <a:p>
            <a:r>
              <a:rPr lang="id-ID" sz="2400" dirty="0">
                <a:latin typeface="Arial Narrow" panose="020B0606020202030204" pitchFamily="34" charset="0"/>
              </a:rPr>
              <a:t>Penilaian tugas tambahan diukur dari jumlah tugas tambahan yang dilakukan pada setiap bulan dan diakumulasikan dalam 1 (satu) tahun, dengan penilaian sebagai berikut:</a:t>
            </a:r>
            <a:endParaRPr lang="en-US" sz="2400" dirty="0">
              <a:latin typeface="Arial Narrow" panose="020B0606020202030204" pitchFamily="34" charset="0"/>
            </a:endParaRPr>
          </a:p>
          <a:p>
            <a:endParaRPr lang="en-US" sz="2400" dirty="0">
              <a:latin typeface="Arial Narrow" panose="020B0606020202030204" pitchFamily="34" charset="0"/>
            </a:endParaRPr>
          </a:p>
          <a:p>
            <a:pPr marL="342900" lvl="0" indent="-342900">
              <a:buFont typeface="Wingdings" panose="05000000000000000000" pitchFamily="2" charset="2"/>
              <a:buChar char="ü"/>
            </a:pPr>
            <a:r>
              <a:rPr lang="id-ID" sz="2400" dirty="0">
                <a:latin typeface="Arial Narrow" panose="020B0606020202030204" pitchFamily="34" charset="0"/>
              </a:rPr>
              <a:t>Tugas tambahan yang dilakukan dalam satu bulan sebanyak 1 (satu) atau lebih kegiatan, maka nilainya adalah 1 (satu);</a:t>
            </a:r>
            <a:endParaRPr lang="en-US" sz="2400" dirty="0">
              <a:latin typeface="Arial Narrow" panose="020B0606020202030204" pitchFamily="34" charset="0"/>
            </a:endParaRPr>
          </a:p>
          <a:p>
            <a:pPr marL="342900" lvl="0" indent="-342900">
              <a:buFont typeface="Wingdings" panose="05000000000000000000" pitchFamily="2" charset="2"/>
              <a:buChar char="ü"/>
            </a:pPr>
            <a:r>
              <a:rPr lang="id-ID" sz="2400" dirty="0">
                <a:latin typeface="Arial Narrow" panose="020B0606020202030204" pitchFamily="34" charset="0"/>
              </a:rPr>
              <a:t>Tugas tambahan yang dilakukan dalam satu tahun sebanyak 1 (satu) sampai dengan 3 (tiga) kegiatan, maka nilainya adalah 1 (satu);</a:t>
            </a:r>
            <a:endParaRPr lang="en-US" sz="2400" dirty="0">
              <a:latin typeface="Arial Narrow" panose="020B0606020202030204" pitchFamily="34" charset="0"/>
            </a:endParaRPr>
          </a:p>
          <a:p>
            <a:pPr marL="342900" lvl="0" indent="-342900">
              <a:buFont typeface="Wingdings" panose="05000000000000000000" pitchFamily="2" charset="2"/>
              <a:buChar char="ü"/>
            </a:pPr>
            <a:r>
              <a:rPr lang="id-ID" sz="2400" dirty="0">
                <a:latin typeface="Arial Narrow" panose="020B0606020202030204" pitchFamily="34" charset="0"/>
              </a:rPr>
              <a:t>Tugas tambahan yang dilakukan dalam satu tahun sebanyak 4 (empat) sampai dengan 6 (enam) kegiatan, maka nilainya adalah 2 (dua); dan</a:t>
            </a:r>
            <a:endParaRPr lang="en-US" sz="2400" dirty="0">
              <a:latin typeface="Arial Narrow" panose="020B0606020202030204" pitchFamily="34" charset="0"/>
            </a:endParaRPr>
          </a:p>
          <a:p>
            <a:pPr marL="342900" lvl="0" indent="-342900">
              <a:buFont typeface="Wingdings" panose="05000000000000000000" pitchFamily="2" charset="2"/>
              <a:buChar char="ü"/>
            </a:pPr>
            <a:r>
              <a:rPr lang="id-ID" sz="2400" dirty="0">
                <a:latin typeface="Arial Narrow" panose="020B0606020202030204" pitchFamily="34" charset="0"/>
              </a:rPr>
              <a:t>Tugas tambahan yang dilakukan dalam satu tahun sebanyak lebih dari 7 (tujuh) kegiatan, maka nilainya adalah 3 (tiga).</a:t>
            </a:r>
            <a:endParaRPr lang="en-US" sz="2400" dirty="0">
              <a:latin typeface="Arial Narrow" panose="020B0606020202030204" pitchFamily="34" charset="0"/>
            </a:endParaRPr>
          </a:p>
          <a:p>
            <a:pPr marL="342900" indent="-342900">
              <a:buFont typeface="Wingdings" panose="05000000000000000000" pitchFamily="2" charset="2"/>
              <a:buChar char="ü"/>
            </a:pPr>
            <a:endParaRPr lang="en-US" sz="2400" b="1"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133774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7333" y="754143"/>
            <a:ext cx="10634133" cy="2923877"/>
          </a:xfrm>
          <a:prstGeom prst="rect">
            <a:avLst/>
          </a:prstGeom>
          <a:noFill/>
        </p:spPr>
        <p:txBody>
          <a:bodyPr wrap="square" rtlCol="0">
            <a:spAutoFit/>
          </a:bodyPr>
          <a:lstStyle/>
          <a:p>
            <a:r>
              <a:rPr lang="en-US" sz="2800" b="1" dirty="0" err="1">
                <a:latin typeface="Arial Narrow" panose="020B0606020202030204" pitchFamily="34" charset="0"/>
              </a:rPr>
              <a:t>Penilaian</a:t>
            </a:r>
            <a:r>
              <a:rPr lang="en-US" sz="2800" b="1" dirty="0">
                <a:latin typeface="Arial Narrow" panose="020B0606020202030204" pitchFamily="34" charset="0"/>
              </a:rPr>
              <a:t> </a:t>
            </a:r>
            <a:r>
              <a:rPr lang="en-US" sz="2800" b="1" dirty="0" err="1">
                <a:latin typeface="Arial Narrow" panose="020B0606020202030204" pitchFamily="34" charset="0"/>
              </a:rPr>
              <a:t>Kreativitas</a:t>
            </a:r>
            <a:endParaRPr lang="en-US" sz="2800" b="1" dirty="0">
              <a:latin typeface="Arial Narrow" panose="020B0606020202030204" pitchFamily="34" charset="0"/>
            </a:endParaRPr>
          </a:p>
          <a:p>
            <a:endParaRPr lang="en-US" sz="1600" b="1" dirty="0">
              <a:latin typeface="Arial Narrow" panose="020B0606020202030204" pitchFamily="34" charset="0"/>
            </a:endParaRPr>
          </a:p>
          <a:p>
            <a:r>
              <a:rPr lang="id-ID" sz="2800" dirty="0">
                <a:latin typeface="Arial Narrow" panose="020B0606020202030204" pitchFamily="34" charset="0"/>
              </a:rPr>
              <a:t>Penilaian Kreativitas diukur dari kemanfaatan hasil kreativitas pegawai terhadap Perangkat Daerah, Provinsi maupun negara, dinilai paling lama 1 (satu) tahun. </a:t>
            </a:r>
          </a:p>
          <a:p>
            <a:endParaRPr lang="id-ID" sz="2800" dirty="0">
              <a:latin typeface="Arial Narrow" panose="020B0606020202030204" pitchFamily="34" charset="0"/>
            </a:endParaRPr>
          </a:p>
          <a:p>
            <a:r>
              <a:rPr lang="id-ID" sz="2800" dirty="0">
                <a:latin typeface="Arial Narrow" panose="020B0606020202030204" pitchFamily="34" charset="0"/>
              </a:rPr>
              <a:t>Penilaian kreativitas terhitung mulai tanggal pengakuan kemanfaatan hasil kreativitas oleh Kepala Perangkat Daerah/Gubernur/Presiden.</a:t>
            </a:r>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11607684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7333" y="754143"/>
            <a:ext cx="10634133" cy="4401205"/>
          </a:xfrm>
          <a:prstGeom prst="rect">
            <a:avLst/>
          </a:prstGeom>
          <a:noFill/>
        </p:spPr>
        <p:txBody>
          <a:bodyPr wrap="square" rtlCol="0">
            <a:spAutoFit/>
          </a:bodyPr>
          <a:lstStyle/>
          <a:p>
            <a:r>
              <a:rPr lang="en-US" sz="2400" b="1" dirty="0" err="1">
                <a:latin typeface="Arial Narrow" panose="020B0606020202030204" pitchFamily="34" charset="0"/>
              </a:rPr>
              <a:t>Penilaian</a:t>
            </a:r>
            <a:r>
              <a:rPr lang="en-US" sz="2400" b="1" dirty="0">
                <a:latin typeface="Arial Narrow" panose="020B0606020202030204" pitchFamily="34" charset="0"/>
              </a:rPr>
              <a:t> </a:t>
            </a:r>
            <a:r>
              <a:rPr lang="en-US" sz="2400" b="1" dirty="0" err="1">
                <a:latin typeface="Arial Narrow" panose="020B0606020202030204" pitchFamily="34" charset="0"/>
              </a:rPr>
              <a:t>Kreativitas</a:t>
            </a:r>
            <a:endParaRPr lang="en-US" sz="2400" b="1" dirty="0">
              <a:latin typeface="Arial Narrow" panose="020B0606020202030204" pitchFamily="34" charset="0"/>
            </a:endParaRPr>
          </a:p>
          <a:p>
            <a:endParaRPr lang="en-US" sz="2400" dirty="0">
              <a:latin typeface="Arial Narrow" panose="020B0606020202030204" pitchFamily="34" charset="0"/>
            </a:endParaRPr>
          </a:p>
          <a:p>
            <a:r>
              <a:rPr lang="id-ID" sz="2400" dirty="0">
                <a:latin typeface="Arial Narrow" panose="020B0606020202030204" pitchFamily="34" charset="0"/>
              </a:rPr>
              <a:t>Pengukuran dinilai sebagai berikut:</a:t>
            </a:r>
            <a:endParaRPr lang="en-US" sz="2400" dirty="0">
              <a:latin typeface="Arial Narrow" panose="020B0606020202030204" pitchFamily="34" charset="0"/>
            </a:endParaRPr>
          </a:p>
          <a:p>
            <a:pPr lvl="0"/>
            <a:endParaRPr lang="en-US" sz="2400" dirty="0">
              <a:latin typeface="Arial Narrow" panose="020B0606020202030204" pitchFamily="34" charset="0"/>
            </a:endParaRPr>
          </a:p>
          <a:p>
            <a:pPr marL="342900" lvl="0" indent="-342900">
              <a:buFont typeface="Wingdings" panose="05000000000000000000" pitchFamily="2" charset="2"/>
              <a:buChar char="ü"/>
            </a:pPr>
            <a:r>
              <a:rPr lang="id-ID" sz="2400" dirty="0">
                <a:latin typeface="Arial Narrow" panose="020B0606020202030204" pitchFamily="34" charset="0"/>
              </a:rPr>
              <a:t>Kemanfaatan hasil Kreativitas dirasakan oleh Perangkat Daerah, maka nilainya adalah 3;</a:t>
            </a:r>
            <a:endParaRPr lang="en-US" sz="2400" dirty="0">
              <a:latin typeface="Arial Narrow" panose="020B0606020202030204" pitchFamily="34" charset="0"/>
            </a:endParaRPr>
          </a:p>
          <a:p>
            <a:pPr marL="342900" lvl="0" indent="-342900">
              <a:buFont typeface="Wingdings" panose="05000000000000000000" pitchFamily="2" charset="2"/>
              <a:buChar char="ü"/>
            </a:pPr>
            <a:r>
              <a:rPr lang="id-ID" sz="2400" dirty="0">
                <a:latin typeface="Arial Narrow" panose="020B0606020202030204" pitchFamily="34" charset="0"/>
              </a:rPr>
              <a:t>Kemanfaatan hasil Kreativitas dirasakan oleh Pemerintah Daerah dan/atau masyarakat NTT, maka nilainya adalah 6; dan</a:t>
            </a:r>
            <a:endParaRPr lang="en-US" sz="2400" dirty="0">
              <a:latin typeface="Arial Narrow" panose="020B0606020202030204" pitchFamily="34" charset="0"/>
            </a:endParaRPr>
          </a:p>
          <a:p>
            <a:pPr marL="342900" lvl="0" indent="-342900">
              <a:buFont typeface="Wingdings" panose="05000000000000000000" pitchFamily="2" charset="2"/>
              <a:buChar char="ü"/>
            </a:pPr>
            <a:r>
              <a:rPr lang="id-ID" sz="2400" dirty="0">
                <a:latin typeface="Arial Narrow" panose="020B0606020202030204" pitchFamily="34" charset="0"/>
              </a:rPr>
              <a:t>Kemanfaatan hasil kreativitas dirasakan oleh Negara dan/atau masyarakat Indonesia, maka nilainya adalah 12.</a:t>
            </a:r>
            <a:endParaRPr lang="en-US" sz="2400" dirty="0">
              <a:latin typeface="Arial Narrow" panose="020B0606020202030204" pitchFamily="34" charset="0"/>
            </a:endParaRPr>
          </a:p>
          <a:p>
            <a:endParaRPr lang="en-US" sz="1600" b="1" dirty="0">
              <a:latin typeface="Arial Narrow" panose="020B0606020202030204" pitchFamily="34" charset="0"/>
            </a:endParaRPr>
          </a:p>
          <a:p>
            <a:r>
              <a:rPr lang="id-ID" sz="2400" dirty="0">
                <a:latin typeface="Arial Narrow" panose="020B0606020202030204" pitchFamily="34" charset="0"/>
              </a:rPr>
              <a:t>Penilaian tugas tambahan dan kreativitas merupakan bagian dari penilaian Sasaran Kerja Pegawai yang tercantum dalam format SKP yang tidak terpisahkan. </a:t>
            </a:r>
            <a:endParaRPr lang="en-US" sz="2400" b="1"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2985589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41867" y="677940"/>
            <a:ext cx="11345333" cy="6032421"/>
          </a:xfrm>
          <a:prstGeom prst="rect">
            <a:avLst/>
          </a:prstGeom>
          <a:noFill/>
        </p:spPr>
        <p:txBody>
          <a:bodyPr wrap="square" rtlCol="0">
            <a:spAutoFit/>
          </a:bodyPr>
          <a:lstStyle/>
          <a:p>
            <a:pPr lvl="0"/>
            <a:r>
              <a:rPr lang="id-ID" sz="2400" b="1" dirty="0">
                <a:latin typeface="Arial Narrow" panose="020B0606020202030204" pitchFamily="34" charset="0"/>
              </a:rPr>
              <a:t>Penilaian Prestasi Kerja</a:t>
            </a:r>
            <a:endParaRPr lang="en-US" sz="2400" dirty="0">
              <a:latin typeface="Arial Narrow" panose="020B0606020202030204" pitchFamily="34" charset="0"/>
            </a:endParaRPr>
          </a:p>
          <a:p>
            <a:endParaRPr lang="en-US" b="1" dirty="0">
              <a:latin typeface="Arial Narrow" panose="020B0606020202030204" pitchFamily="34" charset="0"/>
            </a:endParaRPr>
          </a:p>
          <a:p>
            <a:pPr marL="228600" indent="-228600">
              <a:buFont typeface="Arial" panose="020B0604020202020204" pitchFamily="34" charset="0"/>
              <a:buChar char="•"/>
            </a:pPr>
            <a:r>
              <a:rPr lang="id-ID" sz="2400" dirty="0">
                <a:latin typeface="Arial Narrow" panose="020B0606020202030204" pitchFamily="34" charset="0"/>
              </a:rPr>
              <a:t>Penilaian prestasi kerja adalah penilaian pencapaian target kinerja, tugas tambahan, kreativitas dan perilaku kerja pegawai. </a:t>
            </a:r>
            <a:endParaRPr lang="en-US" sz="2400" dirty="0">
              <a:latin typeface="Arial Narrow" panose="020B0606020202030204" pitchFamily="34" charset="0"/>
            </a:endParaRPr>
          </a:p>
          <a:p>
            <a:endParaRPr lang="en-US" sz="2000" dirty="0">
              <a:latin typeface="Arial Narrow" panose="020B0606020202030204" pitchFamily="34" charset="0"/>
            </a:endParaRPr>
          </a:p>
          <a:p>
            <a:pPr marL="228600" indent="-228600">
              <a:buFont typeface="Arial" panose="020B0604020202020204" pitchFamily="34" charset="0"/>
              <a:buChar char="•"/>
            </a:pPr>
            <a:r>
              <a:rPr lang="id-ID" sz="2400" dirty="0">
                <a:latin typeface="Arial Narrow" panose="020B0606020202030204" pitchFamily="34" charset="0"/>
              </a:rPr>
              <a:t>Penilaian dilakukan sesuai dengan unsur-unsur penilaian kinerja dengan bobot untuk pencapaian target kerja 60 % dan perilaku kerja 40 %. Penilaian tugas tambahan dan kreativitas merupakan bagian dari penilaian pencapaian target kerja yang diukur paralel dengan penilaian tersendiri kemudian dikalikan dengan bobot 60 %. </a:t>
            </a:r>
            <a:endParaRPr lang="en-US" sz="2400" dirty="0">
              <a:latin typeface="Arial Narrow" panose="020B0606020202030204" pitchFamily="34" charset="0"/>
            </a:endParaRPr>
          </a:p>
          <a:p>
            <a:endParaRPr lang="en-US" dirty="0">
              <a:latin typeface="Arial Narrow" panose="020B0606020202030204" pitchFamily="34" charset="0"/>
            </a:endParaRPr>
          </a:p>
          <a:p>
            <a:pPr marL="228600" indent="-228600">
              <a:buFont typeface="Arial" panose="020B0604020202020204" pitchFamily="34" charset="0"/>
              <a:buChar char="•"/>
            </a:pPr>
            <a:r>
              <a:rPr lang="id-ID" sz="2400" dirty="0">
                <a:latin typeface="Arial Narrow" panose="020B0606020202030204" pitchFamily="34" charset="0"/>
              </a:rPr>
              <a:t>Nilai capaian prestasi kerja dinyatakan dalam angka dan sebutan, sebagai berikut:</a:t>
            </a:r>
            <a:endParaRPr lang="en-US" sz="2400" dirty="0">
              <a:latin typeface="Arial Narrow" panose="020B0606020202030204" pitchFamily="34" charset="0"/>
            </a:endParaRPr>
          </a:p>
          <a:p>
            <a:endParaRPr lang="en-US" dirty="0">
              <a:latin typeface="Arial Narrow" panose="020B0606020202030204" pitchFamily="34" charset="0"/>
            </a:endParaRPr>
          </a:p>
          <a:p>
            <a:pPr lvl="1"/>
            <a:r>
              <a:rPr lang="id-ID" sz="2400" dirty="0">
                <a:latin typeface="Arial Narrow" panose="020B0606020202030204" pitchFamily="34" charset="0"/>
              </a:rPr>
              <a:t>91 – ke atas 	: Sangat Baik;</a:t>
            </a:r>
            <a:endParaRPr lang="en-US" sz="2400" dirty="0">
              <a:latin typeface="Arial Narrow" panose="020B0606020202030204" pitchFamily="34" charset="0"/>
            </a:endParaRPr>
          </a:p>
          <a:p>
            <a:pPr lvl="1"/>
            <a:r>
              <a:rPr lang="id-ID" sz="2400" dirty="0">
                <a:latin typeface="Arial Narrow" panose="020B0606020202030204" pitchFamily="34" charset="0"/>
              </a:rPr>
              <a:t>76 – 90 		: Baik;</a:t>
            </a:r>
            <a:endParaRPr lang="en-US" sz="2400" dirty="0">
              <a:latin typeface="Arial Narrow" panose="020B0606020202030204" pitchFamily="34" charset="0"/>
            </a:endParaRPr>
          </a:p>
          <a:p>
            <a:pPr lvl="1"/>
            <a:r>
              <a:rPr lang="id-ID" sz="2400" dirty="0">
                <a:latin typeface="Arial Narrow" panose="020B0606020202030204" pitchFamily="34" charset="0"/>
              </a:rPr>
              <a:t>61 – 75 		: Cukup;</a:t>
            </a:r>
            <a:endParaRPr lang="en-US" sz="2400" dirty="0">
              <a:latin typeface="Arial Narrow" panose="020B0606020202030204" pitchFamily="34" charset="0"/>
            </a:endParaRPr>
          </a:p>
          <a:p>
            <a:pPr lvl="1"/>
            <a:r>
              <a:rPr lang="id-ID" sz="2400" dirty="0">
                <a:latin typeface="Arial Narrow" panose="020B0606020202030204" pitchFamily="34" charset="0"/>
              </a:rPr>
              <a:t>51 – 60 		: Kurang; dan</a:t>
            </a:r>
            <a:endParaRPr lang="en-US" sz="2400" dirty="0">
              <a:latin typeface="Arial Narrow" panose="020B0606020202030204" pitchFamily="34" charset="0"/>
            </a:endParaRPr>
          </a:p>
          <a:p>
            <a:pPr lvl="1"/>
            <a:r>
              <a:rPr lang="id-ID" sz="2400" dirty="0">
                <a:latin typeface="Arial Narrow" panose="020B0606020202030204" pitchFamily="34" charset="0"/>
              </a:rPr>
              <a:t>50 – ke bawah	: Buruk.</a:t>
            </a:r>
            <a:endParaRPr lang="en-US" sz="24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35919279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93954" y="867265"/>
            <a:ext cx="10678379" cy="5355312"/>
          </a:xfrm>
          <a:prstGeom prst="rect">
            <a:avLst/>
          </a:prstGeom>
          <a:noFill/>
        </p:spPr>
        <p:txBody>
          <a:bodyPr wrap="square" rtlCol="0">
            <a:spAutoFit/>
          </a:bodyPr>
          <a:lstStyle/>
          <a:p>
            <a:pPr lvl="0"/>
            <a:r>
              <a:rPr lang="en-US" sz="2800" b="1" dirty="0" err="1">
                <a:latin typeface="Arial Narrow" panose="020B0606020202030204" pitchFamily="34" charset="0"/>
              </a:rPr>
              <a:t>Waktu</a:t>
            </a:r>
            <a:r>
              <a:rPr lang="en-US" sz="2800" b="1" dirty="0">
                <a:latin typeface="Arial Narrow" panose="020B0606020202030204" pitchFamily="34" charset="0"/>
              </a:rPr>
              <a:t> </a:t>
            </a:r>
            <a:r>
              <a:rPr lang="en-US" sz="2800" b="1" dirty="0" err="1">
                <a:latin typeface="Arial Narrow" panose="020B0606020202030204" pitchFamily="34" charset="0"/>
              </a:rPr>
              <a:t>Penilaian</a:t>
            </a:r>
            <a:endParaRPr lang="en-US" sz="2800" dirty="0">
              <a:latin typeface="Arial Narrow" panose="020B0606020202030204" pitchFamily="34" charset="0"/>
            </a:endParaRPr>
          </a:p>
          <a:p>
            <a:endParaRPr lang="en-US" sz="1600" dirty="0">
              <a:latin typeface="Arial Narrow" panose="020B0606020202030204" pitchFamily="34" charset="0"/>
            </a:endParaRPr>
          </a:p>
          <a:p>
            <a:r>
              <a:rPr lang="id-ID" sz="2800" dirty="0">
                <a:latin typeface="Arial Narrow" panose="020B0606020202030204" pitchFamily="34" charset="0"/>
              </a:rPr>
              <a:t>Penilaian prestasi kerja pegawai dilakukan setiap bulan, dengan tahapan penilaian sebagai berikut:</a:t>
            </a:r>
            <a:endParaRPr lang="en-US" sz="2800" dirty="0">
              <a:latin typeface="Arial Narrow" panose="020B0606020202030204" pitchFamily="34" charset="0"/>
            </a:endParaRPr>
          </a:p>
          <a:p>
            <a:endParaRPr lang="en-US" dirty="0">
              <a:latin typeface="Arial Narrow" panose="020B0606020202030204" pitchFamily="34" charset="0"/>
            </a:endParaRPr>
          </a:p>
          <a:p>
            <a:pPr marL="457200" indent="-457200">
              <a:buFont typeface="Arial" panose="020B0604020202020204" pitchFamily="34" charset="0"/>
              <a:buChar char="•"/>
            </a:pPr>
            <a:r>
              <a:rPr lang="id-ID" sz="2800" dirty="0">
                <a:latin typeface="Arial Narrow" panose="020B0606020202030204" pitchFamily="34" charset="0"/>
              </a:rPr>
              <a:t>Pegawai menyampaikan realisasi pencapaian target kerja pegawai pada sasaran kerja pegawai, tugas tambahan, dan kreativitas serta perilaku kerja setiap tanggal pertama hari kerja bulan berikutnya setelah satu bulan kinerja.</a:t>
            </a:r>
            <a:endParaRPr lang="en-US" sz="2800" dirty="0">
              <a:latin typeface="Arial Narrow" panose="020B0606020202030204" pitchFamily="34" charset="0"/>
            </a:endParaRPr>
          </a:p>
          <a:p>
            <a:pPr marL="457200" indent="-457200">
              <a:buFont typeface="Arial" panose="020B0604020202020204" pitchFamily="34" charset="0"/>
              <a:buChar char="•"/>
            </a:pPr>
            <a:r>
              <a:rPr lang="id-ID" sz="2800" dirty="0">
                <a:latin typeface="Arial Narrow" panose="020B0606020202030204" pitchFamily="34" charset="0"/>
              </a:rPr>
              <a:t>Atasan Langsung melakukan penilaian terhadap usulan realisasi prestasi kerja pegawai setiap tanggal kedua hari kerja bulan berikutnya setelah satu bulan kinerja.</a:t>
            </a:r>
            <a:endParaRPr lang="en-US" sz="2800" dirty="0">
              <a:latin typeface="Arial Narrow" panose="020B0606020202030204" pitchFamily="34" charset="0"/>
            </a:endParaRPr>
          </a:p>
          <a:p>
            <a:pPr marL="457200" lvl="0" indent="-457200">
              <a:buFont typeface="Arial" panose="020B0604020202020204" pitchFamily="34" charset="0"/>
              <a:buChar char="•"/>
            </a:pPr>
            <a:r>
              <a:rPr lang="id-ID" sz="2800" dirty="0">
                <a:latin typeface="Arial Narrow" panose="020B0606020202030204" pitchFamily="34" charset="0"/>
              </a:rPr>
              <a:t>Pegawai memperbaiki laporan realisasi hasil koreksian Atasan Langsung dan menyampaikan kepada Atasan Langsung, pada tanggal ketiga hari kerja.</a:t>
            </a:r>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20534755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867265"/>
            <a:ext cx="11260667" cy="5262979"/>
          </a:xfrm>
          <a:prstGeom prst="rect">
            <a:avLst/>
          </a:prstGeom>
          <a:noFill/>
        </p:spPr>
        <p:txBody>
          <a:bodyPr wrap="square" rtlCol="0">
            <a:spAutoFit/>
          </a:bodyPr>
          <a:lstStyle/>
          <a:p>
            <a:pPr lvl="0"/>
            <a:r>
              <a:rPr lang="en-US" sz="2800" b="1" dirty="0" err="1">
                <a:latin typeface="Arial Narrow" panose="020B0606020202030204" pitchFamily="34" charset="0"/>
              </a:rPr>
              <a:t>Waktu</a:t>
            </a:r>
            <a:r>
              <a:rPr lang="en-US" sz="2800" b="1" dirty="0">
                <a:latin typeface="Arial Narrow" panose="020B0606020202030204" pitchFamily="34" charset="0"/>
              </a:rPr>
              <a:t> </a:t>
            </a:r>
            <a:r>
              <a:rPr lang="en-US" sz="2800" b="1" dirty="0" err="1">
                <a:latin typeface="Arial Narrow" panose="020B0606020202030204" pitchFamily="34" charset="0"/>
              </a:rPr>
              <a:t>Penilaian</a:t>
            </a:r>
            <a:endParaRPr lang="en-US" sz="2800" dirty="0">
              <a:latin typeface="Arial Narrow" panose="020B0606020202030204" pitchFamily="34" charset="0"/>
            </a:endParaRPr>
          </a:p>
          <a:p>
            <a:pPr marL="457200" indent="-457200">
              <a:buFont typeface="Arial" panose="020B0604020202020204" pitchFamily="34" charset="0"/>
              <a:buChar char="•"/>
            </a:pPr>
            <a:endParaRPr lang="en-US" sz="2800" dirty="0">
              <a:latin typeface="Arial Narrow" panose="020B0606020202030204" pitchFamily="34" charset="0"/>
            </a:endParaRPr>
          </a:p>
          <a:p>
            <a:pPr marL="457200" indent="-457200">
              <a:buFont typeface="Arial" panose="020B0604020202020204" pitchFamily="34" charset="0"/>
              <a:buChar char="•"/>
            </a:pPr>
            <a:r>
              <a:rPr lang="id-ID" sz="2800" dirty="0">
                <a:latin typeface="Arial Narrow" panose="020B0606020202030204" pitchFamily="34" charset="0"/>
              </a:rPr>
              <a:t>Pegawai yang menolak untuk memperbaiki laporan realisasi sesuai koreksi Atasan Langsung, dapat mengajukan banding kepada atasan banding dengan memberikan penjelasan, pada tanggal ketiga hari kerja</a:t>
            </a:r>
            <a:r>
              <a:rPr lang="en-US" sz="2800" dirty="0">
                <a:latin typeface="Arial Narrow" panose="020B0606020202030204" pitchFamily="34" charset="0"/>
              </a:rPr>
              <a:t>.</a:t>
            </a:r>
          </a:p>
          <a:p>
            <a:endParaRPr lang="en-US" sz="2800" dirty="0">
              <a:latin typeface="Arial Narrow" panose="020B0606020202030204" pitchFamily="34" charset="0"/>
            </a:endParaRPr>
          </a:p>
          <a:p>
            <a:pPr marL="457200" lvl="0" indent="-457200">
              <a:buFont typeface="Arial" panose="020B0604020202020204" pitchFamily="34" charset="0"/>
              <a:buChar char="•"/>
            </a:pPr>
            <a:r>
              <a:rPr lang="id-ID" sz="2800" dirty="0">
                <a:latin typeface="Arial Narrow" panose="020B0606020202030204" pitchFamily="34" charset="0"/>
              </a:rPr>
              <a:t>Atasan langsung menyampaikan laporan realisasi prestasi kerja hasil perbaikan pegawai kepada Tim Manajemen Kinerja, pada tanggal keempat hari kerja.</a:t>
            </a:r>
            <a:r>
              <a:rPr lang="en-US" sz="2800" dirty="0">
                <a:latin typeface="Arial Narrow" panose="020B0606020202030204" pitchFamily="34" charset="0"/>
              </a:rPr>
              <a:t> </a:t>
            </a:r>
            <a:r>
              <a:rPr lang="id-ID" sz="2800" dirty="0">
                <a:latin typeface="Arial Narrow" panose="020B0606020202030204" pitchFamily="34" charset="0"/>
              </a:rPr>
              <a:t>Atasan banding menyampaikan penetapan laporan realisasi prestasi kerja pegawai yang melakukan banding kepada Tim Manajemen Kinerja pada tanggal keempat hari kerja</a:t>
            </a:r>
            <a:r>
              <a:rPr lang="en-US" sz="2800" dirty="0">
                <a:latin typeface="Arial Narrow" panose="020B0606020202030204" pitchFamily="34" charset="0"/>
              </a:rPr>
              <a:t>.</a:t>
            </a:r>
            <a:endParaRPr lang="en-US" sz="2800" b="1" dirty="0">
              <a:latin typeface="Arial Narrow" panose="020B0606020202030204" pitchFamily="34" charset="0"/>
            </a:endParaRPr>
          </a:p>
          <a:p>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37241999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867265"/>
            <a:ext cx="11260667" cy="5262979"/>
          </a:xfrm>
          <a:prstGeom prst="rect">
            <a:avLst/>
          </a:prstGeom>
          <a:noFill/>
        </p:spPr>
        <p:txBody>
          <a:bodyPr wrap="square" rtlCol="0">
            <a:spAutoFit/>
          </a:bodyPr>
          <a:lstStyle/>
          <a:p>
            <a:pPr lvl="0"/>
            <a:r>
              <a:rPr lang="en-US" sz="2800" b="1" dirty="0" err="1">
                <a:latin typeface="Arial Narrow" panose="020B0606020202030204" pitchFamily="34" charset="0"/>
              </a:rPr>
              <a:t>Waktu</a:t>
            </a:r>
            <a:r>
              <a:rPr lang="en-US" sz="2800" b="1" dirty="0">
                <a:latin typeface="Arial Narrow" panose="020B0606020202030204" pitchFamily="34" charset="0"/>
              </a:rPr>
              <a:t> </a:t>
            </a:r>
            <a:r>
              <a:rPr lang="en-US" sz="2800" b="1" dirty="0" err="1">
                <a:latin typeface="Arial Narrow" panose="020B0606020202030204" pitchFamily="34" charset="0"/>
              </a:rPr>
              <a:t>Penilaian</a:t>
            </a:r>
            <a:endParaRPr lang="en-US" sz="2800" dirty="0">
              <a:latin typeface="Arial Narrow" panose="020B0606020202030204" pitchFamily="34" charset="0"/>
            </a:endParaRPr>
          </a:p>
          <a:p>
            <a:pPr marL="457200" lvl="0" indent="-457200">
              <a:buFont typeface="Arial" panose="020B0604020202020204" pitchFamily="34" charset="0"/>
              <a:buChar char="•"/>
            </a:pPr>
            <a:endParaRPr lang="en-US" sz="2800" dirty="0">
              <a:latin typeface="Arial Narrow" panose="020B0606020202030204" pitchFamily="34" charset="0"/>
            </a:endParaRPr>
          </a:p>
          <a:p>
            <a:pPr marL="457200" lvl="0" indent="-457200">
              <a:buFont typeface="Arial" panose="020B0604020202020204" pitchFamily="34" charset="0"/>
              <a:buChar char="•"/>
            </a:pPr>
            <a:r>
              <a:rPr lang="id-ID" sz="2800" dirty="0">
                <a:latin typeface="Arial Narrow" panose="020B0606020202030204" pitchFamily="34" charset="0"/>
              </a:rPr>
              <a:t>Tim Manajemen Kinerja melakukan verifikasi dan menetapkan laporan realisasi prestasi kerja pegawai, dengan memperhatikan instrumen verifikasi, pada tanggal kelima dan keenam hari kerja;</a:t>
            </a:r>
            <a:endParaRPr lang="en-US" sz="2800" dirty="0">
              <a:latin typeface="Arial Narrow" panose="020B0606020202030204" pitchFamily="34" charset="0"/>
            </a:endParaRPr>
          </a:p>
          <a:p>
            <a:pPr lvl="0"/>
            <a:endParaRPr lang="en-US" sz="2800" dirty="0">
              <a:latin typeface="Arial Narrow" panose="020B0606020202030204" pitchFamily="34" charset="0"/>
            </a:endParaRPr>
          </a:p>
          <a:p>
            <a:pPr marL="457200" lvl="0" indent="-457200">
              <a:buFont typeface="Arial" panose="020B0604020202020204" pitchFamily="34" charset="0"/>
              <a:buChar char="•"/>
            </a:pPr>
            <a:r>
              <a:rPr lang="id-ID" sz="2800" dirty="0">
                <a:latin typeface="Arial Narrow" panose="020B0606020202030204" pitchFamily="34" charset="0"/>
              </a:rPr>
              <a:t>Untuk penilaian prestasi kerja pegawai bulan Desember, maka penyampaian laporan prestasi kerja dari setiap pegawai dilakukan pada tanggal kesebelas hari kerja bulan Desember, dan dilanjutkan dengan penilaian berikutnya sesuai dengan standar dan ketentuan.</a:t>
            </a:r>
            <a:endParaRPr lang="en-US" sz="2800" dirty="0">
              <a:latin typeface="Arial Narrow" panose="020B0606020202030204" pitchFamily="34" charset="0"/>
            </a:endParaRPr>
          </a:p>
          <a:p>
            <a:endParaRPr lang="en-US" sz="2800" b="1" dirty="0">
              <a:latin typeface="Arial Narrow" panose="020B0606020202030204" pitchFamily="34" charset="0"/>
            </a:endParaRPr>
          </a:p>
          <a:p>
            <a:endParaRPr lang="en-US" sz="28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3891164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41866" y="652539"/>
            <a:ext cx="11091334" cy="5978560"/>
          </a:xfrm>
          <a:prstGeom prst="rect">
            <a:avLst/>
          </a:prstGeom>
          <a:noFill/>
        </p:spPr>
        <p:txBody>
          <a:bodyPr wrap="square" rtlCol="0">
            <a:spAutoFit/>
          </a:bodyPr>
          <a:lstStyle/>
          <a:p>
            <a:pPr lvl="0"/>
            <a:r>
              <a:rPr lang="en-US" sz="3600" b="1" dirty="0" err="1">
                <a:latin typeface="Arial Narrow" panose="020B0606020202030204" pitchFamily="34" charset="0"/>
              </a:rPr>
              <a:t>Organisasi</a:t>
            </a:r>
            <a:r>
              <a:rPr lang="en-US" sz="3600" b="1" dirty="0">
                <a:latin typeface="Arial Narrow" panose="020B0606020202030204" pitchFamily="34" charset="0"/>
              </a:rPr>
              <a:t> </a:t>
            </a:r>
            <a:r>
              <a:rPr lang="en-US" sz="3600" b="1" dirty="0" err="1">
                <a:latin typeface="Arial Narrow" panose="020B0606020202030204" pitchFamily="34" charset="0"/>
              </a:rPr>
              <a:t>Penilaian</a:t>
            </a:r>
            <a:r>
              <a:rPr lang="en-US" sz="3600" b="1" dirty="0">
                <a:latin typeface="Arial Narrow" panose="020B0606020202030204" pitchFamily="34" charset="0"/>
              </a:rPr>
              <a:t> </a:t>
            </a:r>
            <a:r>
              <a:rPr lang="en-US" sz="3600" b="1" dirty="0" err="1">
                <a:latin typeface="Arial Narrow" panose="020B0606020202030204" pitchFamily="34" charset="0"/>
              </a:rPr>
              <a:t>Kinerja</a:t>
            </a:r>
            <a:endParaRPr lang="en-US" sz="3600" dirty="0">
              <a:latin typeface="Arial Narrow" panose="020B0606020202030204" pitchFamily="34" charset="0"/>
            </a:endParaRPr>
          </a:p>
          <a:p>
            <a:pPr lvl="0"/>
            <a:endParaRPr lang="en-US" sz="1050" dirty="0">
              <a:latin typeface="Arial Narrow" panose="020B0606020202030204" pitchFamily="34" charset="0"/>
            </a:endParaRPr>
          </a:p>
          <a:p>
            <a:pPr marL="285750" lvl="0" indent="-285750">
              <a:buFont typeface="Wingdings" panose="05000000000000000000" pitchFamily="2" charset="2"/>
              <a:buChar char="§"/>
            </a:pPr>
            <a:r>
              <a:rPr lang="id-ID" sz="2400" b="1" dirty="0">
                <a:latin typeface="Arial Narrow" panose="020B0606020202030204" pitchFamily="34" charset="0"/>
              </a:rPr>
              <a:t>Unsur Pimpinan</a:t>
            </a:r>
            <a:endParaRPr lang="en-US" sz="2000" b="1" dirty="0">
              <a:latin typeface="Arial Narrow" panose="020B0606020202030204" pitchFamily="34" charset="0"/>
            </a:endParaRPr>
          </a:p>
          <a:p>
            <a:pPr marL="515938"/>
            <a:r>
              <a:rPr lang="id-ID" sz="2400" dirty="0">
                <a:latin typeface="Arial Narrow" panose="020B0606020202030204" pitchFamily="34" charset="0"/>
              </a:rPr>
              <a:t>Unsur pimpinan Tim manajemen Kinerja adalah Gubernur dan Wakil Gubernur, yang bertugas menetapkan kebijakan manajemen kinerja pegawai dan menilai kinerja pegawai yang menduduki jabatan struktural eselon I b dan eselon II a serta pejabat eselon III a yang menduduki jabatan sebagai pimpinan Perangkat Daerah.</a:t>
            </a:r>
            <a:endParaRPr lang="en-US" sz="2000" dirty="0">
              <a:latin typeface="Arial Narrow" panose="020B0606020202030204" pitchFamily="34" charset="0"/>
            </a:endParaRPr>
          </a:p>
          <a:p>
            <a:pPr marL="515938"/>
            <a:r>
              <a:rPr lang="id-ID" sz="2400" dirty="0">
                <a:latin typeface="Arial Narrow" panose="020B0606020202030204" pitchFamily="34" charset="0"/>
              </a:rPr>
              <a:t>Gubernur dapat melimpahkan penilaian kinerja pegawai yang menduduki jabatan eselon II a dan pejabat eselon III a yang menduduki jabatan sebagai pimpinan Perangkat Daerah kepada Sekretaris Daerah.</a:t>
            </a:r>
            <a:endParaRPr lang="en-US" sz="2000" dirty="0">
              <a:latin typeface="Arial Narrow" panose="020B0606020202030204" pitchFamily="34" charset="0"/>
            </a:endParaRPr>
          </a:p>
          <a:p>
            <a:pPr marL="287338" lvl="1" indent="-285750">
              <a:buFont typeface="Wingdings" panose="05000000000000000000" pitchFamily="2" charset="2"/>
              <a:buChar char="§"/>
            </a:pPr>
            <a:r>
              <a:rPr lang="id-ID" sz="2400" b="1" dirty="0">
                <a:latin typeface="Arial Narrow" panose="020B0606020202030204" pitchFamily="34" charset="0"/>
              </a:rPr>
              <a:t>Unsur Pengawas</a:t>
            </a:r>
            <a:endParaRPr lang="en-US" sz="2000" b="1" dirty="0">
              <a:latin typeface="Arial Narrow" panose="020B0606020202030204" pitchFamily="34" charset="0"/>
            </a:endParaRPr>
          </a:p>
          <a:p>
            <a:pPr marL="515938"/>
            <a:r>
              <a:rPr lang="id-ID" sz="2400" dirty="0">
                <a:latin typeface="Arial Narrow" panose="020B0606020202030204" pitchFamily="34" charset="0"/>
              </a:rPr>
              <a:t>Unsur pengawas Tim Manajemen Kinerja adalah Sekretaris Daerah, yang bertugas menjamin pelaksanaan kebijakan manajemen kinerja dan menilai kinerja pegawai yang menduduki jabatan struktural eselon II b.</a:t>
            </a:r>
            <a:r>
              <a:rPr lang="en-US" sz="2400" dirty="0">
                <a:latin typeface="Arial Narrow" panose="020B0606020202030204" pitchFamily="34" charset="0"/>
              </a:rPr>
              <a:t> </a:t>
            </a:r>
            <a:r>
              <a:rPr lang="id-ID" sz="2400" dirty="0">
                <a:latin typeface="Arial Narrow" panose="020B0606020202030204" pitchFamily="34" charset="0"/>
              </a:rPr>
              <a:t>Sekretaris Daerah dapat melimpahkan penilaian kinerja pejabat struktural eselon IIb kepada Asisten Sekretaris Daerah sesuai dengan bidang koordinasi Asisten Sekretaris Daerah.</a:t>
            </a:r>
            <a:endParaRPr lang="en-US" sz="36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23708040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41866" y="652539"/>
            <a:ext cx="11091334" cy="5693866"/>
          </a:xfrm>
          <a:prstGeom prst="rect">
            <a:avLst/>
          </a:prstGeom>
          <a:noFill/>
        </p:spPr>
        <p:txBody>
          <a:bodyPr wrap="square" rtlCol="0">
            <a:spAutoFit/>
          </a:bodyPr>
          <a:lstStyle/>
          <a:p>
            <a:pPr lvl="0"/>
            <a:r>
              <a:rPr lang="en-US" sz="2800" b="1" dirty="0" err="1">
                <a:latin typeface="Arial Narrow" panose="020B0606020202030204" pitchFamily="34" charset="0"/>
              </a:rPr>
              <a:t>Organisasi</a:t>
            </a:r>
            <a:r>
              <a:rPr lang="en-US" sz="2800" b="1" dirty="0">
                <a:latin typeface="Arial Narrow" panose="020B0606020202030204" pitchFamily="34" charset="0"/>
              </a:rPr>
              <a:t> </a:t>
            </a:r>
            <a:r>
              <a:rPr lang="en-US" sz="2800" b="1" dirty="0" err="1">
                <a:latin typeface="Arial Narrow" panose="020B0606020202030204" pitchFamily="34" charset="0"/>
              </a:rPr>
              <a:t>Penilaian</a:t>
            </a:r>
            <a:r>
              <a:rPr lang="en-US" sz="2800" b="1" dirty="0">
                <a:latin typeface="Arial Narrow" panose="020B0606020202030204" pitchFamily="34" charset="0"/>
              </a:rPr>
              <a:t> </a:t>
            </a:r>
            <a:r>
              <a:rPr lang="en-US" sz="2800" b="1" dirty="0" err="1">
                <a:latin typeface="Arial Narrow" panose="020B0606020202030204" pitchFamily="34" charset="0"/>
              </a:rPr>
              <a:t>Kinerja</a:t>
            </a:r>
            <a:endParaRPr lang="en-US" sz="2800" dirty="0">
              <a:latin typeface="Arial Narrow" panose="020B0606020202030204" pitchFamily="34" charset="0"/>
            </a:endParaRPr>
          </a:p>
          <a:p>
            <a:pPr marL="285750" lvl="1" indent="-285750">
              <a:buFont typeface="Wingdings" panose="05000000000000000000" pitchFamily="2" charset="2"/>
              <a:buChar char="§"/>
            </a:pPr>
            <a:r>
              <a:rPr lang="id-ID" sz="2800" b="1" dirty="0">
                <a:latin typeface="Arial Narrow" panose="020B0606020202030204" pitchFamily="34" charset="0"/>
              </a:rPr>
              <a:t>Unsur Sekretariat</a:t>
            </a:r>
            <a:endParaRPr lang="en-US" sz="2400" b="1" dirty="0">
              <a:latin typeface="Arial Narrow" panose="020B0606020202030204" pitchFamily="34" charset="0"/>
            </a:endParaRPr>
          </a:p>
          <a:p>
            <a:pPr marL="515938"/>
            <a:r>
              <a:rPr lang="id-ID" sz="2800" dirty="0">
                <a:latin typeface="Arial Narrow" panose="020B0606020202030204" pitchFamily="34" charset="0"/>
              </a:rPr>
              <a:t>Unsur sekretariat Tim Manajemen Kinerja adalah Kepala Badan Kepegawaian Daerah Provinsi NTT, yang bertugas menyelenggarakaan kesekretariatan manajemen kinerja, merumuskan bahan kebijakan manajemen kinerja, dan menyusun bahan penilaian kinerja pegawai yang menduduki jabatan eselon I, eselon II a, dan eselon II b serta pejabat eselon III a yang menduduki jabatan sebagai pimpinan Perangkat Daerah.</a:t>
            </a:r>
            <a:endParaRPr lang="en-US" sz="2400" dirty="0">
              <a:latin typeface="Arial Narrow" panose="020B0606020202030204" pitchFamily="34" charset="0"/>
            </a:endParaRPr>
          </a:p>
          <a:p>
            <a:pPr marL="287338" lvl="1" indent="-287338">
              <a:buFont typeface="Wingdings" panose="05000000000000000000" pitchFamily="2" charset="2"/>
              <a:buChar char="§"/>
            </a:pPr>
            <a:r>
              <a:rPr lang="id-ID" sz="2800" b="1" dirty="0">
                <a:latin typeface="Arial Narrow" panose="020B0606020202030204" pitchFamily="34" charset="0"/>
              </a:rPr>
              <a:t>Unsur Pelaksana</a:t>
            </a:r>
            <a:endParaRPr lang="en-US" sz="2400" b="1" dirty="0">
              <a:latin typeface="Arial Narrow" panose="020B0606020202030204" pitchFamily="34" charset="0"/>
            </a:endParaRPr>
          </a:p>
          <a:p>
            <a:pPr marL="457200">
              <a:tabLst>
                <a:tab pos="515938" algn="l"/>
              </a:tabLst>
            </a:pPr>
            <a:r>
              <a:rPr lang="id-ID" sz="2800" dirty="0">
                <a:latin typeface="Arial Narrow" panose="020B0606020202030204" pitchFamily="34" charset="0"/>
              </a:rPr>
              <a:t>Unsur pelaksana Tim Manajemen Kinerja adalah Kepala Bidang Pengembangan Pegawai pada Badan Kepegawaian Daerah yang bertugas menyelenggarakan verifikasi penilaian kinerja pegawai dan rekomendasi hasil penilaian kinerja pegawai.</a:t>
            </a:r>
            <a:endParaRPr lang="en-US" sz="2400" dirty="0">
              <a:latin typeface="Arial Narrow" panose="020B0606020202030204" pitchFamily="34" charset="0"/>
            </a:endParaRPr>
          </a:p>
        </p:txBody>
      </p:sp>
      <p:grpSp>
        <p:nvGrpSpPr>
          <p:cNvPr id="2" name="Group 1"/>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1358060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235977" y="1569410"/>
            <a:ext cx="10888968" cy="5632311"/>
          </a:xfrm>
          <a:prstGeom prst="rect">
            <a:avLst/>
          </a:prstGeom>
          <a:noFill/>
        </p:spPr>
        <p:txBody>
          <a:bodyPr wrap="square" lIns="91440" tIns="45720" rIns="91440" bIns="45720">
            <a:spAutoFit/>
          </a:bodyPr>
          <a:lstStyle/>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PENDAHULUAN</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MANAJEMEN KINERJA</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PERUMUSAN TARGET KINERJA</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TUGAS TAMBAHAN DAN KREATIVITAS</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PERILAKU KERJA</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PENILAIAN KINERJA</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BIMBINGAN KONSELING</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TAMBAHAN PENGHASILAN PEGAWAI</a:t>
            </a:r>
          </a:p>
          <a:p>
            <a:pPr marL="227013" indent="-227013">
              <a:buFont typeface="Arial" panose="020B0604020202020204" pitchFamily="34" charset="0"/>
              <a:buChar char="•"/>
              <a:tabLst>
                <a:tab pos="227013" algn="l"/>
              </a:tabLst>
            </a:pPr>
            <a: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PENUTUP</a:t>
            </a:r>
            <a:br>
              <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br>
            <a:endParaRPr lang="en-US" sz="36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5" name="Rectangle 4"/>
          <p:cNvSpPr/>
          <p:nvPr/>
        </p:nvSpPr>
        <p:spPr>
          <a:xfrm>
            <a:off x="194054" y="-94665"/>
            <a:ext cx="11106550" cy="1446550"/>
          </a:xfrm>
          <a:prstGeom prst="rect">
            <a:avLst/>
          </a:prstGeom>
          <a:noFill/>
        </p:spPr>
        <p:txBody>
          <a:bodyPr wrap="square" lIns="91440" tIns="45720" rIns="91440" bIns="45720">
            <a:spAutoFit/>
          </a:bodyPr>
          <a:lstStyle/>
          <a:p>
            <a:pPr algn="ctr"/>
            <a:r>
              <a:rPr lang="en-US" sz="4400" cap="none" spc="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SISTEMATIKA  </a:t>
            </a:r>
          </a:p>
          <a:p>
            <a:pPr algn="ctr"/>
            <a:r>
              <a:rPr lang="en-US" sz="4400" cap="none" spc="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PEDOMAN MANAJEMEN KINERJA ASN</a:t>
            </a:r>
          </a:p>
        </p:txBody>
      </p:sp>
    </p:spTree>
    <p:extLst>
      <p:ext uri="{BB962C8B-B14F-4D97-AF65-F5344CB8AC3E}">
        <p14:creationId xmlns:p14="http://schemas.microsoft.com/office/powerpoint/2010/main" val="2519899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867265"/>
            <a:ext cx="11260667" cy="6155531"/>
          </a:xfrm>
          <a:prstGeom prst="rect">
            <a:avLst/>
          </a:prstGeom>
          <a:noFill/>
        </p:spPr>
        <p:txBody>
          <a:bodyPr wrap="square" rtlCol="0">
            <a:spAutoFit/>
          </a:bodyPr>
          <a:lstStyle/>
          <a:p>
            <a:pPr lvl="0"/>
            <a:r>
              <a:rPr lang="en-US" sz="2800" b="1" dirty="0" err="1">
                <a:latin typeface="Arial Narrow" panose="020B0606020202030204" pitchFamily="34" charset="0"/>
              </a:rPr>
              <a:t>Hasil</a:t>
            </a:r>
            <a:r>
              <a:rPr lang="en-US" sz="2800" b="1" dirty="0">
                <a:latin typeface="Arial Narrow" panose="020B0606020202030204" pitchFamily="34" charset="0"/>
              </a:rPr>
              <a:t> </a:t>
            </a:r>
            <a:r>
              <a:rPr lang="en-US" sz="2800" b="1" dirty="0" err="1">
                <a:latin typeface="Arial Narrow" panose="020B0606020202030204" pitchFamily="34" charset="0"/>
              </a:rPr>
              <a:t>Penilaian</a:t>
            </a:r>
            <a:r>
              <a:rPr lang="en-US" sz="2800" b="1" dirty="0">
                <a:latin typeface="Arial Narrow" panose="020B0606020202030204" pitchFamily="34" charset="0"/>
              </a:rPr>
              <a:t> </a:t>
            </a:r>
            <a:r>
              <a:rPr lang="en-US" sz="2800" b="1" dirty="0" err="1">
                <a:latin typeface="Arial Narrow" panose="020B0606020202030204" pitchFamily="34" charset="0"/>
              </a:rPr>
              <a:t>Kinerja</a:t>
            </a:r>
            <a:endParaRPr lang="en-US" sz="2800" dirty="0">
              <a:latin typeface="Arial Narrow" panose="020B0606020202030204" pitchFamily="34" charset="0"/>
            </a:endParaRPr>
          </a:p>
          <a:p>
            <a:pPr lvl="0"/>
            <a:endParaRPr lang="en-US" sz="1400" dirty="0">
              <a:latin typeface="Arial Narrow" panose="020B0606020202030204" pitchFamily="34" charset="0"/>
            </a:endParaRPr>
          </a:p>
          <a:p>
            <a:pPr marL="347663" indent="-347663">
              <a:buFont typeface="Wingdings" panose="05000000000000000000" pitchFamily="2" charset="2"/>
              <a:buChar char="q"/>
            </a:pPr>
            <a:r>
              <a:rPr lang="id-ID" sz="2800" dirty="0">
                <a:latin typeface="Arial Narrow" panose="020B0606020202030204" pitchFamily="34" charset="0"/>
              </a:rPr>
              <a:t>Hasil penilaian prestasi kerja pegawai, merupakan akumulasi penilaian Sasaran Kerja Pegawai, tugas tambahan, kreativitas, dan perilaku kerja dari setiap pegawai setiap bulan oleh atasan langsung dan diverifikasi oleh Tim Manajemen Kinerja, sesuai dengan jabatan dan target kerja yang ditetapkan pada awal tahun anggaran.</a:t>
            </a:r>
            <a:endParaRPr lang="en-US" sz="2800" dirty="0">
              <a:latin typeface="Arial Narrow" panose="020B0606020202030204" pitchFamily="34" charset="0"/>
            </a:endParaRPr>
          </a:p>
          <a:p>
            <a:pPr marL="347663" indent="-347663">
              <a:buFont typeface="Wingdings" panose="05000000000000000000" pitchFamily="2" charset="2"/>
              <a:buChar char="q"/>
            </a:pPr>
            <a:r>
              <a:rPr lang="id-ID" sz="2800" dirty="0">
                <a:latin typeface="Arial Narrow" panose="020B0606020202030204" pitchFamily="34" charset="0"/>
              </a:rPr>
              <a:t>Hasil penilaian prestasi kerja pegawai digunakan untuk menentukan besaran tambahan penghasilan pegawai yang diberikan kepada pegawai setiap bulannya.</a:t>
            </a:r>
            <a:endParaRPr lang="en-US" sz="2800" dirty="0">
              <a:latin typeface="Arial Narrow" panose="020B0606020202030204" pitchFamily="34" charset="0"/>
            </a:endParaRPr>
          </a:p>
          <a:p>
            <a:pPr marL="347663" indent="-347663">
              <a:buFont typeface="Wingdings" panose="05000000000000000000" pitchFamily="2" charset="2"/>
              <a:buChar char="q"/>
            </a:pPr>
            <a:r>
              <a:rPr lang="id-ID" sz="2800" dirty="0">
                <a:latin typeface="Arial Narrow" panose="020B0606020202030204" pitchFamily="34" charset="0"/>
              </a:rPr>
              <a:t>Pencapaian prestasi kerja pegawai dikalikan langsung dengan nilai jabatan dan/atau instrumen lain kemudian dikalikan dengan indeks uang sesuai dengan kemampuan Pemerintah Daerah.</a:t>
            </a:r>
            <a:endParaRPr lang="en-US" sz="2800" dirty="0">
              <a:latin typeface="Arial Narrow" panose="020B0606020202030204" pitchFamily="34" charset="0"/>
            </a:endParaRPr>
          </a:p>
          <a:p>
            <a:pPr lvl="0"/>
            <a:endParaRPr lang="en-US" sz="1600" dirty="0">
              <a:latin typeface="Arial Narrow" panose="020B0606020202030204" pitchFamily="34" charset="0"/>
            </a:endParaRPr>
          </a:p>
          <a:p>
            <a:endParaRPr lang="en-US" sz="2800" b="1" dirty="0">
              <a:latin typeface="Arial Narrow" panose="020B0606020202030204" pitchFamily="34" charset="0"/>
            </a:endParaRPr>
          </a:p>
          <a:p>
            <a:endParaRPr lang="en-US" sz="2800" dirty="0">
              <a:latin typeface="Arial Narrow" panose="020B0606020202030204" pitchFamily="34" charset="0"/>
            </a:endParaRPr>
          </a:p>
        </p:txBody>
      </p:sp>
      <p:grpSp>
        <p:nvGrpSpPr>
          <p:cNvPr id="4" name="Group 3"/>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effectLst>
                    <a:outerShdw blurRad="38100" dist="19050" dir="2700000" algn="tl" rotWithShape="0">
                      <a:schemeClr val="dk1">
                        <a:alpha val="40000"/>
                      </a:schemeClr>
                    </a:outerShdw>
                  </a:effectLst>
                </a:rPr>
                <a:t>PENILAIAN KINERJA</a:t>
              </a:r>
            </a:p>
          </p:txBody>
        </p:sp>
      </p:grpSp>
    </p:spTree>
    <p:extLst>
      <p:ext uri="{BB962C8B-B14F-4D97-AF65-F5344CB8AC3E}">
        <p14:creationId xmlns:p14="http://schemas.microsoft.com/office/powerpoint/2010/main" val="25277028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779543"/>
            <a:ext cx="11353800" cy="5262979"/>
          </a:xfrm>
          <a:prstGeom prst="rect">
            <a:avLst/>
          </a:prstGeom>
          <a:noFill/>
        </p:spPr>
        <p:txBody>
          <a:bodyPr wrap="square" rtlCol="0">
            <a:spAutoFit/>
          </a:bodyPr>
          <a:lstStyle/>
          <a:p>
            <a:pPr marL="347663">
              <a:tabLst>
                <a:tab pos="228600" algn="l"/>
              </a:tabLst>
            </a:pPr>
            <a:r>
              <a:rPr lang="id-ID" sz="2400" i="1" dirty="0">
                <a:latin typeface="Arial Narrow" panose="020B0606020202030204" pitchFamily="34" charset="0"/>
              </a:rPr>
              <a:t>Manajemen kinerja pegawai yang dilakukan diikuti dengan upaya bimbingan dan konseling kepada pegawai oleh setiap Atasan Langsung dan/atau Tim Manajemen Kinerja. </a:t>
            </a:r>
          </a:p>
          <a:p>
            <a:pPr marL="347663">
              <a:tabLst>
                <a:tab pos="228600" algn="l"/>
              </a:tabLst>
            </a:pPr>
            <a:endParaRPr lang="en-US" sz="2400" dirty="0">
              <a:latin typeface="Arial Narrow" panose="020B0606020202030204" pitchFamily="34" charset="0"/>
            </a:endParaRPr>
          </a:p>
          <a:p>
            <a:pPr marL="285750" lvl="1" indent="-285750">
              <a:buFont typeface="Arial" panose="020B0604020202020204" pitchFamily="34" charset="0"/>
              <a:buChar char="•"/>
            </a:pPr>
            <a:r>
              <a:rPr lang="id-ID" sz="2400" dirty="0">
                <a:latin typeface="Arial Narrow" panose="020B0606020202030204" pitchFamily="34" charset="0"/>
              </a:rPr>
              <a:t>Bimbingan</a:t>
            </a:r>
            <a:endParaRPr lang="en-US" sz="2400" dirty="0">
              <a:latin typeface="Arial Narrow" panose="020B0606020202030204" pitchFamily="34" charset="0"/>
            </a:endParaRPr>
          </a:p>
          <a:p>
            <a:pPr marL="287338"/>
            <a:r>
              <a:rPr lang="id-ID" sz="2400" dirty="0">
                <a:latin typeface="Arial Narrow" panose="020B0606020202030204" pitchFamily="34" charset="0"/>
              </a:rPr>
              <a:t>Bimbingan adalah upaya dari Atasan Langsung dan/atau Tim Manajemen Kinerja dalam mengarahkan, memfasilitasi, dan mengendalikan pekerjaan pegawai agar mencapai target kerja yang ditetapkan. </a:t>
            </a:r>
          </a:p>
          <a:p>
            <a:pPr marL="287338"/>
            <a:endParaRPr lang="id-ID" sz="2400" dirty="0">
              <a:latin typeface="Arial Narrow" panose="020B0606020202030204" pitchFamily="34" charset="0"/>
            </a:endParaRPr>
          </a:p>
          <a:p>
            <a:pPr marL="287338"/>
            <a:r>
              <a:rPr lang="id-ID" sz="2400" dirty="0">
                <a:latin typeface="Arial Narrow" panose="020B0606020202030204" pitchFamily="34" charset="0"/>
              </a:rPr>
              <a:t>Bimbingan dapat dilakukan secara langsung atau tidak langsung kepada pegawai secara periodik atau insidentil.</a:t>
            </a:r>
          </a:p>
          <a:p>
            <a:pPr marL="287338"/>
            <a:endParaRPr lang="en-US" sz="2400" dirty="0">
              <a:latin typeface="Arial Narrow" panose="020B0606020202030204" pitchFamily="34" charset="0"/>
            </a:endParaRPr>
          </a:p>
          <a:p>
            <a:pPr marL="287338"/>
            <a:r>
              <a:rPr lang="id-ID" sz="2400" dirty="0">
                <a:latin typeface="Arial Narrow" panose="020B0606020202030204" pitchFamily="34" charset="0"/>
              </a:rPr>
              <a:t>Bimbingan dilakukan melalui rapat/</a:t>
            </a:r>
            <a:r>
              <a:rPr lang="id-ID" sz="2400" i="1" dirty="0">
                <a:latin typeface="Arial Narrow" panose="020B0606020202030204" pitchFamily="34" charset="0"/>
              </a:rPr>
              <a:t>briefing</a:t>
            </a:r>
            <a:r>
              <a:rPr lang="id-ID" sz="2400" dirty="0">
                <a:latin typeface="Arial Narrow" panose="020B0606020202030204" pitchFamily="34" charset="0"/>
              </a:rPr>
              <a:t>/diskusi atau penjelasan kepada individu pegawai langsung agar pegawai mengetahui, memahami, dan mampu melaksanakan pekerjaan dengan baik dan benar.</a:t>
            </a:r>
            <a:endParaRPr lang="en-US" sz="24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BIMBINGAN DAN KONSELING</a:t>
              </a:r>
            </a:p>
          </p:txBody>
        </p:sp>
      </p:grpSp>
    </p:spTree>
    <p:extLst>
      <p:ext uri="{BB962C8B-B14F-4D97-AF65-F5344CB8AC3E}">
        <p14:creationId xmlns:p14="http://schemas.microsoft.com/office/powerpoint/2010/main" val="2051802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779543"/>
            <a:ext cx="11353800" cy="4832092"/>
          </a:xfrm>
          <a:prstGeom prst="rect">
            <a:avLst/>
          </a:prstGeom>
          <a:noFill/>
        </p:spPr>
        <p:txBody>
          <a:bodyPr wrap="square" rtlCol="0">
            <a:spAutoFit/>
          </a:bodyPr>
          <a:lstStyle/>
          <a:p>
            <a:pPr marL="285750" lvl="1" indent="-285750">
              <a:buFont typeface="Arial" panose="020B0604020202020204" pitchFamily="34" charset="0"/>
              <a:buChar char="•"/>
            </a:pPr>
            <a:r>
              <a:rPr lang="id-ID" sz="2800" dirty="0">
                <a:latin typeface="Arial Narrow" panose="020B0606020202030204" pitchFamily="34" charset="0"/>
              </a:rPr>
              <a:t>Konseling</a:t>
            </a:r>
            <a:endParaRPr lang="en-US" sz="2800" dirty="0">
              <a:latin typeface="Arial Narrow" panose="020B0606020202030204" pitchFamily="34" charset="0"/>
            </a:endParaRPr>
          </a:p>
          <a:p>
            <a:pPr marL="287338"/>
            <a:r>
              <a:rPr lang="id-ID" sz="2800" dirty="0">
                <a:latin typeface="Arial Narrow" panose="020B0606020202030204" pitchFamily="34" charset="0"/>
              </a:rPr>
              <a:t>Konseling adalah upaya dari Atasan Langsung dan/atau Tim Manajemen Kinerja dalam memberikan  alternatif solusi dalam permasalahan pekerjaan yang dihadapi oleh pegawai. Konseling dilakukan secara regular ataupun insidentil sesuai dengan kebutuhan dan kondisi permasalahan yang dihadapi oleh pegawai.</a:t>
            </a:r>
          </a:p>
          <a:p>
            <a:pPr marL="287338"/>
            <a:endParaRPr lang="en-US" sz="2800" dirty="0">
              <a:latin typeface="Arial Narrow" panose="020B0606020202030204" pitchFamily="34" charset="0"/>
            </a:endParaRPr>
          </a:p>
          <a:p>
            <a:pPr marL="285750" lvl="1" indent="-285750">
              <a:buFont typeface="Arial" panose="020B0604020202020204" pitchFamily="34" charset="0"/>
              <a:buChar char="•"/>
            </a:pPr>
            <a:r>
              <a:rPr lang="id-ID" sz="2800" dirty="0">
                <a:latin typeface="Arial Narrow" panose="020B0606020202030204" pitchFamily="34" charset="0"/>
              </a:rPr>
              <a:t>Rekomendasi, Tindaklanjut Bimbingan, dan Konseling</a:t>
            </a:r>
            <a:endParaRPr lang="en-US" sz="2800" dirty="0">
              <a:latin typeface="Arial Narrow" panose="020B0606020202030204" pitchFamily="34" charset="0"/>
            </a:endParaRPr>
          </a:p>
          <a:p>
            <a:pPr marL="287338"/>
            <a:r>
              <a:rPr lang="id-ID" sz="2800" dirty="0">
                <a:latin typeface="Arial Narrow" panose="020B0606020202030204" pitchFamily="34" charset="0"/>
              </a:rPr>
              <a:t>Hasil bimbingan dan konseling dapat diteruskan kepada Kepala Perangkat Daerah dan/atau Tim Manajemen Kinerja untuk ditindaklanjuti sesuai dengan kapasitas dan kewenangan masing-masing dalam konteks perbaikan manajemen kinerja pegawai.</a:t>
            </a:r>
            <a:endParaRPr lang="en-US" sz="2800" dirty="0">
              <a:latin typeface="Arial Narrow" panose="020B0606020202030204" pitchFamily="34" charset="0"/>
            </a:endParaRPr>
          </a:p>
          <a:p>
            <a:endParaRPr lang="en-US" sz="28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BIMBINGAN DAN KONSELING</a:t>
              </a:r>
            </a:p>
          </p:txBody>
        </p:sp>
      </p:grpSp>
    </p:spTree>
    <p:extLst>
      <p:ext uri="{BB962C8B-B14F-4D97-AF65-F5344CB8AC3E}">
        <p14:creationId xmlns:p14="http://schemas.microsoft.com/office/powerpoint/2010/main" val="14276950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779543"/>
            <a:ext cx="11353800" cy="4893647"/>
          </a:xfrm>
          <a:prstGeom prst="rect">
            <a:avLst/>
          </a:prstGeom>
          <a:noFill/>
        </p:spPr>
        <p:txBody>
          <a:bodyPr wrap="square" rtlCol="0">
            <a:spAutoFit/>
          </a:bodyPr>
          <a:lstStyle/>
          <a:p>
            <a:pPr marL="287338"/>
            <a:r>
              <a:rPr lang="id-ID" sz="2600" i="1" dirty="0">
                <a:latin typeface="Arial Narrow" panose="020B0606020202030204" pitchFamily="34" charset="0"/>
              </a:rPr>
              <a:t>Tambahan Penghasilan adalah tunjangan yang diberikan oleh Pemerintah Daerah kepada PNS di lingkungan Pemerintah Daerah setiap bulan sesuai dengan kinerja yang dicapai. </a:t>
            </a:r>
          </a:p>
          <a:p>
            <a:pPr marL="287338"/>
            <a:endParaRPr lang="en-US" sz="2000" dirty="0">
              <a:latin typeface="Arial Narrow" panose="020B0606020202030204" pitchFamily="34" charset="0"/>
            </a:endParaRPr>
          </a:p>
          <a:p>
            <a:r>
              <a:rPr lang="id-ID" sz="2400" dirty="0">
                <a:latin typeface="Arial Narrow" panose="020B0606020202030204" pitchFamily="34" charset="0"/>
              </a:rPr>
              <a:t>Tambahan Penghasilan paling lambat diberikan kepada pegawai, pada bulan berikutnya dengan memperhatikan nilai prestasi kerja pegawai satu bulan sebelumnya, dengan mekanisme sebagai berikut:</a:t>
            </a:r>
            <a:endParaRPr lang="en-US" sz="2400" dirty="0">
              <a:latin typeface="Arial Narrow" panose="020B0606020202030204" pitchFamily="34" charset="0"/>
            </a:endParaRPr>
          </a:p>
          <a:p>
            <a:pPr lvl="0"/>
            <a:endParaRPr lang="en-US" sz="2400" dirty="0">
              <a:latin typeface="Arial Narrow" panose="020B0606020202030204" pitchFamily="34" charset="0"/>
            </a:endParaRPr>
          </a:p>
          <a:p>
            <a:pPr marL="285750" lvl="0" indent="-285750">
              <a:buFont typeface="Wingdings" panose="05000000000000000000" pitchFamily="2" charset="2"/>
              <a:buChar char="ü"/>
            </a:pPr>
            <a:r>
              <a:rPr lang="id-ID" sz="2400" dirty="0">
                <a:latin typeface="Arial Narrow" panose="020B0606020202030204" pitchFamily="34" charset="0"/>
              </a:rPr>
              <a:t>Pegawai memperoleh informasi penilaian prestasi kerja sebagai dasar pemberian Tambahan Penghasilan pada tanggal keempat hari kerja;</a:t>
            </a:r>
          </a:p>
          <a:p>
            <a:pPr lvl="0"/>
            <a:endParaRPr lang="en-US" sz="2400" dirty="0">
              <a:latin typeface="Arial Narrow" panose="020B0606020202030204" pitchFamily="34" charset="0"/>
            </a:endParaRPr>
          </a:p>
          <a:p>
            <a:pPr marL="285750" lvl="0" indent="-285750">
              <a:buFont typeface="Wingdings" panose="05000000000000000000" pitchFamily="2" charset="2"/>
              <a:buChar char="ü"/>
            </a:pPr>
            <a:r>
              <a:rPr lang="id-ID" sz="2400" dirty="0">
                <a:latin typeface="Arial Narrow" panose="020B0606020202030204" pitchFamily="34" charset="0"/>
              </a:rPr>
              <a:t>Kepala Perangkat Daerah mengajukan SPP dan SPMU Tambahan Penghasilan Pegawai Perangkat Daerah, kepada Badan Keuangan Daerah Provinsi NTT pada tanggal kelima hari kerja sesuai dengan informasi penilaian prestasi kerja pegawai dari Tim Manajemen Kinerja;</a:t>
            </a:r>
            <a:endParaRPr lang="en-US" sz="24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TAMBAHAN PENGHASILAN PEGAWAI</a:t>
              </a:r>
            </a:p>
          </p:txBody>
        </p:sp>
      </p:grpSp>
    </p:spTree>
    <p:extLst>
      <p:ext uri="{BB962C8B-B14F-4D97-AF65-F5344CB8AC3E}">
        <p14:creationId xmlns:p14="http://schemas.microsoft.com/office/powerpoint/2010/main" val="9740358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1071089"/>
            <a:ext cx="11353800" cy="3908762"/>
          </a:xfrm>
          <a:prstGeom prst="rect">
            <a:avLst/>
          </a:prstGeom>
          <a:noFill/>
        </p:spPr>
        <p:txBody>
          <a:bodyPr wrap="square" rtlCol="0">
            <a:spAutoFit/>
          </a:bodyPr>
          <a:lstStyle/>
          <a:p>
            <a:pPr marL="285750" lvl="0" indent="-285750">
              <a:buFont typeface="Wingdings" panose="05000000000000000000" pitchFamily="2" charset="2"/>
              <a:buChar char="ü"/>
            </a:pPr>
            <a:r>
              <a:rPr lang="id-ID" sz="2800" dirty="0">
                <a:latin typeface="Arial Narrow" panose="020B0606020202030204" pitchFamily="34" charset="0"/>
              </a:rPr>
              <a:t>Badan Keuangan Daerah Provinsi NTT menerbitkan SP2D Sekretariat Daerah Provinsi NTT dengan memperhatikan hasil penilaian prestasi kerja pegawai oleh Tim Manajemen Kinerja, pada tanggal keenam sampai dengan  kesepuluh hari kerja; dan</a:t>
            </a:r>
          </a:p>
          <a:p>
            <a:pPr lvl="0"/>
            <a:endParaRPr lang="en-US" sz="2400" dirty="0">
              <a:latin typeface="Arial Narrow" panose="020B0606020202030204" pitchFamily="34" charset="0"/>
            </a:endParaRPr>
          </a:p>
          <a:p>
            <a:pPr marL="285750" lvl="0" indent="-285750">
              <a:buFont typeface="Wingdings" panose="05000000000000000000" pitchFamily="2" charset="2"/>
              <a:buChar char="ü"/>
            </a:pPr>
            <a:r>
              <a:rPr lang="id-ID" sz="2800" dirty="0">
                <a:latin typeface="Arial Narrow" panose="020B0606020202030204" pitchFamily="34" charset="0"/>
              </a:rPr>
              <a:t>Pengajuan SPP dan SPMU Tambahan Penghasilan Pegawai oleh Perangkat Daerah untuk bulan Desember, dilakukan pada tanggal keduabelas hari kerja bulan Desember dan selanjutnya sampai dengan  penerbitan SP2D oleh Badan Keuangan Daerah Provinsi NTT.</a:t>
            </a:r>
            <a:endParaRPr lang="en-US" sz="24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TAMBAHAN PENGHASILAN PEGAWAI</a:t>
              </a:r>
            </a:p>
          </p:txBody>
        </p:sp>
      </p:grpSp>
    </p:spTree>
    <p:extLst>
      <p:ext uri="{BB962C8B-B14F-4D97-AF65-F5344CB8AC3E}">
        <p14:creationId xmlns:p14="http://schemas.microsoft.com/office/powerpoint/2010/main" val="2387733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779543"/>
            <a:ext cx="11353800" cy="4401205"/>
          </a:xfrm>
          <a:prstGeom prst="rect">
            <a:avLst/>
          </a:prstGeom>
          <a:noFill/>
        </p:spPr>
        <p:txBody>
          <a:bodyPr wrap="square" rtlCol="0">
            <a:spAutoFit/>
          </a:bodyPr>
          <a:lstStyle/>
          <a:p>
            <a:r>
              <a:rPr lang="id-ID" sz="2800" dirty="0">
                <a:latin typeface="Arial Narrow" panose="020B0606020202030204" pitchFamily="34" charset="0"/>
              </a:rPr>
              <a:t>Tambahan penghasilan </a:t>
            </a:r>
            <a:r>
              <a:rPr lang="id-ID" sz="2800" b="1" dirty="0">
                <a:latin typeface="Arial Narrow" panose="020B0606020202030204" pitchFamily="34" charset="0"/>
              </a:rPr>
              <a:t>diberikan</a:t>
            </a:r>
            <a:r>
              <a:rPr lang="id-ID" sz="2800" dirty="0">
                <a:latin typeface="Arial Narrow" panose="020B0606020202030204" pitchFamily="34" charset="0"/>
              </a:rPr>
              <a:t> kepada:</a:t>
            </a:r>
            <a:endParaRPr lang="en-US" sz="2800" dirty="0">
              <a:latin typeface="Arial Narrow" panose="020B0606020202030204" pitchFamily="34" charset="0"/>
            </a:endParaRPr>
          </a:p>
          <a:p>
            <a:endParaRPr lang="en-US" sz="2800" dirty="0">
              <a:latin typeface="Arial Narrow" panose="020B0606020202030204" pitchFamily="34" charset="0"/>
            </a:endParaRPr>
          </a:p>
          <a:p>
            <a:pPr marL="342900" lvl="0" indent="-342900">
              <a:buFont typeface="Arial" panose="020B0604020202020204" pitchFamily="34" charset="0"/>
              <a:buChar char="•"/>
            </a:pPr>
            <a:r>
              <a:rPr lang="id-ID" sz="2800" dirty="0">
                <a:latin typeface="Arial Narrow" panose="020B0606020202030204" pitchFamily="34" charset="0"/>
              </a:rPr>
              <a:t>PNS yang melaksanakan tugas pada Perangkat Daerah dan namanya tercantum dalam daftar gaji bulan berjalan;</a:t>
            </a:r>
          </a:p>
          <a:p>
            <a:pPr lvl="0"/>
            <a:endParaRPr lang="en-US" sz="2800" dirty="0">
              <a:latin typeface="Arial Narrow" panose="020B0606020202030204" pitchFamily="34" charset="0"/>
            </a:endParaRPr>
          </a:p>
          <a:p>
            <a:pPr marL="342900" lvl="0" indent="-342900">
              <a:buFont typeface="Arial" panose="020B0604020202020204" pitchFamily="34" charset="0"/>
              <a:buChar char="•"/>
            </a:pPr>
            <a:r>
              <a:rPr lang="id-ID" sz="2800" dirty="0">
                <a:latin typeface="Arial Narrow" panose="020B0606020202030204" pitchFamily="34" charset="0"/>
              </a:rPr>
              <a:t>PNS Pindahan ke Pemerintah Provinsi dalam tahun berjalan yang tidak menduduki jabatan struktural/fungsional; dan</a:t>
            </a:r>
          </a:p>
          <a:p>
            <a:pPr lvl="0"/>
            <a:endParaRPr lang="en-US" sz="2800" dirty="0">
              <a:latin typeface="Arial Narrow" panose="020B0606020202030204" pitchFamily="34" charset="0"/>
            </a:endParaRPr>
          </a:p>
          <a:p>
            <a:pPr marL="342900" lvl="0" indent="-342900">
              <a:buFont typeface="Arial" panose="020B0604020202020204" pitchFamily="34" charset="0"/>
              <a:buChar char="•"/>
            </a:pPr>
            <a:r>
              <a:rPr lang="id-ID" sz="2800" dirty="0">
                <a:latin typeface="Arial Narrow" panose="020B0606020202030204" pitchFamily="34" charset="0"/>
              </a:rPr>
              <a:t>PNS yang melaksanakan cuti tahunan, cuti sakit dan cuti karena alasan penting.</a:t>
            </a:r>
            <a:endParaRPr lang="en-US" sz="2800" dirty="0">
              <a:latin typeface="Arial Narrow" panose="020B0606020202030204" pitchFamily="34" charset="0"/>
            </a:endParaRPr>
          </a:p>
          <a:p>
            <a:pPr lvl="0"/>
            <a:endParaRPr lang="en-US" sz="28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TAMBAHAN PENGHASILAN PEGAWAI</a:t>
              </a:r>
            </a:p>
          </p:txBody>
        </p:sp>
      </p:grpSp>
    </p:spTree>
    <p:extLst>
      <p:ext uri="{BB962C8B-B14F-4D97-AF65-F5344CB8AC3E}">
        <p14:creationId xmlns:p14="http://schemas.microsoft.com/office/powerpoint/2010/main" val="3798963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0333" y="779543"/>
            <a:ext cx="11353800" cy="4031873"/>
          </a:xfrm>
          <a:prstGeom prst="rect">
            <a:avLst/>
          </a:prstGeom>
          <a:noFill/>
        </p:spPr>
        <p:txBody>
          <a:bodyPr wrap="square" rtlCol="0">
            <a:spAutoFit/>
          </a:bodyPr>
          <a:lstStyle/>
          <a:p>
            <a:r>
              <a:rPr lang="id-ID" sz="3200" dirty="0">
                <a:latin typeface="Arial Narrow" panose="020B0606020202030204" pitchFamily="34" charset="0"/>
              </a:rPr>
              <a:t>Tambahan penghasilan </a:t>
            </a:r>
            <a:r>
              <a:rPr lang="id-ID" sz="3200" b="1" dirty="0">
                <a:latin typeface="Arial Narrow" panose="020B0606020202030204" pitchFamily="34" charset="0"/>
              </a:rPr>
              <a:t>tidak diberikan </a:t>
            </a:r>
            <a:r>
              <a:rPr lang="id-ID" sz="3200" dirty="0">
                <a:latin typeface="Arial Narrow" panose="020B0606020202030204" pitchFamily="34" charset="0"/>
              </a:rPr>
              <a:t>kepada:</a:t>
            </a:r>
            <a:endParaRPr lang="en-US" sz="3200" dirty="0">
              <a:latin typeface="Arial Narrow" panose="020B0606020202030204" pitchFamily="34" charset="0"/>
            </a:endParaRPr>
          </a:p>
          <a:p>
            <a:endParaRPr lang="en-US" sz="3200" dirty="0">
              <a:latin typeface="Arial Narrow" panose="020B0606020202030204" pitchFamily="34" charset="0"/>
            </a:endParaRPr>
          </a:p>
          <a:p>
            <a:pPr marL="342900" lvl="0" indent="-342900">
              <a:buFont typeface="Wingdings" panose="05000000000000000000" pitchFamily="2" charset="2"/>
              <a:buChar char="ü"/>
            </a:pPr>
            <a:r>
              <a:rPr lang="id-ID" sz="3200" dirty="0">
                <a:latin typeface="Arial Narrow" panose="020B0606020202030204" pitchFamily="34" charset="0"/>
              </a:rPr>
              <a:t>PNS pindahan ke Pemerintah Provinsi dalam tahun berjalan yang namanya belum termasuk dalam daftar gaji;</a:t>
            </a:r>
            <a:endParaRPr lang="en-US" sz="3200" dirty="0">
              <a:latin typeface="Arial Narrow" panose="020B0606020202030204" pitchFamily="34" charset="0"/>
            </a:endParaRPr>
          </a:p>
          <a:p>
            <a:pPr marL="342900" lvl="0" indent="-342900">
              <a:buFont typeface="Wingdings" panose="05000000000000000000" pitchFamily="2" charset="2"/>
              <a:buChar char="ü"/>
            </a:pPr>
            <a:r>
              <a:rPr lang="id-ID" sz="3200" dirty="0">
                <a:latin typeface="Arial Narrow" panose="020B0606020202030204" pitchFamily="34" charset="0"/>
              </a:rPr>
              <a:t>PNS yang menjalani tugas belajar;</a:t>
            </a:r>
            <a:endParaRPr lang="en-US" sz="3200" dirty="0">
              <a:latin typeface="Arial Narrow" panose="020B0606020202030204" pitchFamily="34" charset="0"/>
            </a:endParaRPr>
          </a:p>
          <a:p>
            <a:pPr marL="342900" lvl="0" indent="-342900">
              <a:buFont typeface="Wingdings" panose="05000000000000000000" pitchFamily="2" charset="2"/>
              <a:buChar char="ü"/>
            </a:pPr>
            <a:r>
              <a:rPr lang="id-ID" sz="3200" dirty="0">
                <a:latin typeface="Arial Narrow" panose="020B0606020202030204" pitchFamily="34" charset="0"/>
              </a:rPr>
              <a:t>PNS yang melaksanakan cuti diluar tanggungan negara;</a:t>
            </a:r>
            <a:endParaRPr lang="en-US" sz="3200" dirty="0">
              <a:latin typeface="Arial Narrow" panose="020B0606020202030204" pitchFamily="34" charset="0"/>
            </a:endParaRPr>
          </a:p>
          <a:p>
            <a:pPr marL="342900" lvl="0" indent="-342900">
              <a:buFont typeface="Wingdings" panose="05000000000000000000" pitchFamily="2" charset="2"/>
              <a:buChar char="ü"/>
            </a:pPr>
            <a:r>
              <a:rPr lang="id-ID" sz="3200" dirty="0">
                <a:latin typeface="Arial Narrow" panose="020B0606020202030204" pitchFamily="34" charset="0"/>
              </a:rPr>
              <a:t>PNS yang mengambil cuti besar;</a:t>
            </a:r>
            <a:endParaRPr lang="en-US" sz="3200" dirty="0">
              <a:latin typeface="Arial Narrow" panose="020B0606020202030204" pitchFamily="34" charset="0"/>
            </a:endParaRPr>
          </a:p>
          <a:p>
            <a:pPr marL="342900" lvl="0" indent="-342900">
              <a:buFont typeface="Wingdings" panose="05000000000000000000" pitchFamily="2" charset="2"/>
              <a:buChar char="ü"/>
            </a:pPr>
            <a:r>
              <a:rPr lang="id-ID" sz="3200" dirty="0">
                <a:latin typeface="Arial Narrow" panose="020B0606020202030204" pitchFamily="34" charset="0"/>
              </a:rPr>
              <a:t>PNS yang mengambil cuti melahirkan anak keempat dan seterusnya;</a:t>
            </a:r>
            <a:endParaRPr lang="en-US" sz="32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TAMBAHAN PENGHASILAN PEGAWAI</a:t>
              </a:r>
            </a:p>
          </p:txBody>
        </p:sp>
      </p:grpSp>
    </p:spTree>
    <p:extLst>
      <p:ext uri="{BB962C8B-B14F-4D97-AF65-F5344CB8AC3E}">
        <p14:creationId xmlns:p14="http://schemas.microsoft.com/office/powerpoint/2010/main" val="37254592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1067409"/>
            <a:ext cx="11353800" cy="4832092"/>
          </a:xfrm>
          <a:prstGeom prst="rect">
            <a:avLst/>
          </a:prstGeom>
          <a:noFill/>
        </p:spPr>
        <p:txBody>
          <a:bodyPr wrap="square" rtlCol="0">
            <a:spAutoFit/>
          </a:bodyPr>
          <a:lstStyle/>
          <a:p>
            <a:pPr marL="342900" lvl="0" indent="-342900">
              <a:buFont typeface="Wingdings" panose="05000000000000000000" pitchFamily="2" charset="2"/>
              <a:buChar char="ü"/>
            </a:pPr>
            <a:r>
              <a:rPr lang="id-ID" sz="2800" dirty="0">
                <a:latin typeface="Arial Narrow" panose="020B0606020202030204" pitchFamily="34" charset="0"/>
              </a:rPr>
              <a:t>PNS yang diperbantukan pada Badan Narkotika Nasional Provinsi, Sekretariat Komisi Pemilihan Umum, Badan Pengawas Pemilihan Umum dan Unit Kerja instansi vertikal lainnyadiwilayah Provinsi;</a:t>
            </a:r>
            <a:endParaRPr lang="en-US" sz="28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PNS yang menjalani masa bebas tugas/masa persiapan pensiun, kecuali ada penugasan khusus dari Gubernur;</a:t>
            </a:r>
            <a:endParaRPr lang="en-US" sz="28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CPNS;</a:t>
            </a:r>
            <a:endParaRPr lang="en-US" sz="28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PNS yang berstatus tersangka dan ditahan oleh pihak yang berwajib;</a:t>
            </a:r>
            <a:endParaRPr lang="en-US" sz="28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PNS yang berstatus sebagai pegawai titipan didalam atau diluar Pemerintah Provinsi;</a:t>
            </a:r>
            <a:endParaRPr lang="en-US" sz="2800" dirty="0">
              <a:latin typeface="Arial Narrow" panose="020B0606020202030204" pitchFamily="34" charset="0"/>
            </a:endParaRPr>
          </a:p>
          <a:p>
            <a:pPr marL="342900" lvl="0" indent="-342900">
              <a:buFont typeface="Wingdings" panose="05000000000000000000" pitchFamily="2" charset="2"/>
              <a:buChar char="ü"/>
            </a:pPr>
            <a:r>
              <a:rPr lang="id-ID" sz="2800" dirty="0">
                <a:latin typeface="Arial Narrow" panose="020B0606020202030204" pitchFamily="34" charset="0"/>
              </a:rPr>
              <a:t>PNS yang tidak hadir tanpa keterangan selama 5 (lima) hari kerja berturut-turut atau apabila diakumulasikan lebih dari 10 (sepuluh) hari kerja dalam 1 (satu) bulan.</a:t>
            </a:r>
            <a:endParaRPr lang="en-US" sz="28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TAMBAHAN PENGHASILAN PEGAWAI</a:t>
              </a:r>
            </a:p>
          </p:txBody>
        </p:sp>
      </p:grpSp>
    </p:spTree>
    <p:extLst>
      <p:ext uri="{BB962C8B-B14F-4D97-AF65-F5344CB8AC3E}">
        <p14:creationId xmlns:p14="http://schemas.microsoft.com/office/powerpoint/2010/main" val="27118594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968276"/>
            <a:ext cx="11353800" cy="3539430"/>
          </a:xfrm>
          <a:prstGeom prst="rect">
            <a:avLst/>
          </a:prstGeom>
          <a:noFill/>
        </p:spPr>
        <p:txBody>
          <a:bodyPr wrap="square" rtlCol="0">
            <a:spAutoFit/>
          </a:bodyPr>
          <a:lstStyle/>
          <a:p>
            <a:r>
              <a:rPr lang="id-ID" sz="3200" dirty="0">
                <a:latin typeface="Arial Narrow" panose="020B0606020202030204" pitchFamily="34" charset="0"/>
              </a:rPr>
              <a:t>Selain pencapaian prestasi kerja pegawai, Tambahan Penghasilan dapat  memperhatikan:</a:t>
            </a:r>
            <a:endParaRPr lang="en-US" sz="3200" dirty="0">
              <a:latin typeface="Arial Narrow" panose="020B0606020202030204" pitchFamily="34" charset="0"/>
            </a:endParaRPr>
          </a:p>
          <a:p>
            <a:endParaRPr lang="en-US" sz="3200" dirty="0">
              <a:latin typeface="Arial Narrow" panose="020B0606020202030204" pitchFamily="34" charset="0"/>
            </a:endParaRPr>
          </a:p>
          <a:p>
            <a:pPr marL="342900" lvl="0" indent="-342900">
              <a:buFont typeface="Arial" panose="020B0604020202020204" pitchFamily="34" charset="0"/>
              <a:buChar char="•"/>
            </a:pPr>
            <a:r>
              <a:rPr lang="id-ID" sz="3200" dirty="0">
                <a:latin typeface="Arial Narrow" panose="020B0606020202030204" pitchFamily="34" charset="0"/>
              </a:rPr>
              <a:t>Nilai jabatan;</a:t>
            </a:r>
            <a:endParaRPr lang="en-US" sz="3200" dirty="0">
              <a:latin typeface="Arial Narrow" panose="020B0606020202030204" pitchFamily="34" charset="0"/>
            </a:endParaRPr>
          </a:p>
          <a:p>
            <a:pPr marL="342900" lvl="0" indent="-342900">
              <a:buFont typeface="Arial" panose="020B0604020202020204" pitchFamily="34" charset="0"/>
              <a:buChar char="•"/>
            </a:pPr>
            <a:r>
              <a:rPr lang="id-ID" sz="3200" dirty="0">
                <a:latin typeface="Arial Narrow" panose="020B0606020202030204" pitchFamily="34" charset="0"/>
              </a:rPr>
              <a:t>Masa kerja;</a:t>
            </a:r>
            <a:endParaRPr lang="en-US" sz="3200" dirty="0">
              <a:latin typeface="Arial Narrow" panose="020B0606020202030204" pitchFamily="34" charset="0"/>
            </a:endParaRPr>
          </a:p>
          <a:p>
            <a:pPr marL="342900" lvl="0" indent="-342900">
              <a:buFont typeface="Arial" panose="020B0604020202020204" pitchFamily="34" charset="0"/>
              <a:buChar char="•"/>
            </a:pPr>
            <a:r>
              <a:rPr lang="id-ID" sz="3200" dirty="0">
                <a:latin typeface="Arial Narrow" panose="020B0606020202030204" pitchFamily="34" charset="0"/>
              </a:rPr>
              <a:t>Kualifikasi pendidikan; dan</a:t>
            </a:r>
            <a:endParaRPr lang="en-US" sz="3200" dirty="0">
              <a:latin typeface="Arial Narrow" panose="020B0606020202030204" pitchFamily="34" charset="0"/>
            </a:endParaRPr>
          </a:p>
          <a:p>
            <a:pPr marL="342900" lvl="0" indent="-342900">
              <a:buFont typeface="Arial" panose="020B0604020202020204" pitchFamily="34" charset="0"/>
              <a:buChar char="•"/>
            </a:pPr>
            <a:r>
              <a:rPr lang="id-ID" sz="3200" dirty="0">
                <a:latin typeface="Arial Narrow" panose="020B0606020202030204" pitchFamily="34" charset="0"/>
              </a:rPr>
              <a:t>Kompetensi kerja.</a:t>
            </a:r>
            <a:endParaRPr lang="en-US" sz="3200" dirty="0">
              <a:latin typeface="Arial Narrow" panose="020B0606020202030204" pitchFamily="34" charset="0"/>
            </a:endParaRPr>
          </a:p>
        </p:txBody>
      </p:sp>
      <p:grpSp>
        <p:nvGrpSpPr>
          <p:cNvPr id="2" name="Group 1"/>
          <p:cNvGrpSpPr/>
          <p:nvPr/>
        </p:nvGrpSpPr>
        <p:grpSpPr>
          <a:xfrm>
            <a:off x="0" y="113895"/>
            <a:ext cx="6096000" cy="613288"/>
            <a:chOff x="0" y="113895"/>
            <a:chExt cx="6096000" cy="613288"/>
          </a:xfrm>
        </p:grpSpPr>
        <p:sp>
          <p:nvSpPr>
            <p:cNvPr id="9" name="Pentagon 8"/>
            <p:cNvSpPr/>
            <p:nvPr/>
          </p:nvSpPr>
          <p:spPr>
            <a:xfrm>
              <a:off x="0" y="113895"/>
              <a:ext cx="6096000" cy="613288"/>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662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TAMBAHAN PENGHASILAN PEGAWAI</a:t>
              </a:r>
            </a:p>
          </p:txBody>
        </p:sp>
      </p:grpSp>
    </p:spTree>
    <p:extLst>
      <p:ext uri="{BB962C8B-B14F-4D97-AF65-F5344CB8AC3E}">
        <p14:creationId xmlns:p14="http://schemas.microsoft.com/office/powerpoint/2010/main" val="27651464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entagon 6"/>
          <p:cNvSpPr/>
          <p:nvPr/>
        </p:nvSpPr>
        <p:spPr>
          <a:xfrm>
            <a:off x="0" y="88495"/>
            <a:ext cx="7865533"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3059" y="140855"/>
            <a:ext cx="7723941"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KONDISI PNS LINGKUP PEMERINTAH PROVINSI NTT</a:t>
            </a:r>
          </a:p>
        </p:txBody>
      </p:sp>
      <p:graphicFrame>
        <p:nvGraphicFramePr>
          <p:cNvPr id="9" name="Chart 8"/>
          <p:cNvGraphicFramePr>
            <a:graphicFrameLocks/>
          </p:cNvGraphicFramePr>
          <p:nvPr/>
        </p:nvGraphicFramePr>
        <p:xfrm>
          <a:off x="715433" y="982134"/>
          <a:ext cx="10761133" cy="537633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651934" y="6383867"/>
            <a:ext cx="2500108" cy="276999"/>
          </a:xfrm>
          <a:prstGeom prst="rect">
            <a:avLst/>
          </a:prstGeom>
          <a:noFill/>
        </p:spPr>
        <p:txBody>
          <a:bodyPr wrap="none" rtlCol="0">
            <a:spAutoFit/>
          </a:bodyPr>
          <a:lstStyle/>
          <a:p>
            <a:r>
              <a:rPr lang="en-US" sz="1200" i="1" dirty="0" err="1"/>
              <a:t>Sumber</a:t>
            </a:r>
            <a:r>
              <a:rPr lang="en-US" sz="1200" i="1" dirty="0"/>
              <a:t> Data: SIMPEG, </a:t>
            </a:r>
            <a:r>
              <a:rPr lang="en-US" sz="1200" i="1" dirty="0" err="1"/>
              <a:t>Oktober</a:t>
            </a:r>
            <a:r>
              <a:rPr lang="en-US" sz="1200" i="1" dirty="0"/>
              <a:t> 2020</a:t>
            </a:r>
          </a:p>
        </p:txBody>
      </p:sp>
    </p:spTree>
    <p:extLst>
      <p:ext uri="{BB962C8B-B14F-4D97-AF65-F5344CB8AC3E}">
        <p14:creationId xmlns:p14="http://schemas.microsoft.com/office/powerpoint/2010/main" val="18511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42" y="721580"/>
            <a:ext cx="10625625" cy="4832092"/>
          </a:xfrm>
          <a:prstGeom prst="rect">
            <a:avLst/>
          </a:prstGeom>
          <a:noFill/>
          <a:ln>
            <a:noFill/>
          </a:ln>
        </p:spPr>
        <p:txBody>
          <a:bodyPr wrap="square" rtlCol="0">
            <a:spAutoFit/>
          </a:bodyPr>
          <a:lstStyle/>
          <a:p>
            <a:pPr marL="342900" indent="-342900" algn="just">
              <a:buFont typeface="Arial" panose="020B0604020202020204" pitchFamily="34" charset="0"/>
              <a:buChar char="•"/>
            </a:pPr>
            <a:r>
              <a:rPr lang="id-ID" sz="2800" dirty="0">
                <a:latin typeface="Arial Narrow" panose="020B0606020202030204" pitchFamily="34" charset="0"/>
                <a:cs typeface="Arial" panose="020B0604020202020204" pitchFamily="34" charset="0"/>
              </a:rPr>
              <a:t>Manajemen kinerja pegawai menempatkan pegawai sebagai aset Pemerintah Daerah yang perlu dikelola dengan tepat untuk pencapaian kinerja organisasi. </a:t>
            </a:r>
            <a:endParaRPr lang="en-US" sz="2800" dirty="0">
              <a:latin typeface="Arial Narrow" panose="020B0606020202030204" pitchFamily="34" charset="0"/>
              <a:cs typeface="Arial" panose="020B0604020202020204" pitchFamily="34" charset="0"/>
            </a:endParaRPr>
          </a:p>
          <a:p>
            <a:pPr marL="342900" indent="-342900" algn="just">
              <a:buFont typeface="Arial" panose="020B0604020202020204" pitchFamily="34" charset="0"/>
              <a:buChar char="•"/>
            </a:pPr>
            <a:endParaRPr lang="en-US" sz="2800" dirty="0">
              <a:latin typeface="Arial Narrow" panose="020B0606020202030204" pitchFamily="34" charset="0"/>
              <a:cs typeface="Arial" panose="020B0604020202020204" pitchFamily="34" charset="0"/>
            </a:endParaRPr>
          </a:p>
          <a:p>
            <a:pPr marL="342900" indent="-342900" algn="just">
              <a:buFont typeface="Arial" panose="020B0604020202020204" pitchFamily="34" charset="0"/>
              <a:buChar char="•"/>
            </a:pPr>
            <a:r>
              <a:rPr lang="id-ID" sz="2800" dirty="0">
                <a:latin typeface="Arial Narrow" panose="020B0606020202030204" pitchFamily="34" charset="0"/>
                <a:cs typeface="Arial" panose="020B0604020202020204" pitchFamily="34" charset="0"/>
              </a:rPr>
              <a:t>Manajemen</a:t>
            </a:r>
            <a:r>
              <a:rPr lang="en-US" sz="2800" dirty="0">
                <a:latin typeface="Arial Narrow" panose="020B0606020202030204" pitchFamily="34" charset="0"/>
                <a:cs typeface="Arial" panose="020B0604020202020204" pitchFamily="34" charset="0"/>
              </a:rPr>
              <a:t> </a:t>
            </a:r>
            <a:r>
              <a:rPr lang="en-US" sz="2800" dirty="0" err="1">
                <a:latin typeface="Arial Narrow" panose="020B0606020202030204" pitchFamily="34" charset="0"/>
                <a:cs typeface="Arial" panose="020B0604020202020204" pitchFamily="34" charset="0"/>
              </a:rPr>
              <a:t>kinerja</a:t>
            </a:r>
            <a:r>
              <a:rPr lang="en-US" sz="2800" dirty="0">
                <a:latin typeface="Arial Narrow" panose="020B0606020202030204" pitchFamily="34" charset="0"/>
                <a:cs typeface="Arial" panose="020B0604020202020204" pitchFamily="34" charset="0"/>
              </a:rPr>
              <a:t> </a:t>
            </a:r>
            <a:r>
              <a:rPr lang="id-ID" sz="2800" dirty="0">
                <a:latin typeface="Arial Narrow" panose="020B0606020202030204" pitchFamily="34" charset="0"/>
                <a:cs typeface="Arial" panose="020B0604020202020204" pitchFamily="34" charset="0"/>
              </a:rPr>
              <a:t>merupakan subsistem dalam manajemen </a:t>
            </a:r>
            <a:r>
              <a:rPr lang="en-US" sz="2800" dirty="0">
                <a:latin typeface="Arial Narrow" panose="020B0606020202030204" pitchFamily="34" charset="0"/>
                <a:cs typeface="Arial" panose="020B0604020202020204" pitchFamily="34" charset="0"/>
              </a:rPr>
              <a:t>SDM</a:t>
            </a:r>
            <a:r>
              <a:rPr lang="id-ID" sz="2800" dirty="0">
                <a:latin typeface="Arial Narrow" panose="020B0606020202030204" pitchFamily="34" charset="0"/>
                <a:cs typeface="Arial" panose="020B0604020202020204" pitchFamily="34" charset="0"/>
              </a:rPr>
              <a:t> dibangun sebagai landasan dalam pengembangan pegawai maupun pengembangan organisasi secara utuh serta menjadi dasar dalam pemberian kompensasi berupa tambahan penghasilan pegawai</a:t>
            </a:r>
            <a:r>
              <a:rPr lang="en-US" sz="2800" dirty="0">
                <a:latin typeface="Arial Narrow" panose="020B0606020202030204" pitchFamily="34" charset="0"/>
                <a:cs typeface="Arial" panose="020B0604020202020204" pitchFamily="34" charset="0"/>
              </a:rPr>
              <a:t> (TPP)</a:t>
            </a:r>
            <a:r>
              <a:rPr lang="id-ID" sz="2800" dirty="0">
                <a:latin typeface="Arial Narrow" panose="020B0606020202030204" pitchFamily="34" charset="0"/>
                <a:cs typeface="Arial" panose="020B0604020202020204" pitchFamily="34" charset="0"/>
              </a:rPr>
              <a:t>.</a:t>
            </a:r>
            <a:endParaRPr lang="en-US" sz="2800" dirty="0">
              <a:latin typeface="Arial Narrow" panose="020B0606020202030204" pitchFamily="34" charset="0"/>
              <a:cs typeface="Arial" panose="020B0604020202020204" pitchFamily="34" charset="0"/>
            </a:endParaRPr>
          </a:p>
          <a:p>
            <a:pPr marL="342900" indent="-342900" algn="just">
              <a:buFont typeface="Arial" panose="020B0604020202020204" pitchFamily="34" charset="0"/>
              <a:buChar char="•"/>
            </a:pPr>
            <a:endParaRPr lang="en-US" sz="2800" dirty="0">
              <a:latin typeface="Arial Narrow" panose="020B0606020202030204" pitchFamily="34" charset="0"/>
              <a:cs typeface="Arial" panose="020B0604020202020204" pitchFamily="34" charset="0"/>
            </a:endParaRPr>
          </a:p>
          <a:p>
            <a:pPr marL="342900" indent="-342900" algn="just">
              <a:buFont typeface="Arial" panose="020B0604020202020204" pitchFamily="34" charset="0"/>
              <a:buChar char="•"/>
            </a:pPr>
            <a:r>
              <a:rPr lang="id-ID" sz="2800" dirty="0">
                <a:latin typeface="Arial Narrow" panose="020B0606020202030204" pitchFamily="34" charset="0"/>
                <a:cs typeface="Arial" panose="020B0604020202020204" pitchFamily="34" charset="0"/>
              </a:rPr>
              <a:t>Manajemen Kinerja </a:t>
            </a:r>
            <a:r>
              <a:rPr lang="en-US" sz="2800" dirty="0" err="1">
                <a:latin typeface="Arial Narrow" panose="020B0606020202030204" pitchFamily="34" charset="0"/>
                <a:cs typeface="Arial" panose="020B0604020202020204" pitchFamily="34" charset="0"/>
              </a:rPr>
              <a:t>berlandaskan</a:t>
            </a:r>
            <a:r>
              <a:rPr lang="en-US" sz="2800" dirty="0">
                <a:latin typeface="Arial Narrow" panose="020B0606020202030204" pitchFamily="34" charset="0"/>
                <a:cs typeface="Arial" panose="020B0604020202020204" pitchFamily="34" charset="0"/>
              </a:rPr>
              <a:t> </a:t>
            </a:r>
            <a:r>
              <a:rPr lang="en-US" sz="2800" dirty="0" err="1">
                <a:latin typeface="Arial Narrow" panose="020B0606020202030204" pitchFamily="34" charset="0"/>
                <a:cs typeface="Arial" panose="020B0604020202020204" pitchFamily="34" charset="0"/>
              </a:rPr>
              <a:t>nilai</a:t>
            </a:r>
            <a:r>
              <a:rPr lang="en-US" sz="2800" dirty="0">
                <a:latin typeface="Arial Narrow" panose="020B0606020202030204" pitchFamily="34" charset="0"/>
                <a:cs typeface="Arial" panose="020B0604020202020204" pitchFamily="34" charset="0"/>
              </a:rPr>
              <a:t> </a:t>
            </a:r>
            <a:r>
              <a:rPr lang="en-US" sz="2800" dirty="0" err="1">
                <a:latin typeface="Arial Narrow" panose="020B0606020202030204" pitchFamily="34" charset="0"/>
                <a:cs typeface="Arial" panose="020B0604020202020204" pitchFamily="34" charset="0"/>
              </a:rPr>
              <a:t>i</a:t>
            </a:r>
            <a:r>
              <a:rPr lang="id-ID" sz="2800" dirty="0">
                <a:latin typeface="Arial Narrow" panose="020B0606020202030204" pitchFamily="34" charset="0"/>
                <a:cs typeface="Arial" panose="020B0604020202020204" pitchFamily="34" charset="0"/>
              </a:rPr>
              <a:t>ntegritas dan </a:t>
            </a:r>
            <a:r>
              <a:rPr lang="en-US" sz="2800" dirty="0">
                <a:latin typeface="Arial Narrow" panose="020B0606020202030204" pitchFamily="34" charset="0"/>
                <a:cs typeface="Arial" panose="020B0604020202020204" pitchFamily="34" charset="0"/>
              </a:rPr>
              <a:t>k</a:t>
            </a:r>
            <a:r>
              <a:rPr lang="id-ID" sz="2800" dirty="0">
                <a:latin typeface="Arial Narrow" panose="020B0606020202030204" pitchFamily="34" charset="0"/>
                <a:cs typeface="Arial" panose="020B0604020202020204" pitchFamily="34" charset="0"/>
              </a:rPr>
              <a:t>ebersamaan. Integritas adalah nilai seorang pegawai sebagai pelayan masyarakat yang memberikan kemampuannya untuk membangun masyarakat NTT sejahtera dan maju. </a:t>
            </a:r>
            <a:endParaRPr lang="en-US" sz="2800" dirty="0">
              <a:latin typeface="Arial Narrow" panose="020B0606020202030204" pitchFamily="34" charset="0"/>
              <a:cs typeface="Arial" panose="020B0604020202020204" pitchFamily="34" charset="0"/>
            </a:endParaRPr>
          </a:p>
        </p:txBody>
      </p:sp>
      <p:grpSp>
        <p:nvGrpSpPr>
          <p:cNvPr id="8" name="Group 7"/>
          <p:cNvGrpSpPr/>
          <p:nvPr/>
        </p:nvGrpSpPr>
        <p:grpSpPr>
          <a:xfrm>
            <a:off x="0" y="88495"/>
            <a:ext cx="6096000" cy="613288"/>
            <a:chOff x="0" y="88495"/>
            <a:chExt cx="6096000" cy="613288"/>
          </a:xfrm>
        </p:grpSpPr>
        <p:sp>
          <p:nvSpPr>
            <p:cNvPr id="9" name="Pentagon 8"/>
            <p:cNvSpPr/>
            <p:nvPr/>
          </p:nvSpPr>
          <p:spPr>
            <a:xfrm>
              <a:off x="0" y="88495"/>
              <a:ext cx="6096000"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PENDAHULUAN</a:t>
              </a:r>
            </a:p>
          </p:txBody>
        </p:sp>
      </p:grpSp>
    </p:spTree>
    <p:extLst>
      <p:ext uri="{BB962C8B-B14F-4D97-AF65-F5344CB8AC3E}">
        <p14:creationId xmlns:p14="http://schemas.microsoft.com/office/powerpoint/2010/main" val="2529923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66900" y="2254778"/>
            <a:ext cx="8458200" cy="2348443"/>
          </a:xfrm>
        </p:spPr>
        <p:txBody>
          <a:bodyPr>
            <a:normAutofit fontScale="90000"/>
          </a:bodyPr>
          <a:lstStyle/>
          <a:p>
            <a:r>
              <a:rPr lang="en-US" dirty="0">
                <a:latin typeface="Arial" panose="020B0604020202020204" pitchFamily="34" charset="0"/>
                <a:cs typeface="Arial" panose="020B0604020202020204" pitchFamily="34" charset="0"/>
              </a:rPr>
              <a:t>DATA FUNGSIONAL TERTENTU LINGKUP PEMPROV NTT</a:t>
            </a:r>
          </a:p>
        </p:txBody>
      </p:sp>
      <p:sp>
        <p:nvSpPr>
          <p:cNvPr id="3" name="Subtitle 2"/>
          <p:cNvSpPr>
            <a:spLocks noGrp="1"/>
          </p:cNvSpPr>
          <p:nvPr>
            <p:ph type="subTitle" idx="1"/>
          </p:nvPr>
        </p:nvSpPr>
        <p:spPr>
          <a:xfrm>
            <a:off x="1866900" y="4603221"/>
            <a:ext cx="8458200" cy="914400"/>
          </a:xfrm>
        </p:spPr>
        <p:txBody>
          <a:bodyPr>
            <a:normAutofit/>
          </a:bodyPr>
          <a:lstStyle/>
          <a:p>
            <a:r>
              <a:rPr lang="en-US" sz="3600" dirty="0"/>
              <a:t>TA. 2020</a:t>
            </a:r>
          </a:p>
        </p:txBody>
      </p:sp>
      <p:sp>
        <p:nvSpPr>
          <p:cNvPr id="4" name="TextBox 3"/>
          <p:cNvSpPr txBox="1"/>
          <p:nvPr/>
        </p:nvSpPr>
        <p:spPr>
          <a:xfrm>
            <a:off x="4775201" y="5517621"/>
            <a:ext cx="3195811" cy="276999"/>
          </a:xfrm>
          <a:prstGeom prst="rect">
            <a:avLst/>
          </a:prstGeom>
          <a:noFill/>
        </p:spPr>
        <p:txBody>
          <a:bodyPr wrap="none" rtlCol="0">
            <a:spAutoFit/>
          </a:bodyPr>
          <a:lstStyle/>
          <a:p>
            <a:r>
              <a:rPr lang="en-US" sz="1200" i="1" dirty="0" err="1"/>
              <a:t>Sumber</a:t>
            </a:r>
            <a:r>
              <a:rPr lang="en-US" sz="1200" i="1" dirty="0"/>
              <a:t> Data: </a:t>
            </a:r>
            <a:r>
              <a:rPr lang="en-US" sz="1200" i="1" dirty="0" err="1"/>
              <a:t>Jabatan</a:t>
            </a:r>
            <a:r>
              <a:rPr lang="en-US" sz="1200" i="1" dirty="0"/>
              <a:t> </a:t>
            </a:r>
            <a:r>
              <a:rPr lang="en-US" sz="1200" i="1" dirty="0" err="1"/>
              <a:t>Fungsional</a:t>
            </a:r>
            <a:r>
              <a:rPr lang="en-US" sz="1200" i="1" dirty="0"/>
              <a:t>, </a:t>
            </a:r>
            <a:r>
              <a:rPr lang="en-US" sz="1200" i="1" dirty="0" err="1"/>
              <a:t>Oktober</a:t>
            </a:r>
            <a:r>
              <a:rPr lang="en-US" sz="1200" i="1" dirty="0"/>
              <a:t> 2020</a:t>
            </a:r>
          </a:p>
        </p:txBody>
      </p:sp>
    </p:spTree>
    <p:extLst>
      <p:ext uri="{BB962C8B-B14F-4D97-AF65-F5344CB8AC3E}">
        <p14:creationId xmlns:p14="http://schemas.microsoft.com/office/powerpoint/2010/main" val="8513013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PENDIDIKAN</a:t>
            </a:r>
            <a:br>
              <a:rPr lang="en-US" dirty="0"/>
            </a:br>
            <a:r>
              <a:rPr lang="en-US" dirty="0"/>
              <a:t>GURU SMA</a:t>
            </a:r>
          </a:p>
        </p:txBody>
      </p:sp>
      <p:graphicFrame>
        <p:nvGraphicFramePr>
          <p:cNvPr id="5" name="Content Placeholder 4"/>
          <p:cNvGraphicFramePr>
            <a:graphicFrameLocks noGrp="1"/>
          </p:cNvGraphicFramePr>
          <p:nvPr>
            <p:ph idx="1"/>
          </p:nvPr>
        </p:nvGraphicFramePr>
        <p:xfrm>
          <a:off x="1214967" y="1690688"/>
          <a:ext cx="10045700" cy="4931844"/>
        </p:xfrm>
        <a:graphic>
          <a:graphicData uri="http://schemas.openxmlformats.org/drawingml/2006/table">
            <a:tbl>
              <a:tblPr firstRow="1" bandRow="1">
                <a:tableStyleId>{5C22544A-7EE6-4342-B048-85BDC9FD1C3A}</a:tableStyleId>
              </a:tblPr>
              <a:tblGrid>
                <a:gridCol w="709968">
                  <a:extLst>
                    <a:ext uri="{9D8B030D-6E8A-4147-A177-3AD203B41FA5}">
                      <a16:colId xmlns:a16="http://schemas.microsoft.com/office/drawing/2014/main" val="20000"/>
                    </a:ext>
                  </a:extLst>
                </a:gridCol>
                <a:gridCol w="2307398">
                  <a:extLst>
                    <a:ext uri="{9D8B030D-6E8A-4147-A177-3AD203B41FA5}">
                      <a16:colId xmlns:a16="http://schemas.microsoft.com/office/drawing/2014/main" val="20001"/>
                    </a:ext>
                  </a:extLst>
                </a:gridCol>
                <a:gridCol w="1508683">
                  <a:extLst>
                    <a:ext uri="{9D8B030D-6E8A-4147-A177-3AD203B41FA5}">
                      <a16:colId xmlns:a16="http://schemas.microsoft.com/office/drawing/2014/main" val="20002"/>
                    </a:ext>
                  </a:extLst>
                </a:gridCol>
                <a:gridCol w="976206">
                  <a:extLst>
                    <a:ext uri="{9D8B030D-6E8A-4147-A177-3AD203B41FA5}">
                      <a16:colId xmlns:a16="http://schemas.microsoft.com/office/drawing/2014/main" val="20003"/>
                    </a:ext>
                  </a:extLst>
                </a:gridCol>
                <a:gridCol w="1508683">
                  <a:extLst>
                    <a:ext uri="{9D8B030D-6E8A-4147-A177-3AD203B41FA5}">
                      <a16:colId xmlns:a16="http://schemas.microsoft.com/office/drawing/2014/main" val="20004"/>
                    </a:ext>
                  </a:extLst>
                </a:gridCol>
                <a:gridCol w="1375564">
                  <a:extLst>
                    <a:ext uri="{9D8B030D-6E8A-4147-A177-3AD203B41FA5}">
                      <a16:colId xmlns:a16="http://schemas.microsoft.com/office/drawing/2014/main" val="20005"/>
                    </a:ext>
                  </a:extLst>
                </a:gridCol>
                <a:gridCol w="1659198">
                  <a:extLst>
                    <a:ext uri="{9D8B030D-6E8A-4147-A177-3AD203B41FA5}">
                      <a16:colId xmlns:a16="http://schemas.microsoft.com/office/drawing/2014/main" val="20006"/>
                    </a:ext>
                  </a:extLst>
                </a:gridCol>
              </a:tblGrid>
              <a:tr h="367807">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KOTA /KAB</a:t>
                      </a:r>
                    </a:p>
                  </a:txBody>
                  <a:tcPr>
                    <a:lnL w="12700" cap="flat" cmpd="sng" algn="ctr">
                      <a:solidFill>
                        <a:schemeClr val="tx1"/>
                      </a:solidFill>
                      <a:prstDash val="solid"/>
                      <a:round/>
                      <a:headEnd type="none" w="med" len="med"/>
                      <a:tailEnd type="none" w="med" len="med"/>
                    </a:lnL>
                  </a:tcPr>
                </a:tc>
                <a:tc gridSpan="5">
                  <a:txBody>
                    <a:bodyPr/>
                    <a:lstStyle/>
                    <a:p>
                      <a:pPr algn="ctr"/>
                      <a:r>
                        <a:rPr lang="en-US" b="1" dirty="0"/>
                        <a:t>JENJANG</a:t>
                      </a:r>
                    </a:p>
                  </a:txBody>
                  <a:tcPr/>
                </a:tc>
                <a:tc hMerge="1">
                  <a:txBody>
                    <a:bodyPr/>
                    <a:lstStyle/>
                    <a:p>
                      <a:endParaRPr lang="en-US"/>
                    </a:p>
                  </a:txBody>
                  <a:tcPr/>
                </a:tc>
                <a:tc hMerge="1">
                  <a:txBody>
                    <a:bodyPr/>
                    <a:lstStyle/>
                    <a:p>
                      <a:endParaRPr lang="en-US" dirty="0"/>
                    </a:p>
                  </a:txBody>
                  <a:tcPr/>
                </a:tc>
                <a:tc hMerge="1">
                  <a:txBody>
                    <a:bodyPr/>
                    <a:lstStyle/>
                    <a:p>
                      <a:pPr algn="ctr"/>
                      <a:endParaRPr lang="en-US" dirty="0"/>
                    </a:p>
                  </a:txBody>
                  <a:tcPr/>
                </a:tc>
                <a:tc hMerge="1">
                  <a:txBody>
                    <a:bodyPr/>
                    <a:lstStyle/>
                    <a:p>
                      <a:endParaRPr lang="en-US"/>
                    </a:p>
                  </a:txBody>
                  <a:tcPr/>
                </a:tc>
                <a:extLst>
                  <a:ext uri="{0D108BD9-81ED-4DB2-BD59-A6C34878D82A}">
                    <a16:rowId xmlns:a16="http://schemas.microsoft.com/office/drawing/2014/main" val="10000"/>
                  </a:ext>
                </a:extLst>
              </a:tr>
              <a:tr h="513921">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 NON FUNGSIONAL</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67807">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ALOR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52</a:t>
                      </a:r>
                    </a:p>
                  </a:txBody>
                  <a:tcPr/>
                </a:tc>
                <a:tc>
                  <a:txBody>
                    <a:bodyPr/>
                    <a:lstStyle/>
                    <a:p>
                      <a:pPr algn="ctr"/>
                      <a:r>
                        <a:rPr lang="en-US" sz="1400" dirty="0"/>
                        <a:t>75</a:t>
                      </a:r>
                    </a:p>
                  </a:txBody>
                  <a:tcPr/>
                </a:tc>
                <a:tc>
                  <a:txBody>
                    <a:bodyPr/>
                    <a:lstStyle/>
                    <a:p>
                      <a:pPr algn="ctr"/>
                      <a:r>
                        <a:rPr lang="en-US" sz="1400" dirty="0"/>
                        <a:t>33</a:t>
                      </a:r>
                    </a:p>
                  </a:txBody>
                  <a:tcPr/>
                </a:tc>
                <a:tc>
                  <a:txBody>
                    <a:bodyPr/>
                    <a:lstStyle/>
                    <a:p>
                      <a:pPr algn="ctr"/>
                      <a:r>
                        <a:rPr lang="en-US" sz="1400" dirty="0"/>
                        <a:t>5</a:t>
                      </a:r>
                    </a:p>
                  </a:txBody>
                  <a:tcPr/>
                </a:tc>
                <a:tc>
                  <a:txBody>
                    <a:bodyPr/>
                    <a:lstStyle/>
                    <a:p>
                      <a:pPr algn="ctr" fontAlgn="b"/>
                      <a:r>
                        <a:rPr lang="en-US" sz="1400" b="0" i="0" u="none" strike="noStrike" dirty="0">
                          <a:solidFill>
                            <a:srgbClr val="000000"/>
                          </a:solidFill>
                          <a:effectLst/>
                          <a:latin typeface="+mj-lt"/>
                        </a:rPr>
                        <a:t>165</a:t>
                      </a:r>
                    </a:p>
                  </a:txBody>
                  <a:tcPr marL="9525" marR="9525" marT="9525" marB="0" anchor="ctr"/>
                </a:tc>
                <a:extLst>
                  <a:ext uri="{0D108BD9-81ED-4DB2-BD59-A6C34878D82A}">
                    <a16:rowId xmlns:a16="http://schemas.microsoft.com/office/drawing/2014/main" val="10002"/>
                  </a:ext>
                </a:extLst>
              </a:tr>
              <a:tr h="367807">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BELU</a:t>
                      </a:r>
                    </a:p>
                  </a:txBody>
                  <a:tcPr>
                    <a:lnL w="12700" cap="flat" cmpd="sng" algn="ctr">
                      <a:solidFill>
                        <a:schemeClr val="tx1"/>
                      </a:solidFill>
                      <a:prstDash val="solid"/>
                      <a:round/>
                      <a:headEnd type="none" w="med" len="med"/>
                      <a:tailEnd type="none" w="med" len="med"/>
                    </a:lnL>
                  </a:tcPr>
                </a:tc>
                <a:tc>
                  <a:txBody>
                    <a:bodyPr/>
                    <a:lstStyle/>
                    <a:p>
                      <a:pPr algn="ctr"/>
                      <a:r>
                        <a:rPr lang="en-US" sz="1400" dirty="0"/>
                        <a:t>56</a:t>
                      </a:r>
                    </a:p>
                  </a:txBody>
                  <a:tcPr/>
                </a:tc>
                <a:tc>
                  <a:txBody>
                    <a:bodyPr/>
                    <a:lstStyle/>
                    <a:p>
                      <a:pPr algn="ctr"/>
                      <a:r>
                        <a:rPr lang="en-US" sz="1400" dirty="0"/>
                        <a:t>41</a:t>
                      </a:r>
                    </a:p>
                  </a:txBody>
                  <a:tcPr/>
                </a:tc>
                <a:tc>
                  <a:txBody>
                    <a:bodyPr/>
                    <a:lstStyle/>
                    <a:p>
                      <a:pPr algn="ctr"/>
                      <a:r>
                        <a:rPr lang="en-US" sz="1400" dirty="0"/>
                        <a:t>69</a:t>
                      </a:r>
                    </a:p>
                  </a:txBody>
                  <a:tcPr/>
                </a:tc>
                <a:tc>
                  <a:txBody>
                    <a:bodyPr/>
                    <a:lstStyle/>
                    <a:p>
                      <a:pPr algn="ctr"/>
                      <a:r>
                        <a:rPr lang="en-US" sz="1400" dirty="0"/>
                        <a:t>6</a:t>
                      </a:r>
                    </a:p>
                  </a:txBody>
                  <a:tcPr/>
                </a:tc>
                <a:tc>
                  <a:txBody>
                    <a:bodyPr/>
                    <a:lstStyle/>
                    <a:p>
                      <a:pPr algn="ctr" fontAlgn="b"/>
                      <a:r>
                        <a:rPr lang="en-US" sz="1400" b="0" i="0" u="none" strike="noStrike" dirty="0">
                          <a:solidFill>
                            <a:srgbClr val="000000"/>
                          </a:solidFill>
                          <a:effectLst/>
                          <a:latin typeface="+mj-lt"/>
                        </a:rPr>
                        <a:t>172</a:t>
                      </a:r>
                    </a:p>
                  </a:txBody>
                  <a:tcPr marL="9525" marR="9525" marT="9525" marB="0" anchor="ctr"/>
                </a:tc>
                <a:extLst>
                  <a:ext uri="{0D108BD9-81ED-4DB2-BD59-A6C34878D82A}">
                    <a16:rowId xmlns:a16="http://schemas.microsoft.com/office/drawing/2014/main" val="10003"/>
                  </a:ext>
                </a:extLst>
              </a:tr>
              <a:tr h="367807">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ENDE</a:t>
                      </a:r>
                    </a:p>
                  </a:txBody>
                  <a:tcPr>
                    <a:lnL w="12700" cap="flat" cmpd="sng" algn="ctr">
                      <a:solidFill>
                        <a:schemeClr val="tx1"/>
                      </a:solidFill>
                      <a:prstDash val="solid"/>
                      <a:round/>
                      <a:headEnd type="none" w="med" len="med"/>
                      <a:tailEnd type="none" w="med" len="med"/>
                    </a:lnL>
                  </a:tcPr>
                </a:tc>
                <a:tc>
                  <a:txBody>
                    <a:bodyPr/>
                    <a:lstStyle/>
                    <a:p>
                      <a:pPr algn="ctr"/>
                      <a:r>
                        <a:rPr lang="en-US" sz="1400" dirty="0"/>
                        <a:t>87</a:t>
                      </a:r>
                    </a:p>
                  </a:txBody>
                  <a:tcPr/>
                </a:tc>
                <a:tc>
                  <a:txBody>
                    <a:bodyPr/>
                    <a:lstStyle/>
                    <a:p>
                      <a:pPr algn="ctr"/>
                      <a:r>
                        <a:rPr lang="en-US" sz="1400" dirty="0"/>
                        <a:t>88</a:t>
                      </a:r>
                    </a:p>
                  </a:txBody>
                  <a:tcPr/>
                </a:tc>
                <a:tc>
                  <a:txBody>
                    <a:bodyPr/>
                    <a:lstStyle/>
                    <a:p>
                      <a:pPr algn="ctr"/>
                      <a:r>
                        <a:rPr lang="en-US" sz="1400" dirty="0"/>
                        <a:t>75</a:t>
                      </a:r>
                    </a:p>
                  </a:txBody>
                  <a:tcPr/>
                </a:tc>
                <a:tc>
                  <a:txBody>
                    <a:bodyPr/>
                    <a:lstStyle/>
                    <a:p>
                      <a:pPr algn="ctr"/>
                      <a:r>
                        <a:rPr lang="en-US" sz="1400" dirty="0"/>
                        <a:t>8</a:t>
                      </a:r>
                    </a:p>
                  </a:txBody>
                  <a:tcPr/>
                </a:tc>
                <a:tc>
                  <a:txBody>
                    <a:bodyPr/>
                    <a:lstStyle/>
                    <a:p>
                      <a:pPr algn="ctr" fontAlgn="b"/>
                      <a:r>
                        <a:rPr lang="en-US" sz="1400" b="0" i="0" u="none" strike="noStrike" dirty="0">
                          <a:solidFill>
                            <a:srgbClr val="000000"/>
                          </a:solidFill>
                          <a:effectLst/>
                          <a:latin typeface="+mj-lt"/>
                        </a:rPr>
                        <a:t>258</a:t>
                      </a:r>
                    </a:p>
                  </a:txBody>
                  <a:tcPr marL="9525" marR="9525" marT="9525" marB="0" anchor="ctr"/>
                </a:tc>
                <a:extLst>
                  <a:ext uri="{0D108BD9-81ED-4DB2-BD59-A6C34878D82A}">
                    <a16:rowId xmlns:a16="http://schemas.microsoft.com/office/drawing/2014/main" val="10004"/>
                  </a:ext>
                </a:extLst>
              </a:tr>
              <a:tr h="367807">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FLORES</a:t>
                      </a:r>
                      <a:r>
                        <a:rPr lang="en-US" sz="1400" baseline="0" dirty="0"/>
                        <a:t> TIMUR</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105</a:t>
                      </a:r>
                    </a:p>
                  </a:txBody>
                  <a:tcPr/>
                </a:tc>
                <a:tc>
                  <a:txBody>
                    <a:bodyPr/>
                    <a:lstStyle/>
                    <a:p>
                      <a:pPr algn="ctr"/>
                      <a:r>
                        <a:rPr lang="en-US" sz="1400" dirty="0"/>
                        <a:t>66</a:t>
                      </a:r>
                    </a:p>
                  </a:txBody>
                  <a:tcPr/>
                </a:tc>
                <a:tc>
                  <a:txBody>
                    <a:bodyPr/>
                    <a:lstStyle/>
                    <a:p>
                      <a:pPr algn="ctr"/>
                      <a:r>
                        <a:rPr lang="en-US" sz="1400" dirty="0"/>
                        <a:t>46</a:t>
                      </a:r>
                    </a:p>
                  </a:txBody>
                  <a:tcPr/>
                </a:tc>
                <a:tc>
                  <a:txBody>
                    <a:bodyPr/>
                    <a:lstStyle/>
                    <a:p>
                      <a:pPr algn="ctr"/>
                      <a:r>
                        <a:rPr lang="en-US" sz="1400" dirty="0"/>
                        <a:t>3</a:t>
                      </a:r>
                    </a:p>
                  </a:txBody>
                  <a:tcPr/>
                </a:tc>
                <a:tc>
                  <a:txBody>
                    <a:bodyPr/>
                    <a:lstStyle/>
                    <a:p>
                      <a:pPr algn="ctr" fontAlgn="b"/>
                      <a:r>
                        <a:rPr lang="en-US" sz="1400" b="0" i="0" u="none" strike="noStrike" dirty="0">
                          <a:solidFill>
                            <a:srgbClr val="000000"/>
                          </a:solidFill>
                          <a:effectLst/>
                          <a:latin typeface="+mj-lt"/>
                        </a:rPr>
                        <a:t>220</a:t>
                      </a:r>
                    </a:p>
                  </a:txBody>
                  <a:tcPr marL="9525" marR="9525" marT="9525" marB="0" anchor="ctr"/>
                </a:tc>
                <a:extLst>
                  <a:ext uri="{0D108BD9-81ED-4DB2-BD59-A6C34878D82A}">
                    <a16:rowId xmlns:a16="http://schemas.microsoft.com/office/drawing/2014/main" val="10005"/>
                  </a:ext>
                </a:extLst>
              </a:tr>
              <a:tr h="367807">
                <a:tc>
                  <a:txBody>
                    <a:bodyPr/>
                    <a:lstStyle/>
                    <a:p>
                      <a:pPr algn="ctr"/>
                      <a:r>
                        <a:rPr lang="en-US" sz="1400" dirty="0"/>
                        <a:t>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KOTA KUPANG</a:t>
                      </a:r>
                    </a:p>
                  </a:txBody>
                  <a:tcPr>
                    <a:lnL w="12700" cap="flat" cmpd="sng" algn="ctr">
                      <a:solidFill>
                        <a:schemeClr val="tx1"/>
                      </a:solidFill>
                      <a:prstDash val="solid"/>
                      <a:round/>
                      <a:headEnd type="none" w="med" len="med"/>
                      <a:tailEnd type="none" w="med" len="med"/>
                    </a:lnL>
                  </a:tcPr>
                </a:tc>
                <a:tc>
                  <a:txBody>
                    <a:bodyPr/>
                    <a:lstStyle/>
                    <a:p>
                      <a:pPr algn="ctr"/>
                      <a:r>
                        <a:rPr lang="en-US" sz="1400" dirty="0"/>
                        <a:t>94</a:t>
                      </a:r>
                    </a:p>
                  </a:txBody>
                  <a:tcPr/>
                </a:tc>
                <a:tc>
                  <a:txBody>
                    <a:bodyPr/>
                    <a:lstStyle/>
                    <a:p>
                      <a:pPr algn="ctr"/>
                      <a:r>
                        <a:rPr lang="en-US" sz="1400" dirty="0"/>
                        <a:t>165</a:t>
                      </a:r>
                    </a:p>
                  </a:txBody>
                  <a:tcPr/>
                </a:tc>
                <a:tc>
                  <a:txBody>
                    <a:bodyPr/>
                    <a:lstStyle/>
                    <a:p>
                      <a:pPr algn="ctr"/>
                      <a:r>
                        <a:rPr lang="en-US" sz="1400" dirty="0"/>
                        <a:t>298</a:t>
                      </a:r>
                    </a:p>
                  </a:txBody>
                  <a:tcPr/>
                </a:tc>
                <a:tc>
                  <a:txBody>
                    <a:bodyPr/>
                    <a:lstStyle/>
                    <a:p>
                      <a:pPr algn="ctr"/>
                      <a:r>
                        <a:rPr lang="en-US" sz="1400" dirty="0"/>
                        <a:t>3</a:t>
                      </a:r>
                    </a:p>
                  </a:txBody>
                  <a:tcPr/>
                </a:tc>
                <a:tc>
                  <a:txBody>
                    <a:bodyPr/>
                    <a:lstStyle/>
                    <a:p>
                      <a:pPr algn="ctr" fontAlgn="b"/>
                      <a:r>
                        <a:rPr lang="en-US" sz="1400" b="0" i="0" u="none" strike="noStrike" dirty="0">
                          <a:solidFill>
                            <a:srgbClr val="000000"/>
                          </a:solidFill>
                          <a:effectLst/>
                          <a:latin typeface="+mj-lt"/>
                        </a:rPr>
                        <a:t>560</a:t>
                      </a:r>
                    </a:p>
                  </a:txBody>
                  <a:tcPr marL="9525" marR="9525" marT="9525" marB="0" anchor="ctr"/>
                </a:tc>
                <a:extLst>
                  <a:ext uri="{0D108BD9-81ED-4DB2-BD59-A6C34878D82A}">
                    <a16:rowId xmlns:a16="http://schemas.microsoft.com/office/drawing/2014/main" val="10006"/>
                  </a:ext>
                </a:extLst>
              </a:tr>
              <a:tr h="367807">
                <a:tc>
                  <a:txBody>
                    <a:bodyPr/>
                    <a:lstStyle/>
                    <a:p>
                      <a:pPr algn="ctr"/>
                      <a:r>
                        <a:rPr lang="en-US" sz="1400" dirty="0"/>
                        <a:t>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KUPANG</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184</a:t>
                      </a:r>
                    </a:p>
                  </a:txBody>
                  <a:tcPr/>
                </a:tc>
                <a:tc>
                  <a:txBody>
                    <a:bodyPr/>
                    <a:lstStyle/>
                    <a:p>
                      <a:pPr algn="ctr"/>
                      <a:r>
                        <a:rPr lang="en-US" sz="1400" dirty="0"/>
                        <a:t>103</a:t>
                      </a:r>
                    </a:p>
                  </a:txBody>
                  <a:tcPr/>
                </a:tc>
                <a:tc>
                  <a:txBody>
                    <a:bodyPr/>
                    <a:lstStyle/>
                    <a:p>
                      <a:pPr algn="ctr"/>
                      <a:r>
                        <a:rPr lang="en-US" sz="1400" dirty="0"/>
                        <a:t>75</a:t>
                      </a:r>
                    </a:p>
                  </a:txBody>
                  <a:tcPr/>
                </a:tc>
                <a:tc>
                  <a:txBody>
                    <a:bodyPr/>
                    <a:lstStyle/>
                    <a:p>
                      <a:pPr algn="ctr"/>
                      <a:r>
                        <a:rPr lang="en-US" sz="1400" dirty="0"/>
                        <a:t>6</a:t>
                      </a:r>
                    </a:p>
                  </a:txBody>
                  <a:tcPr/>
                </a:tc>
                <a:tc>
                  <a:txBody>
                    <a:bodyPr/>
                    <a:lstStyle/>
                    <a:p>
                      <a:pPr algn="ctr" fontAlgn="b"/>
                      <a:r>
                        <a:rPr lang="en-US" sz="1400" b="0" i="0" u="none" strike="noStrike" dirty="0">
                          <a:solidFill>
                            <a:srgbClr val="000000"/>
                          </a:solidFill>
                          <a:effectLst/>
                          <a:latin typeface="+mj-lt"/>
                        </a:rPr>
                        <a:t>368</a:t>
                      </a:r>
                    </a:p>
                  </a:txBody>
                  <a:tcPr marL="9525" marR="9525" marT="9525" marB="0" anchor="ctr"/>
                </a:tc>
                <a:extLst>
                  <a:ext uri="{0D108BD9-81ED-4DB2-BD59-A6C34878D82A}">
                    <a16:rowId xmlns:a16="http://schemas.microsoft.com/office/drawing/2014/main" val="10007"/>
                  </a:ext>
                </a:extLst>
              </a:tr>
              <a:tr h="367807">
                <a:tc>
                  <a:txBody>
                    <a:bodyPr/>
                    <a:lstStyle/>
                    <a:p>
                      <a:pPr algn="ctr"/>
                      <a:r>
                        <a:rPr lang="en-US" sz="1400" dirty="0"/>
                        <a:t>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LEMBATA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24</a:t>
                      </a:r>
                    </a:p>
                  </a:txBody>
                  <a:tcPr/>
                </a:tc>
                <a:tc>
                  <a:txBody>
                    <a:bodyPr/>
                    <a:lstStyle/>
                    <a:p>
                      <a:pPr algn="ctr"/>
                      <a:r>
                        <a:rPr lang="en-US" sz="1400" dirty="0"/>
                        <a:t>43</a:t>
                      </a:r>
                    </a:p>
                  </a:txBody>
                  <a:tcPr/>
                </a:tc>
                <a:tc>
                  <a:txBody>
                    <a:bodyPr/>
                    <a:lstStyle/>
                    <a:p>
                      <a:pPr algn="ctr"/>
                      <a:r>
                        <a:rPr lang="en-US" sz="1400" dirty="0"/>
                        <a:t>25</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92</a:t>
                      </a:r>
                    </a:p>
                  </a:txBody>
                  <a:tcPr marL="9525" marR="9525" marT="9525" marB="0" anchor="ctr"/>
                </a:tc>
                <a:extLst>
                  <a:ext uri="{0D108BD9-81ED-4DB2-BD59-A6C34878D82A}">
                    <a16:rowId xmlns:a16="http://schemas.microsoft.com/office/drawing/2014/main" val="10008"/>
                  </a:ext>
                </a:extLst>
              </a:tr>
              <a:tr h="367807">
                <a:tc>
                  <a:txBody>
                    <a:bodyPr/>
                    <a:lstStyle/>
                    <a:p>
                      <a:pPr algn="ctr"/>
                      <a:r>
                        <a:rPr lang="en-US" sz="1400" dirty="0"/>
                        <a:t>8</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MALAKA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53</a:t>
                      </a:r>
                    </a:p>
                  </a:txBody>
                  <a:tcPr/>
                </a:tc>
                <a:tc>
                  <a:txBody>
                    <a:bodyPr/>
                    <a:lstStyle/>
                    <a:p>
                      <a:pPr algn="ctr"/>
                      <a:r>
                        <a:rPr lang="en-US" sz="1400" dirty="0"/>
                        <a:t>31</a:t>
                      </a:r>
                    </a:p>
                  </a:txBody>
                  <a:tcPr/>
                </a:tc>
                <a:tc>
                  <a:txBody>
                    <a:bodyPr/>
                    <a:lstStyle/>
                    <a:p>
                      <a:pPr algn="ctr"/>
                      <a:r>
                        <a:rPr lang="en-US" sz="1400" dirty="0"/>
                        <a:t>22</a:t>
                      </a:r>
                    </a:p>
                  </a:txBody>
                  <a:tcPr/>
                </a:tc>
                <a:tc>
                  <a:txBody>
                    <a:bodyPr/>
                    <a:lstStyle/>
                    <a:p>
                      <a:pPr algn="ctr"/>
                      <a:r>
                        <a:rPr lang="en-US" sz="1400" dirty="0"/>
                        <a:t>4</a:t>
                      </a:r>
                    </a:p>
                  </a:txBody>
                  <a:tcPr/>
                </a:tc>
                <a:tc>
                  <a:txBody>
                    <a:bodyPr/>
                    <a:lstStyle/>
                    <a:p>
                      <a:pPr algn="ctr" fontAlgn="b"/>
                      <a:r>
                        <a:rPr lang="en-US" sz="1400" b="0" i="0" u="none" strike="noStrike" dirty="0">
                          <a:solidFill>
                            <a:srgbClr val="000000"/>
                          </a:solidFill>
                          <a:effectLst/>
                          <a:latin typeface="+mj-lt"/>
                        </a:rPr>
                        <a:t>110</a:t>
                      </a:r>
                    </a:p>
                  </a:txBody>
                  <a:tcPr marL="9525" marR="9525" marT="9525" marB="0" anchor="ctr"/>
                </a:tc>
                <a:extLst>
                  <a:ext uri="{0D108BD9-81ED-4DB2-BD59-A6C34878D82A}">
                    <a16:rowId xmlns:a16="http://schemas.microsoft.com/office/drawing/2014/main" val="10009"/>
                  </a:ext>
                </a:extLst>
              </a:tr>
              <a:tr h="367807">
                <a:tc>
                  <a:txBody>
                    <a:bodyPr/>
                    <a:lstStyle/>
                    <a:p>
                      <a:pPr algn="ctr"/>
                      <a:r>
                        <a:rPr lang="en-US" sz="1400" dirty="0"/>
                        <a:t>9</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p>
                  </a:txBody>
                  <a:tcPr>
                    <a:lnL w="12700" cap="flat" cmpd="sng" algn="ctr">
                      <a:solidFill>
                        <a:schemeClr val="tx1"/>
                      </a:solidFill>
                      <a:prstDash val="solid"/>
                      <a:round/>
                      <a:headEnd type="none" w="med" len="med"/>
                      <a:tailEnd type="none" w="med" len="med"/>
                    </a:lnL>
                  </a:tcPr>
                </a:tc>
                <a:tc>
                  <a:txBody>
                    <a:bodyPr/>
                    <a:lstStyle/>
                    <a:p>
                      <a:pPr algn="ctr"/>
                      <a:r>
                        <a:rPr lang="en-US" sz="1400" dirty="0"/>
                        <a:t>62</a:t>
                      </a:r>
                    </a:p>
                  </a:txBody>
                  <a:tcPr/>
                </a:tc>
                <a:tc>
                  <a:txBody>
                    <a:bodyPr/>
                    <a:lstStyle/>
                    <a:p>
                      <a:pPr algn="ctr"/>
                      <a:r>
                        <a:rPr lang="en-US" sz="1400" dirty="0"/>
                        <a:t>87</a:t>
                      </a:r>
                    </a:p>
                  </a:txBody>
                  <a:tcPr/>
                </a:tc>
                <a:tc>
                  <a:txBody>
                    <a:bodyPr/>
                    <a:lstStyle/>
                    <a:p>
                      <a:pPr algn="ctr"/>
                      <a:r>
                        <a:rPr lang="en-US" sz="1400" dirty="0"/>
                        <a:t>92</a:t>
                      </a:r>
                    </a:p>
                  </a:txBody>
                  <a:tcPr/>
                </a:tc>
                <a:tc>
                  <a:txBody>
                    <a:bodyPr/>
                    <a:lstStyle/>
                    <a:p>
                      <a:pPr algn="ctr"/>
                      <a:r>
                        <a:rPr lang="en-US" sz="1400" dirty="0"/>
                        <a:t>7</a:t>
                      </a:r>
                    </a:p>
                  </a:txBody>
                  <a:tcPr/>
                </a:tc>
                <a:tc>
                  <a:txBody>
                    <a:bodyPr/>
                    <a:lstStyle/>
                    <a:p>
                      <a:pPr algn="ctr" fontAlgn="b"/>
                      <a:r>
                        <a:rPr lang="en-US" sz="1400" b="0" i="0" u="none" strike="noStrike" dirty="0">
                          <a:solidFill>
                            <a:srgbClr val="000000"/>
                          </a:solidFill>
                          <a:effectLst/>
                          <a:latin typeface="+mj-lt"/>
                        </a:rPr>
                        <a:t>248</a:t>
                      </a:r>
                    </a:p>
                  </a:txBody>
                  <a:tcPr marL="9525" marR="9525" marT="9525" marB="0" anchor="ctr"/>
                </a:tc>
                <a:extLst>
                  <a:ext uri="{0D108BD9-81ED-4DB2-BD59-A6C34878D82A}">
                    <a16:rowId xmlns:a16="http://schemas.microsoft.com/office/drawing/2014/main" val="10010"/>
                  </a:ext>
                </a:extLst>
              </a:tr>
              <a:tr h="367807">
                <a:tc>
                  <a:txBody>
                    <a:bodyPr/>
                    <a:lstStyle/>
                    <a:p>
                      <a:pPr algn="ctr"/>
                      <a:r>
                        <a:rPr lang="en-US" sz="1400" dirty="0"/>
                        <a:t>10</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r>
                        <a:rPr lang="en-US" sz="1400" baseline="0" dirty="0"/>
                        <a:t> BARAT</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33</a:t>
                      </a:r>
                    </a:p>
                  </a:txBody>
                  <a:tcPr/>
                </a:tc>
                <a:tc>
                  <a:txBody>
                    <a:bodyPr/>
                    <a:lstStyle/>
                    <a:p>
                      <a:pPr algn="ctr"/>
                      <a:r>
                        <a:rPr lang="en-US" sz="1400" dirty="0"/>
                        <a:t>69</a:t>
                      </a:r>
                    </a:p>
                  </a:txBody>
                  <a:tcPr/>
                </a:tc>
                <a:tc>
                  <a:txBody>
                    <a:bodyPr/>
                    <a:lstStyle/>
                    <a:p>
                      <a:pPr algn="ctr"/>
                      <a:r>
                        <a:rPr lang="en-US" sz="1400" dirty="0"/>
                        <a:t>50</a:t>
                      </a:r>
                    </a:p>
                  </a:txBody>
                  <a:tcPr/>
                </a:tc>
                <a:tc>
                  <a:txBody>
                    <a:bodyPr/>
                    <a:lstStyle/>
                    <a:p>
                      <a:pPr algn="ctr"/>
                      <a:r>
                        <a:rPr lang="en-US" sz="1400" dirty="0"/>
                        <a:t>8</a:t>
                      </a:r>
                    </a:p>
                  </a:txBody>
                  <a:tcPr/>
                </a:tc>
                <a:tc>
                  <a:txBody>
                    <a:bodyPr/>
                    <a:lstStyle/>
                    <a:p>
                      <a:pPr algn="ctr" fontAlgn="b"/>
                      <a:r>
                        <a:rPr lang="en-US" sz="1400" b="0" i="0" u="none" strike="noStrike" dirty="0">
                          <a:solidFill>
                            <a:srgbClr val="000000"/>
                          </a:solidFill>
                          <a:effectLst/>
                          <a:latin typeface="+mj-lt"/>
                        </a:rPr>
                        <a:t>160</a:t>
                      </a:r>
                    </a:p>
                  </a:txBody>
                  <a:tcPr marL="9525" marR="9525" marT="9525" marB="0" anchor="ctr"/>
                </a:tc>
                <a:extLst>
                  <a:ext uri="{0D108BD9-81ED-4DB2-BD59-A6C34878D82A}">
                    <a16:rowId xmlns:a16="http://schemas.microsoft.com/office/drawing/2014/main" val="10011"/>
                  </a:ext>
                </a:extLst>
              </a:tr>
              <a:tr h="367807">
                <a:tc>
                  <a:txBody>
                    <a:bodyPr/>
                    <a:lstStyle/>
                    <a:p>
                      <a:pPr algn="ctr"/>
                      <a:r>
                        <a:rPr lang="en-US" sz="1400" dirty="0"/>
                        <a:t>11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r>
                        <a:rPr lang="en-US" sz="1400" baseline="0" dirty="0"/>
                        <a:t> TIMUR</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45</a:t>
                      </a:r>
                    </a:p>
                  </a:txBody>
                  <a:tcPr/>
                </a:tc>
                <a:tc>
                  <a:txBody>
                    <a:bodyPr/>
                    <a:lstStyle/>
                    <a:p>
                      <a:pPr algn="ctr"/>
                      <a:r>
                        <a:rPr lang="en-US" sz="1400" dirty="0"/>
                        <a:t>84</a:t>
                      </a:r>
                    </a:p>
                  </a:txBody>
                  <a:tcPr/>
                </a:tc>
                <a:tc>
                  <a:txBody>
                    <a:bodyPr/>
                    <a:lstStyle/>
                    <a:p>
                      <a:pPr algn="ctr"/>
                      <a:r>
                        <a:rPr lang="en-US" sz="1400" dirty="0"/>
                        <a:t>37</a:t>
                      </a:r>
                    </a:p>
                  </a:txBody>
                  <a:tcPr/>
                </a:tc>
                <a:tc>
                  <a:txBody>
                    <a:bodyPr/>
                    <a:lstStyle/>
                    <a:p>
                      <a:pPr algn="ctr"/>
                      <a:r>
                        <a:rPr lang="en-US" sz="1400" dirty="0"/>
                        <a:t>10</a:t>
                      </a:r>
                    </a:p>
                  </a:txBody>
                  <a:tcPr/>
                </a:tc>
                <a:tc>
                  <a:txBody>
                    <a:bodyPr/>
                    <a:lstStyle/>
                    <a:p>
                      <a:pPr algn="ctr" fontAlgn="b"/>
                      <a:r>
                        <a:rPr lang="en-US" sz="1400" b="0" i="0" u="none" strike="noStrike" dirty="0">
                          <a:solidFill>
                            <a:srgbClr val="000000"/>
                          </a:solidFill>
                          <a:effectLst/>
                          <a:latin typeface="+mj-lt"/>
                        </a:rPr>
                        <a:t>176</a:t>
                      </a:r>
                    </a:p>
                  </a:txBody>
                  <a:tcPr marL="9525" marR="9525" marT="9525" marB="0" anchor="ct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5355365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p:cNvGraphicFramePr>
          <p:nvPr/>
        </p:nvGraphicFramePr>
        <p:xfrm>
          <a:off x="931333" y="762000"/>
          <a:ext cx="10329333" cy="5191760"/>
        </p:xfrm>
        <a:graphic>
          <a:graphicData uri="http://schemas.openxmlformats.org/drawingml/2006/table">
            <a:tbl>
              <a:tblPr firstRow="1" bandRow="1">
                <a:tableStyleId>{5C22544A-7EE6-4342-B048-85BDC9FD1C3A}</a:tableStyleId>
              </a:tblPr>
              <a:tblGrid>
                <a:gridCol w="694266">
                  <a:extLst>
                    <a:ext uri="{9D8B030D-6E8A-4147-A177-3AD203B41FA5}">
                      <a16:colId xmlns:a16="http://schemas.microsoft.com/office/drawing/2014/main" val="20000"/>
                    </a:ext>
                  </a:extLst>
                </a:gridCol>
                <a:gridCol w="2954867">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1295400">
                  <a:extLst>
                    <a:ext uri="{9D8B030D-6E8A-4147-A177-3AD203B41FA5}">
                      <a16:colId xmlns:a16="http://schemas.microsoft.com/office/drawing/2014/main" val="20004"/>
                    </a:ext>
                  </a:extLst>
                </a:gridCol>
                <a:gridCol w="2133600">
                  <a:extLst>
                    <a:ext uri="{9D8B030D-6E8A-4147-A177-3AD203B41FA5}">
                      <a16:colId xmlns:a16="http://schemas.microsoft.com/office/drawing/2014/main" val="20005"/>
                    </a:ext>
                  </a:extLst>
                </a:gridCol>
                <a:gridCol w="1117600">
                  <a:extLst>
                    <a:ext uri="{9D8B030D-6E8A-4147-A177-3AD203B41FA5}">
                      <a16:colId xmlns:a16="http://schemas.microsoft.com/office/drawing/2014/main" val="20006"/>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KOTA /KAB</a:t>
                      </a:r>
                    </a:p>
                  </a:txBody>
                  <a:tcPr>
                    <a:lnL w="12700" cap="flat" cmpd="sng" algn="ctr">
                      <a:solidFill>
                        <a:schemeClr val="tx1"/>
                      </a:solidFill>
                      <a:prstDash val="solid"/>
                      <a:round/>
                      <a:headEnd type="none" w="med" len="med"/>
                      <a:tailEnd type="none" w="med" len="med"/>
                    </a:lnL>
                  </a:tcPr>
                </a:tc>
                <a:tc gridSpan="5">
                  <a:txBody>
                    <a:bodyPr/>
                    <a:lstStyle/>
                    <a:p>
                      <a:pPr algn="ctr"/>
                      <a:r>
                        <a:rPr lang="en-US" b="1" dirty="0"/>
                        <a:t>JENJANG</a:t>
                      </a:r>
                    </a:p>
                  </a:txBody>
                  <a:tcPr/>
                </a:tc>
                <a:tc hMerge="1">
                  <a:txBody>
                    <a:bodyPr/>
                    <a:lstStyle/>
                    <a:p>
                      <a:endParaRPr lang="en-US"/>
                    </a:p>
                  </a:txBody>
                  <a:tcPr/>
                </a:tc>
                <a:tc hMerge="1">
                  <a:txBody>
                    <a:bodyPr/>
                    <a:lstStyle/>
                    <a:p>
                      <a:endParaRPr lang="en-US" dirty="0"/>
                    </a:p>
                  </a:txBody>
                  <a:tcPr/>
                </a:tc>
                <a:tc hMerge="1">
                  <a:txBody>
                    <a:bodyPr/>
                    <a:lstStyle/>
                    <a:p>
                      <a:pPr algn="ctr"/>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 NON FUNGSIONAL</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NAGEKEO</a:t>
                      </a:r>
                    </a:p>
                  </a:txBody>
                  <a:tcPr>
                    <a:lnL w="12700" cap="flat" cmpd="sng" algn="ctr">
                      <a:solidFill>
                        <a:schemeClr val="tx1"/>
                      </a:solidFill>
                      <a:prstDash val="solid"/>
                      <a:round/>
                      <a:headEnd type="none" w="med" len="med"/>
                      <a:tailEnd type="none" w="med" len="med"/>
                    </a:lnL>
                  </a:tcPr>
                </a:tc>
                <a:tc>
                  <a:txBody>
                    <a:bodyPr/>
                    <a:lstStyle/>
                    <a:p>
                      <a:pPr algn="ctr"/>
                      <a:r>
                        <a:rPr lang="en-US" sz="1400" dirty="0"/>
                        <a:t>62</a:t>
                      </a:r>
                    </a:p>
                  </a:txBody>
                  <a:tcPr/>
                </a:tc>
                <a:tc>
                  <a:txBody>
                    <a:bodyPr/>
                    <a:lstStyle/>
                    <a:p>
                      <a:pPr algn="ctr"/>
                      <a:r>
                        <a:rPr lang="en-US" sz="1400" dirty="0"/>
                        <a:t>67</a:t>
                      </a:r>
                    </a:p>
                  </a:txBody>
                  <a:tcPr/>
                </a:tc>
                <a:tc>
                  <a:txBody>
                    <a:bodyPr/>
                    <a:lstStyle/>
                    <a:p>
                      <a:pPr algn="ctr"/>
                      <a:r>
                        <a:rPr lang="en-US" sz="1400" dirty="0"/>
                        <a:t>21</a:t>
                      </a:r>
                    </a:p>
                  </a:txBody>
                  <a:tcPr/>
                </a:tc>
                <a:tc>
                  <a:txBody>
                    <a:bodyPr/>
                    <a:lstStyle/>
                    <a:p>
                      <a:pPr algn="ctr"/>
                      <a:r>
                        <a:rPr lang="en-US" sz="1400" dirty="0"/>
                        <a:t>3</a:t>
                      </a:r>
                    </a:p>
                  </a:txBody>
                  <a:tcPr/>
                </a:tc>
                <a:tc>
                  <a:txBody>
                    <a:bodyPr/>
                    <a:lstStyle/>
                    <a:p>
                      <a:pPr algn="ctr" fontAlgn="b"/>
                      <a:r>
                        <a:rPr lang="en-US" sz="1400" b="0" i="0" u="none" strike="noStrike" dirty="0">
                          <a:solidFill>
                            <a:srgbClr val="000000"/>
                          </a:solidFill>
                          <a:effectLst/>
                          <a:latin typeface="+mj-lt"/>
                        </a:rPr>
                        <a:t>153</a:t>
                      </a:r>
                    </a:p>
                  </a:txBody>
                  <a:tcPr marL="9525" marR="9525" marT="9525" marB="0" anchor="b"/>
                </a:tc>
                <a:extLst>
                  <a:ext uri="{0D108BD9-81ED-4DB2-BD59-A6C34878D82A}">
                    <a16:rowId xmlns:a16="http://schemas.microsoft.com/office/drawing/2014/main" val="10002"/>
                  </a:ext>
                </a:extLst>
              </a:tr>
              <a:tr h="370840">
                <a:tc>
                  <a:txBody>
                    <a:bodyPr/>
                    <a:lstStyle/>
                    <a:p>
                      <a:pPr algn="ctr"/>
                      <a:r>
                        <a:rPr lang="en-US" sz="1400" dirty="0"/>
                        <a:t>13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NGADA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35</a:t>
                      </a:r>
                    </a:p>
                  </a:txBody>
                  <a:tcPr/>
                </a:tc>
                <a:tc>
                  <a:txBody>
                    <a:bodyPr/>
                    <a:lstStyle/>
                    <a:p>
                      <a:pPr algn="ctr"/>
                      <a:r>
                        <a:rPr lang="en-US" sz="1400" dirty="0"/>
                        <a:t>94</a:t>
                      </a:r>
                    </a:p>
                  </a:txBody>
                  <a:tcPr/>
                </a:tc>
                <a:tc>
                  <a:txBody>
                    <a:bodyPr/>
                    <a:lstStyle/>
                    <a:p>
                      <a:pPr algn="ctr"/>
                      <a:r>
                        <a:rPr lang="en-US" sz="1400" dirty="0"/>
                        <a:t>47</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176</a:t>
                      </a:r>
                    </a:p>
                  </a:txBody>
                  <a:tcPr marL="9525" marR="9525" marT="9525" marB="0" anchor="b"/>
                </a:tc>
                <a:extLst>
                  <a:ext uri="{0D108BD9-81ED-4DB2-BD59-A6C34878D82A}">
                    <a16:rowId xmlns:a16="http://schemas.microsoft.com/office/drawing/2014/main" val="10003"/>
                  </a:ext>
                </a:extLst>
              </a:tr>
              <a:tr h="370840">
                <a:tc>
                  <a:txBody>
                    <a:bodyPr/>
                    <a:lstStyle/>
                    <a:p>
                      <a:pPr algn="ctr"/>
                      <a:r>
                        <a:rPr lang="en-US" sz="1400" dirty="0"/>
                        <a:t>14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ROTE NDAO</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33</a:t>
                      </a:r>
                    </a:p>
                  </a:txBody>
                  <a:tcPr/>
                </a:tc>
                <a:tc>
                  <a:txBody>
                    <a:bodyPr/>
                    <a:lstStyle/>
                    <a:p>
                      <a:pPr algn="ctr"/>
                      <a:r>
                        <a:rPr lang="en-US" sz="1400" dirty="0"/>
                        <a:t>97</a:t>
                      </a:r>
                    </a:p>
                  </a:txBody>
                  <a:tcPr/>
                </a:tc>
                <a:tc>
                  <a:txBody>
                    <a:bodyPr/>
                    <a:lstStyle/>
                    <a:p>
                      <a:pPr algn="ctr"/>
                      <a:r>
                        <a:rPr lang="en-US" sz="1400" dirty="0"/>
                        <a:t>59</a:t>
                      </a:r>
                    </a:p>
                  </a:txBody>
                  <a:tcPr/>
                </a:tc>
                <a:tc>
                  <a:txBody>
                    <a:bodyPr/>
                    <a:lstStyle/>
                    <a:p>
                      <a:pPr algn="ctr"/>
                      <a:r>
                        <a:rPr lang="en-US" sz="1400" dirty="0"/>
                        <a:t>7</a:t>
                      </a:r>
                    </a:p>
                  </a:txBody>
                  <a:tcPr/>
                </a:tc>
                <a:tc>
                  <a:txBody>
                    <a:bodyPr/>
                    <a:lstStyle/>
                    <a:p>
                      <a:pPr algn="ctr" fontAlgn="b"/>
                      <a:r>
                        <a:rPr lang="en-US" sz="1400" b="0" i="0" u="none" strike="noStrike" dirty="0">
                          <a:solidFill>
                            <a:srgbClr val="000000"/>
                          </a:solidFill>
                          <a:effectLst/>
                          <a:latin typeface="+mj-lt"/>
                        </a:rPr>
                        <a:t>196</a:t>
                      </a:r>
                    </a:p>
                  </a:txBody>
                  <a:tcPr marL="9525" marR="9525" marT="9525" marB="0" anchor="b"/>
                </a:tc>
                <a:extLst>
                  <a:ext uri="{0D108BD9-81ED-4DB2-BD59-A6C34878D82A}">
                    <a16:rowId xmlns:a16="http://schemas.microsoft.com/office/drawing/2014/main" val="10004"/>
                  </a:ext>
                </a:extLst>
              </a:tr>
              <a:tr h="370840">
                <a:tc>
                  <a:txBody>
                    <a:bodyPr/>
                    <a:lstStyle/>
                    <a:p>
                      <a:pPr algn="ctr"/>
                      <a:r>
                        <a:rPr lang="en-US" sz="1400" dirty="0"/>
                        <a:t>15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SABU RAIJUA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47</a:t>
                      </a:r>
                    </a:p>
                  </a:txBody>
                  <a:tcPr/>
                </a:tc>
                <a:tc>
                  <a:txBody>
                    <a:bodyPr/>
                    <a:lstStyle/>
                    <a:p>
                      <a:pPr algn="ctr"/>
                      <a:r>
                        <a:rPr lang="en-US" sz="1400" dirty="0"/>
                        <a:t>27</a:t>
                      </a:r>
                    </a:p>
                  </a:txBody>
                  <a:tcPr/>
                </a:tc>
                <a:tc>
                  <a:txBody>
                    <a:bodyPr/>
                    <a:lstStyle/>
                    <a:p>
                      <a:pPr algn="ctr"/>
                      <a:r>
                        <a:rPr lang="en-US" sz="1400" dirty="0"/>
                        <a:t>4</a:t>
                      </a:r>
                    </a:p>
                  </a:txBody>
                  <a:tcPr/>
                </a:tc>
                <a:tc>
                  <a:txBody>
                    <a:bodyPr/>
                    <a:lstStyle/>
                    <a:p>
                      <a:pPr algn="ctr"/>
                      <a:r>
                        <a:rPr lang="en-US" sz="1400" dirty="0"/>
                        <a:t>2</a:t>
                      </a:r>
                    </a:p>
                  </a:txBody>
                  <a:tcPr/>
                </a:tc>
                <a:tc>
                  <a:txBody>
                    <a:bodyPr/>
                    <a:lstStyle/>
                    <a:p>
                      <a:pPr algn="ctr" fontAlgn="b"/>
                      <a:r>
                        <a:rPr lang="en-US" sz="1400" b="0" i="0" u="none" strike="noStrike" dirty="0">
                          <a:solidFill>
                            <a:srgbClr val="000000"/>
                          </a:solidFill>
                          <a:effectLst/>
                          <a:latin typeface="+mj-lt"/>
                        </a:rPr>
                        <a:t>80</a:t>
                      </a:r>
                    </a:p>
                  </a:txBody>
                  <a:tcPr marL="9525" marR="9525" marT="9525" marB="0" anchor="b"/>
                </a:tc>
                <a:extLst>
                  <a:ext uri="{0D108BD9-81ED-4DB2-BD59-A6C34878D82A}">
                    <a16:rowId xmlns:a16="http://schemas.microsoft.com/office/drawing/2014/main" val="10005"/>
                  </a:ext>
                </a:extLst>
              </a:tr>
              <a:tr h="370840">
                <a:tc>
                  <a:txBody>
                    <a:bodyPr/>
                    <a:lstStyle/>
                    <a:p>
                      <a:pPr algn="ctr"/>
                      <a:r>
                        <a:rPr lang="en-US" sz="1400" dirty="0"/>
                        <a:t>16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SIKKA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121</a:t>
                      </a:r>
                    </a:p>
                  </a:txBody>
                  <a:tcPr/>
                </a:tc>
                <a:tc>
                  <a:txBody>
                    <a:bodyPr/>
                    <a:lstStyle/>
                    <a:p>
                      <a:pPr algn="ctr"/>
                      <a:r>
                        <a:rPr lang="en-US" sz="1400" dirty="0"/>
                        <a:t>64</a:t>
                      </a:r>
                    </a:p>
                  </a:txBody>
                  <a:tcPr/>
                </a:tc>
                <a:tc>
                  <a:txBody>
                    <a:bodyPr/>
                    <a:lstStyle/>
                    <a:p>
                      <a:pPr algn="ctr"/>
                      <a:r>
                        <a:rPr lang="en-US" sz="1400" dirty="0"/>
                        <a:t>60</a:t>
                      </a:r>
                    </a:p>
                  </a:txBody>
                  <a:tcPr/>
                </a:tc>
                <a:tc>
                  <a:txBody>
                    <a:bodyPr/>
                    <a:lstStyle/>
                    <a:p>
                      <a:pPr algn="ctr"/>
                      <a:r>
                        <a:rPr lang="en-US" sz="1400" dirty="0"/>
                        <a:t>4</a:t>
                      </a:r>
                    </a:p>
                  </a:txBody>
                  <a:tcPr/>
                </a:tc>
                <a:tc>
                  <a:txBody>
                    <a:bodyPr/>
                    <a:lstStyle/>
                    <a:p>
                      <a:pPr algn="ctr" fontAlgn="b"/>
                      <a:r>
                        <a:rPr lang="en-US" sz="1400" b="0" i="0" u="none" strike="noStrike" dirty="0">
                          <a:solidFill>
                            <a:srgbClr val="000000"/>
                          </a:solidFill>
                          <a:effectLst/>
                          <a:latin typeface="+mj-lt"/>
                        </a:rPr>
                        <a:t>249</a:t>
                      </a:r>
                    </a:p>
                  </a:txBody>
                  <a:tcPr marL="9525" marR="9525" marT="9525" marB="0" anchor="b"/>
                </a:tc>
                <a:extLst>
                  <a:ext uri="{0D108BD9-81ED-4DB2-BD59-A6C34878D82A}">
                    <a16:rowId xmlns:a16="http://schemas.microsoft.com/office/drawing/2014/main" val="10006"/>
                  </a:ext>
                </a:extLst>
              </a:tr>
              <a:tr h="370840">
                <a:tc>
                  <a:txBody>
                    <a:bodyPr/>
                    <a:lstStyle/>
                    <a:p>
                      <a:pPr algn="ctr"/>
                      <a:r>
                        <a:rPr lang="en-US" sz="1400" dirty="0"/>
                        <a:t>17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 BARAT</a:t>
                      </a:r>
                    </a:p>
                  </a:txBody>
                  <a:tcPr>
                    <a:lnL w="12700" cap="flat" cmpd="sng" algn="ctr">
                      <a:solidFill>
                        <a:schemeClr val="tx1"/>
                      </a:solidFill>
                      <a:prstDash val="solid"/>
                      <a:round/>
                      <a:headEnd type="none" w="med" len="med"/>
                      <a:tailEnd type="none" w="med" len="med"/>
                    </a:lnL>
                  </a:tcPr>
                </a:tc>
                <a:tc>
                  <a:txBody>
                    <a:bodyPr/>
                    <a:lstStyle/>
                    <a:p>
                      <a:pPr algn="ctr"/>
                      <a:r>
                        <a:rPr lang="en-US" sz="1400" dirty="0"/>
                        <a:t>46</a:t>
                      </a:r>
                    </a:p>
                  </a:txBody>
                  <a:tcPr/>
                </a:tc>
                <a:tc>
                  <a:txBody>
                    <a:bodyPr/>
                    <a:lstStyle/>
                    <a:p>
                      <a:pPr algn="ctr"/>
                      <a:r>
                        <a:rPr lang="en-US" sz="1400" dirty="0"/>
                        <a:t>46</a:t>
                      </a:r>
                    </a:p>
                  </a:txBody>
                  <a:tcPr/>
                </a:tc>
                <a:tc>
                  <a:txBody>
                    <a:bodyPr/>
                    <a:lstStyle/>
                    <a:p>
                      <a:pPr algn="ctr"/>
                      <a:r>
                        <a:rPr lang="en-US" sz="1400" dirty="0"/>
                        <a:t>24</a:t>
                      </a:r>
                    </a:p>
                  </a:txBody>
                  <a:tcPr/>
                </a:tc>
                <a:tc>
                  <a:txBody>
                    <a:bodyPr/>
                    <a:lstStyle/>
                    <a:p>
                      <a:pPr algn="ctr"/>
                      <a:r>
                        <a:rPr lang="en-US" sz="1400" dirty="0"/>
                        <a:t>1</a:t>
                      </a:r>
                    </a:p>
                  </a:txBody>
                  <a:tcPr/>
                </a:tc>
                <a:tc>
                  <a:txBody>
                    <a:bodyPr/>
                    <a:lstStyle/>
                    <a:p>
                      <a:pPr algn="ctr" fontAlgn="b"/>
                      <a:r>
                        <a:rPr lang="en-US" sz="1400" b="0" i="0" u="none" strike="noStrike">
                          <a:solidFill>
                            <a:srgbClr val="000000"/>
                          </a:solidFill>
                          <a:effectLst/>
                          <a:latin typeface="+mj-lt"/>
                        </a:rPr>
                        <a:t>117</a:t>
                      </a:r>
                    </a:p>
                  </a:txBody>
                  <a:tcPr marL="9525" marR="9525" marT="9525" marB="0" anchor="b"/>
                </a:tc>
                <a:extLst>
                  <a:ext uri="{0D108BD9-81ED-4DB2-BD59-A6C34878D82A}">
                    <a16:rowId xmlns:a16="http://schemas.microsoft.com/office/drawing/2014/main" val="10007"/>
                  </a:ext>
                </a:extLst>
              </a:tr>
              <a:tr h="370840">
                <a:tc>
                  <a:txBody>
                    <a:bodyPr/>
                    <a:lstStyle/>
                    <a:p>
                      <a:pPr algn="ctr"/>
                      <a:r>
                        <a:rPr lang="en-US" sz="1400" dirty="0"/>
                        <a:t>18</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a:t>
                      </a:r>
                      <a:r>
                        <a:rPr lang="en-US" sz="1400" baseline="0" dirty="0"/>
                        <a:t> BARAT DAYA</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97</a:t>
                      </a:r>
                    </a:p>
                  </a:txBody>
                  <a:tcPr/>
                </a:tc>
                <a:tc>
                  <a:txBody>
                    <a:bodyPr/>
                    <a:lstStyle/>
                    <a:p>
                      <a:pPr algn="ctr"/>
                      <a:r>
                        <a:rPr lang="en-US" sz="1400" dirty="0"/>
                        <a:t>60</a:t>
                      </a:r>
                    </a:p>
                  </a:txBody>
                  <a:tcPr/>
                </a:tc>
                <a:tc>
                  <a:txBody>
                    <a:bodyPr/>
                    <a:lstStyle/>
                    <a:p>
                      <a:pPr algn="ctr"/>
                      <a:r>
                        <a:rPr lang="en-US" sz="1400" dirty="0"/>
                        <a:t>32</a:t>
                      </a:r>
                    </a:p>
                  </a:txBody>
                  <a:tcPr/>
                </a:tc>
                <a:tc>
                  <a:txBody>
                    <a:bodyPr/>
                    <a:lstStyle/>
                    <a:p>
                      <a:pPr algn="ctr"/>
                      <a:r>
                        <a:rPr lang="en-US" sz="1400" dirty="0"/>
                        <a:t>7</a:t>
                      </a:r>
                    </a:p>
                  </a:txBody>
                  <a:tcPr/>
                </a:tc>
                <a:tc>
                  <a:txBody>
                    <a:bodyPr/>
                    <a:lstStyle/>
                    <a:p>
                      <a:pPr algn="ctr" fontAlgn="b"/>
                      <a:r>
                        <a:rPr lang="en-US" sz="1400" b="0" i="0" u="none" strike="noStrike" dirty="0">
                          <a:solidFill>
                            <a:srgbClr val="000000"/>
                          </a:solidFill>
                          <a:effectLst/>
                          <a:latin typeface="+mj-lt"/>
                        </a:rPr>
                        <a:t>196</a:t>
                      </a:r>
                    </a:p>
                  </a:txBody>
                  <a:tcPr marL="9525" marR="9525" marT="9525" marB="0" anchor="b"/>
                </a:tc>
                <a:extLst>
                  <a:ext uri="{0D108BD9-81ED-4DB2-BD59-A6C34878D82A}">
                    <a16:rowId xmlns:a16="http://schemas.microsoft.com/office/drawing/2014/main" val="10008"/>
                  </a:ext>
                </a:extLst>
              </a:tr>
              <a:tr h="370840">
                <a:tc>
                  <a:txBody>
                    <a:bodyPr/>
                    <a:lstStyle/>
                    <a:p>
                      <a:pPr algn="ctr"/>
                      <a:r>
                        <a:rPr lang="en-US" sz="1400" dirty="0"/>
                        <a:t>19</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a:t>
                      </a:r>
                      <a:r>
                        <a:rPr lang="en-US" sz="1400" baseline="0" dirty="0"/>
                        <a:t> TENGAH</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27</a:t>
                      </a:r>
                    </a:p>
                  </a:txBody>
                  <a:tcPr/>
                </a:tc>
                <a:tc>
                  <a:txBody>
                    <a:bodyPr/>
                    <a:lstStyle/>
                    <a:p>
                      <a:pPr algn="ctr"/>
                      <a:r>
                        <a:rPr lang="en-US" sz="1400" dirty="0"/>
                        <a:t>50</a:t>
                      </a:r>
                    </a:p>
                  </a:txBody>
                  <a:tcPr/>
                </a:tc>
                <a:tc>
                  <a:txBody>
                    <a:bodyPr/>
                    <a:lstStyle/>
                    <a:p>
                      <a:pPr algn="ctr"/>
                      <a:r>
                        <a:rPr lang="en-US" sz="1400" dirty="0"/>
                        <a:t>4</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81</a:t>
                      </a:r>
                    </a:p>
                  </a:txBody>
                  <a:tcPr marL="9525" marR="9525" marT="9525" marB="0" anchor="b"/>
                </a:tc>
                <a:extLst>
                  <a:ext uri="{0D108BD9-81ED-4DB2-BD59-A6C34878D82A}">
                    <a16:rowId xmlns:a16="http://schemas.microsoft.com/office/drawing/2014/main" val="10009"/>
                  </a:ext>
                </a:extLst>
              </a:tr>
              <a:tr h="370840">
                <a:tc>
                  <a:txBody>
                    <a:bodyPr/>
                    <a:lstStyle/>
                    <a:p>
                      <a:pPr algn="ctr"/>
                      <a:r>
                        <a:rPr lang="en-US" sz="1400" dirty="0"/>
                        <a:t>20</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 TIMUR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80</a:t>
                      </a:r>
                    </a:p>
                  </a:txBody>
                  <a:tcPr/>
                </a:tc>
                <a:tc>
                  <a:txBody>
                    <a:bodyPr/>
                    <a:lstStyle/>
                    <a:p>
                      <a:pPr algn="ctr"/>
                      <a:r>
                        <a:rPr lang="en-US" sz="1400" dirty="0"/>
                        <a:t>99</a:t>
                      </a:r>
                    </a:p>
                  </a:txBody>
                  <a:tcPr/>
                </a:tc>
                <a:tc>
                  <a:txBody>
                    <a:bodyPr/>
                    <a:lstStyle/>
                    <a:p>
                      <a:pPr algn="ctr"/>
                      <a:r>
                        <a:rPr lang="en-US" sz="1400" dirty="0"/>
                        <a:t>48</a:t>
                      </a:r>
                    </a:p>
                  </a:txBody>
                  <a:tcPr/>
                </a:tc>
                <a:tc>
                  <a:txBody>
                    <a:bodyPr/>
                    <a:lstStyle/>
                    <a:p>
                      <a:pPr algn="ctr"/>
                      <a:r>
                        <a:rPr lang="en-US" sz="1400" dirty="0"/>
                        <a:t>4</a:t>
                      </a:r>
                    </a:p>
                  </a:txBody>
                  <a:tcPr/>
                </a:tc>
                <a:tc>
                  <a:txBody>
                    <a:bodyPr/>
                    <a:lstStyle/>
                    <a:p>
                      <a:pPr algn="ctr" fontAlgn="b"/>
                      <a:r>
                        <a:rPr lang="en-US" sz="1400" b="0" i="0" u="none" strike="noStrike" dirty="0">
                          <a:solidFill>
                            <a:srgbClr val="000000"/>
                          </a:solidFill>
                          <a:effectLst/>
                          <a:latin typeface="+mj-lt"/>
                        </a:rPr>
                        <a:t>231</a:t>
                      </a:r>
                    </a:p>
                  </a:txBody>
                  <a:tcPr marL="9525" marR="9525" marT="9525" marB="0" anchor="b"/>
                </a:tc>
                <a:extLst>
                  <a:ext uri="{0D108BD9-81ED-4DB2-BD59-A6C34878D82A}">
                    <a16:rowId xmlns:a16="http://schemas.microsoft.com/office/drawing/2014/main" val="10010"/>
                  </a:ext>
                </a:extLst>
              </a:tr>
              <a:tr h="370840">
                <a:tc>
                  <a:txBody>
                    <a:bodyPr/>
                    <a:lstStyle/>
                    <a:p>
                      <a:pPr algn="ctr"/>
                      <a:r>
                        <a:rPr lang="en-US" sz="1400" dirty="0"/>
                        <a:t>21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TIMOR TIMUR</a:t>
                      </a:r>
                      <a:r>
                        <a:rPr lang="en-US" sz="1400" baseline="0" dirty="0"/>
                        <a:t> SELATAN</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78</a:t>
                      </a:r>
                    </a:p>
                  </a:txBody>
                  <a:tcPr/>
                </a:tc>
                <a:tc>
                  <a:txBody>
                    <a:bodyPr/>
                    <a:lstStyle/>
                    <a:p>
                      <a:pPr algn="ctr"/>
                      <a:r>
                        <a:rPr lang="en-US" sz="1400" dirty="0"/>
                        <a:t>96</a:t>
                      </a:r>
                    </a:p>
                  </a:txBody>
                  <a:tcPr/>
                </a:tc>
                <a:tc>
                  <a:txBody>
                    <a:bodyPr/>
                    <a:lstStyle/>
                    <a:p>
                      <a:pPr algn="ctr"/>
                      <a:r>
                        <a:rPr lang="en-US" sz="1400" dirty="0"/>
                        <a:t>68</a:t>
                      </a:r>
                    </a:p>
                  </a:txBody>
                  <a:tcPr/>
                </a:tc>
                <a:tc>
                  <a:txBody>
                    <a:bodyPr/>
                    <a:lstStyle/>
                    <a:p>
                      <a:pPr algn="ctr"/>
                      <a:r>
                        <a:rPr lang="en-US" sz="1400" dirty="0"/>
                        <a:t>8</a:t>
                      </a:r>
                    </a:p>
                  </a:txBody>
                  <a:tcPr/>
                </a:tc>
                <a:tc>
                  <a:txBody>
                    <a:bodyPr/>
                    <a:lstStyle/>
                    <a:p>
                      <a:pPr algn="ctr" fontAlgn="b"/>
                      <a:r>
                        <a:rPr lang="en-US" sz="1400" b="0" i="0" u="none" strike="noStrike" dirty="0">
                          <a:solidFill>
                            <a:srgbClr val="000000"/>
                          </a:solidFill>
                          <a:effectLst/>
                          <a:latin typeface="+mj-lt"/>
                        </a:rPr>
                        <a:t>250</a:t>
                      </a:r>
                    </a:p>
                  </a:txBody>
                  <a:tcPr marL="9525" marR="9525" marT="9525" marB="0" anchor="b"/>
                </a:tc>
                <a:extLst>
                  <a:ext uri="{0D108BD9-81ED-4DB2-BD59-A6C34878D82A}">
                    <a16:rowId xmlns:a16="http://schemas.microsoft.com/office/drawing/2014/main" val="10011"/>
                  </a:ext>
                </a:extLst>
              </a:tr>
              <a:tr h="370840">
                <a:tc>
                  <a:txBody>
                    <a:bodyPr/>
                    <a:lstStyle/>
                    <a:p>
                      <a:pPr algn="ctr"/>
                      <a:r>
                        <a:rPr lang="en-US" sz="1400" dirty="0"/>
                        <a:t>22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TIMOR TENGAH UTARA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125</a:t>
                      </a:r>
                    </a:p>
                  </a:txBody>
                  <a:tcPr/>
                </a:tc>
                <a:tc>
                  <a:txBody>
                    <a:bodyPr/>
                    <a:lstStyle/>
                    <a:p>
                      <a:pPr algn="ctr"/>
                      <a:r>
                        <a:rPr lang="en-US" sz="1400" dirty="0"/>
                        <a:t>65</a:t>
                      </a:r>
                    </a:p>
                  </a:txBody>
                  <a:tcPr/>
                </a:tc>
                <a:tc>
                  <a:txBody>
                    <a:bodyPr/>
                    <a:lstStyle/>
                    <a:p>
                      <a:pPr algn="ctr"/>
                      <a:r>
                        <a:rPr lang="en-US" sz="1400" dirty="0"/>
                        <a:t>39</a:t>
                      </a:r>
                    </a:p>
                  </a:txBody>
                  <a:tcPr/>
                </a:tc>
                <a:tc>
                  <a:txBody>
                    <a:bodyPr/>
                    <a:lstStyle/>
                    <a:p>
                      <a:pPr algn="ctr"/>
                      <a:r>
                        <a:rPr lang="en-US" sz="1400" dirty="0"/>
                        <a:t>4</a:t>
                      </a:r>
                    </a:p>
                  </a:txBody>
                  <a:tcPr/>
                </a:tc>
                <a:tc>
                  <a:txBody>
                    <a:bodyPr/>
                    <a:lstStyle/>
                    <a:p>
                      <a:pPr algn="ctr" fontAlgn="b"/>
                      <a:r>
                        <a:rPr lang="en-US" sz="1400" b="0" i="0" u="none" strike="noStrike" dirty="0">
                          <a:solidFill>
                            <a:srgbClr val="000000"/>
                          </a:solidFill>
                          <a:effectLst/>
                          <a:latin typeface="+mj-lt"/>
                        </a:rPr>
                        <a:t>233</a:t>
                      </a:r>
                    </a:p>
                  </a:txBody>
                  <a:tcPr marL="9525" marR="9525" marT="9525" marB="0" anchor="b"/>
                </a:tc>
                <a:extLst>
                  <a:ext uri="{0D108BD9-81ED-4DB2-BD59-A6C34878D82A}">
                    <a16:rowId xmlns:a16="http://schemas.microsoft.com/office/drawing/2014/main" val="10012"/>
                  </a:ext>
                </a:extLst>
              </a:tr>
              <a:tr h="370840">
                <a:tc gridSpan="2">
                  <a:txBody>
                    <a:bodyPr/>
                    <a:lstStyle/>
                    <a:p>
                      <a:pPr algn="ctr"/>
                      <a:r>
                        <a:rPr lang="en-US" sz="1400" dirty="0"/>
                        <a:t>TOTAL</a:t>
                      </a:r>
                    </a:p>
                  </a:txBody>
                  <a:tcPr/>
                </a:tc>
                <a:tc hMerge="1">
                  <a:txBody>
                    <a:bodyPr/>
                    <a:lstStyle/>
                    <a:p>
                      <a:pPr algn="ct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1.546</a:t>
                      </a:r>
                    </a:p>
                  </a:txBody>
                  <a:tcPr/>
                </a:tc>
                <a:tc>
                  <a:txBody>
                    <a:bodyPr/>
                    <a:lstStyle/>
                    <a:p>
                      <a:pPr algn="ctr"/>
                      <a:r>
                        <a:rPr lang="en-US" sz="1400" dirty="0"/>
                        <a:t>1.617</a:t>
                      </a:r>
                    </a:p>
                  </a:txBody>
                  <a:tcPr/>
                </a:tc>
                <a:tc>
                  <a:txBody>
                    <a:bodyPr/>
                    <a:lstStyle/>
                    <a:p>
                      <a:pPr algn="ctr"/>
                      <a:r>
                        <a:rPr lang="en-US" sz="1400" dirty="0"/>
                        <a:t>1.228</a:t>
                      </a:r>
                    </a:p>
                  </a:txBody>
                  <a:tcPr/>
                </a:tc>
                <a:tc>
                  <a:txBody>
                    <a:bodyPr/>
                    <a:lstStyle/>
                    <a:p>
                      <a:pPr algn="ctr"/>
                      <a:r>
                        <a:rPr lang="en-US" sz="1400" dirty="0"/>
                        <a:t>100</a:t>
                      </a:r>
                    </a:p>
                  </a:txBody>
                  <a:tcPr/>
                </a:tc>
                <a:tc>
                  <a:txBody>
                    <a:bodyPr/>
                    <a:lstStyle/>
                    <a:p>
                      <a:pPr algn="ctr" fontAlgn="b"/>
                      <a:r>
                        <a:rPr lang="en-US" sz="1400" b="0" i="0" u="none" strike="noStrike" dirty="0">
                          <a:solidFill>
                            <a:srgbClr val="000000"/>
                          </a:solidFill>
                          <a:effectLst/>
                          <a:latin typeface="+mj-lt"/>
                        </a:rPr>
                        <a:t>4491</a:t>
                      </a:r>
                    </a:p>
                  </a:txBody>
                  <a:tcPr marL="9525" marR="9525" marT="9525"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55954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PENDIDIKAN</a:t>
            </a:r>
            <a:br>
              <a:rPr lang="en-US" dirty="0"/>
            </a:br>
            <a:r>
              <a:rPr lang="en-US" dirty="0"/>
              <a:t>GURU SMK</a:t>
            </a:r>
          </a:p>
        </p:txBody>
      </p:sp>
      <p:graphicFrame>
        <p:nvGraphicFramePr>
          <p:cNvPr id="5" name="Content Placeholder 4"/>
          <p:cNvGraphicFramePr>
            <a:graphicFrameLocks noGrp="1"/>
          </p:cNvGraphicFramePr>
          <p:nvPr>
            <p:ph idx="1"/>
          </p:nvPr>
        </p:nvGraphicFramePr>
        <p:xfrm>
          <a:off x="939800" y="1690688"/>
          <a:ext cx="10159999" cy="4968240"/>
        </p:xfrm>
        <a:graphic>
          <a:graphicData uri="http://schemas.openxmlformats.org/drawingml/2006/table">
            <a:tbl>
              <a:tblPr firstRow="1" bandRow="1">
                <a:tableStyleId>{5C22544A-7EE6-4342-B048-85BDC9FD1C3A}</a:tableStyleId>
              </a:tblPr>
              <a:tblGrid>
                <a:gridCol w="553175">
                  <a:extLst>
                    <a:ext uri="{9D8B030D-6E8A-4147-A177-3AD203B41FA5}">
                      <a16:colId xmlns:a16="http://schemas.microsoft.com/office/drawing/2014/main" val="20000"/>
                    </a:ext>
                  </a:extLst>
                </a:gridCol>
                <a:gridCol w="3300618">
                  <a:extLst>
                    <a:ext uri="{9D8B030D-6E8A-4147-A177-3AD203B41FA5}">
                      <a16:colId xmlns:a16="http://schemas.microsoft.com/office/drawing/2014/main" val="20001"/>
                    </a:ext>
                  </a:extLst>
                </a:gridCol>
                <a:gridCol w="1410599">
                  <a:extLst>
                    <a:ext uri="{9D8B030D-6E8A-4147-A177-3AD203B41FA5}">
                      <a16:colId xmlns:a16="http://schemas.microsoft.com/office/drawing/2014/main" val="20002"/>
                    </a:ext>
                  </a:extLst>
                </a:gridCol>
                <a:gridCol w="912740">
                  <a:extLst>
                    <a:ext uri="{9D8B030D-6E8A-4147-A177-3AD203B41FA5}">
                      <a16:colId xmlns:a16="http://schemas.microsoft.com/office/drawing/2014/main" val="20003"/>
                    </a:ext>
                  </a:extLst>
                </a:gridCol>
                <a:gridCol w="1410599">
                  <a:extLst>
                    <a:ext uri="{9D8B030D-6E8A-4147-A177-3AD203B41FA5}">
                      <a16:colId xmlns:a16="http://schemas.microsoft.com/office/drawing/2014/main" val="20004"/>
                    </a:ext>
                  </a:extLst>
                </a:gridCol>
                <a:gridCol w="1286134">
                  <a:extLst>
                    <a:ext uri="{9D8B030D-6E8A-4147-A177-3AD203B41FA5}">
                      <a16:colId xmlns:a16="http://schemas.microsoft.com/office/drawing/2014/main" val="20005"/>
                    </a:ext>
                  </a:extLst>
                </a:gridCol>
                <a:gridCol w="1286134">
                  <a:extLst>
                    <a:ext uri="{9D8B030D-6E8A-4147-A177-3AD203B41FA5}">
                      <a16:colId xmlns:a16="http://schemas.microsoft.com/office/drawing/2014/main" val="20006"/>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KOTA /KAB</a:t>
                      </a:r>
                    </a:p>
                  </a:txBody>
                  <a:tcPr>
                    <a:lnL w="12700" cap="flat" cmpd="sng" algn="ctr">
                      <a:solidFill>
                        <a:schemeClr val="tx1"/>
                      </a:solidFill>
                      <a:prstDash val="solid"/>
                      <a:round/>
                      <a:headEnd type="none" w="med" len="med"/>
                      <a:tailEnd type="none" w="med" len="med"/>
                    </a:lnL>
                  </a:tcPr>
                </a:tc>
                <a:tc gridSpan="5">
                  <a:txBody>
                    <a:bodyPr/>
                    <a:lstStyle/>
                    <a:p>
                      <a:pPr algn="ctr"/>
                      <a:r>
                        <a:rPr lang="en-US" b="1" dirty="0"/>
                        <a:t>JENJANG</a:t>
                      </a:r>
                    </a:p>
                  </a:txBody>
                  <a:tcPr/>
                </a:tc>
                <a:tc hMerge="1">
                  <a:txBody>
                    <a:bodyPr/>
                    <a:lstStyle/>
                    <a:p>
                      <a:endParaRPr lang="en-US"/>
                    </a:p>
                  </a:txBody>
                  <a:tcPr/>
                </a:tc>
                <a:tc hMerge="1">
                  <a:txBody>
                    <a:bodyPr/>
                    <a:lstStyle/>
                    <a:p>
                      <a:endParaRPr lang="en-US" dirty="0"/>
                    </a:p>
                  </a:txBody>
                  <a:tcPr/>
                </a:tc>
                <a:tc hMerge="1">
                  <a:txBody>
                    <a:bodyPr/>
                    <a:lstStyle/>
                    <a:p>
                      <a:pPr algn="ctr"/>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 NON FUNGSIONAL</a:t>
                      </a:r>
                    </a:p>
                  </a:txBody>
                  <a:tcPr/>
                </a:tc>
                <a:tc>
                  <a:txBody>
                    <a:bodyPr/>
                    <a:lstStyle/>
                    <a:p>
                      <a:pPr algn="ctr"/>
                      <a:r>
                        <a:rPr lang="en-US" sz="1400" b="1" dirty="0">
                          <a:latin typeface="Franklin Gothic Book" panose="020B0503020102020204" pitchFamily="34" charset="0"/>
                        </a:rPr>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ALOR</a:t>
                      </a:r>
                    </a:p>
                  </a:txBody>
                  <a:tcPr>
                    <a:lnL w="12700" cap="flat" cmpd="sng" algn="ctr">
                      <a:solidFill>
                        <a:schemeClr val="tx1"/>
                      </a:solidFill>
                      <a:prstDash val="solid"/>
                      <a:round/>
                      <a:headEnd type="none" w="med" len="med"/>
                      <a:tailEnd type="none" w="med" len="med"/>
                    </a:lnL>
                  </a:tcPr>
                </a:tc>
                <a:tc>
                  <a:txBody>
                    <a:bodyPr/>
                    <a:lstStyle/>
                    <a:p>
                      <a:pPr algn="ctr"/>
                      <a:r>
                        <a:rPr lang="en-US" sz="1800" dirty="0"/>
                        <a:t>37</a:t>
                      </a:r>
                    </a:p>
                  </a:txBody>
                  <a:tcPr/>
                </a:tc>
                <a:tc>
                  <a:txBody>
                    <a:bodyPr/>
                    <a:lstStyle/>
                    <a:p>
                      <a:pPr algn="ctr"/>
                      <a:r>
                        <a:rPr lang="en-US" sz="1800" dirty="0"/>
                        <a:t>48</a:t>
                      </a:r>
                    </a:p>
                  </a:txBody>
                  <a:tcPr/>
                </a:tc>
                <a:tc>
                  <a:txBody>
                    <a:bodyPr/>
                    <a:lstStyle/>
                    <a:p>
                      <a:pPr algn="ctr"/>
                      <a:r>
                        <a:rPr lang="en-US" sz="1800" dirty="0"/>
                        <a:t>10</a:t>
                      </a:r>
                    </a:p>
                  </a:txBody>
                  <a:tcPr/>
                </a:tc>
                <a:tc>
                  <a:txBody>
                    <a:bodyPr/>
                    <a:lstStyle/>
                    <a:p>
                      <a:pPr algn="ctr"/>
                      <a:r>
                        <a:rPr lang="en-US" sz="1800" dirty="0"/>
                        <a:t>4</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99</a:t>
                      </a:r>
                    </a:p>
                  </a:txBody>
                  <a:tcPr marL="9525" marR="9525" marT="9525" marB="0" anchor="b"/>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BELU</a:t>
                      </a:r>
                    </a:p>
                  </a:txBody>
                  <a:tcPr>
                    <a:lnL w="12700" cap="flat" cmpd="sng" algn="ctr">
                      <a:solidFill>
                        <a:schemeClr val="tx1"/>
                      </a:solidFill>
                      <a:prstDash val="solid"/>
                      <a:round/>
                      <a:headEnd type="none" w="med" len="med"/>
                      <a:tailEnd type="none" w="med" len="med"/>
                    </a:lnL>
                  </a:tcPr>
                </a:tc>
                <a:tc>
                  <a:txBody>
                    <a:bodyPr/>
                    <a:lstStyle/>
                    <a:p>
                      <a:pPr algn="ctr"/>
                      <a:r>
                        <a:rPr lang="en-US" sz="1800" dirty="0"/>
                        <a:t>62</a:t>
                      </a:r>
                    </a:p>
                  </a:txBody>
                  <a:tcPr/>
                </a:tc>
                <a:tc>
                  <a:txBody>
                    <a:bodyPr/>
                    <a:lstStyle/>
                    <a:p>
                      <a:pPr algn="ctr"/>
                      <a:r>
                        <a:rPr lang="en-US" sz="1800" dirty="0"/>
                        <a:t>29</a:t>
                      </a:r>
                    </a:p>
                  </a:txBody>
                  <a:tcPr/>
                </a:tc>
                <a:tc>
                  <a:txBody>
                    <a:bodyPr/>
                    <a:lstStyle/>
                    <a:p>
                      <a:pPr algn="ctr"/>
                      <a:r>
                        <a:rPr lang="en-US" sz="1800" dirty="0"/>
                        <a:t>23</a:t>
                      </a:r>
                    </a:p>
                  </a:txBody>
                  <a:tcPr/>
                </a:tc>
                <a:tc>
                  <a:txBody>
                    <a:bodyPr/>
                    <a:lstStyle/>
                    <a:p>
                      <a:pPr algn="ctr"/>
                      <a:r>
                        <a:rPr lang="en-US" sz="1800" dirty="0"/>
                        <a:t>11</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125</a:t>
                      </a:r>
                    </a:p>
                  </a:txBody>
                  <a:tcPr marL="9525" marR="9525" marT="9525" marB="0" anchor="b"/>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ENDE</a:t>
                      </a:r>
                    </a:p>
                  </a:txBody>
                  <a:tcPr>
                    <a:lnL w="12700" cap="flat" cmpd="sng" algn="ctr">
                      <a:solidFill>
                        <a:schemeClr val="tx1"/>
                      </a:solidFill>
                      <a:prstDash val="solid"/>
                      <a:round/>
                      <a:headEnd type="none" w="med" len="med"/>
                      <a:tailEnd type="none" w="med" len="med"/>
                    </a:lnL>
                  </a:tcPr>
                </a:tc>
                <a:tc>
                  <a:txBody>
                    <a:bodyPr/>
                    <a:lstStyle/>
                    <a:p>
                      <a:pPr algn="ctr"/>
                      <a:r>
                        <a:rPr lang="en-US" sz="1800" dirty="0"/>
                        <a:t>104</a:t>
                      </a:r>
                    </a:p>
                  </a:txBody>
                  <a:tcPr/>
                </a:tc>
                <a:tc>
                  <a:txBody>
                    <a:bodyPr/>
                    <a:lstStyle/>
                    <a:p>
                      <a:pPr algn="ctr"/>
                      <a:r>
                        <a:rPr lang="en-US" sz="1800" dirty="0"/>
                        <a:t>54</a:t>
                      </a:r>
                    </a:p>
                  </a:txBody>
                  <a:tcPr/>
                </a:tc>
                <a:tc>
                  <a:txBody>
                    <a:bodyPr/>
                    <a:lstStyle/>
                    <a:p>
                      <a:pPr algn="ctr"/>
                      <a:r>
                        <a:rPr lang="en-US" sz="1800" dirty="0"/>
                        <a:t>68</a:t>
                      </a:r>
                    </a:p>
                  </a:txBody>
                  <a:tcPr/>
                </a:tc>
                <a:tc>
                  <a:txBody>
                    <a:bodyPr/>
                    <a:lstStyle/>
                    <a:p>
                      <a:pPr algn="ctr"/>
                      <a:r>
                        <a:rPr lang="en-US" sz="1800" dirty="0"/>
                        <a:t>15</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241</a:t>
                      </a:r>
                    </a:p>
                  </a:txBody>
                  <a:tcPr marL="9525" marR="9525" marT="9525" marB="0" anchor="b"/>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FLORES</a:t>
                      </a:r>
                      <a:r>
                        <a:rPr lang="en-US" sz="1400" baseline="0" dirty="0"/>
                        <a:t> TIMUR</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800" dirty="0"/>
                        <a:t>68</a:t>
                      </a:r>
                    </a:p>
                  </a:txBody>
                  <a:tcPr/>
                </a:tc>
                <a:tc>
                  <a:txBody>
                    <a:bodyPr/>
                    <a:lstStyle/>
                    <a:p>
                      <a:pPr algn="ctr"/>
                      <a:r>
                        <a:rPr lang="en-US" sz="1800" dirty="0"/>
                        <a:t>28</a:t>
                      </a:r>
                    </a:p>
                  </a:txBody>
                  <a:tcPr/>
                </a:tc>
                <a:tc>
                  <a:txBody>
                    <a:bodyPr/>
                    <a:lstStyle/>
                    <a:p>
                      <a:pPr algn="ctr"/>
                      <a:r>
                        <a:rPr lang="en-US" sz="1800" dirty="0"/>
                        <a:t>16</a:t>
                      </a:r>
                    </a:p>
                  </a:txBody>
                  <a:tcPr/>
                </a:tc>
                <a:tc>
                  <a:txBody>
                    <a:bodyPr/>
                    <a:lstStyle/>
                    <a:p>
                      <a:pPr algn="ctr"/>
                      <a:r>
                        <a:rPr lang="en-US" sz="1800" dirty="0"/>
                        <a:t>2</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114</a:t>
                      </a:r>
                    </a:p>
                  </a:txBody>
                  <a:tcPr marL="9525" marR="9525" marT="9525" marB="0" anchor="b"/>
                </a:tc>
                <a:extLst>
                  <a:ext uri="{0D108BD9-81ED-4DB2-BD59-A6C34878D82A}">
                    <a16:rowId xmlns:a16="http://schemas.microsoft.com/office/drawing/2014/main" val="10005"/>
                  </a:ext>
                </a:extLst>
              </a:tr>
              <a:tr h="370840">
                <a:tc>
                  <a:txBody>
                    <a:bodyPr/>
                    <a:lstStyle/>
                    <a:p>
                      <a:pPr algn="ctr"/>
                      <a:r>
                        <a:rPr lang="en-US" sz="1400" dirty="0"/>
                        <a:t>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KOTA KUPANG</a:t>
                      </a:r>
                    </a:p>
                  </a:txBody>
                  <a:tcPr>
                    <a:lnL w="12700" cap="flat" cmpd="sng" algn="ctr">
                      <a:solidFill>
                        <a:schemeClr val="tx1"/>
                      </a:solidFill>
                      <a:prstDash val="solid"/>
                      <a:round/>
                      <a:headEnd type="none" w="med" len="med"/>
                      <a:tailEnd type="none" w="med" len="med"/>
                    </a:lnL>
                  </a:tcPr>
                </a:tc>
                <a:tc>
                  <a:txBody>
                    <a:bodyPr/>
                    <a:lstStyle/>
                    <a:p>
                      <a:pPr algn="ctr"/>
                      <a:r>
                        <a:rPr lang="en-US" sz="1800" dirty="0"/>
                        <a:t>88</a:t>
                      </a:r>
                    </a:p>
                  </a:txBody>
                  <a:tcPr/>
                </a:tc>
                <a:tc>
                  <a:txBody>
                    <a:bodyPr/>
                    <a:lstStyle/>
                    <a:p>
                      <a:pPr algn="ctr"/>
                      <a:r>
                        <a:rPr lang="en-US" sz="1800" dirty="0"/>
                        <a:t>127</a:t>
                      </a:r>
                    </a:p>
                  </a:txBody>
                  <a:tcPr/>
                </a:tc>
                <a:tc>
                  <a:txBody>
                    <a:bodyPr/>
                    <a:lstStyle/>
                    <a:p>
                      <a:pPr algn="ctr"/>
                      <a:r>
                        <a:rPr lang="en-US" sz="1800" dirty="0"/>
                        <a:t>194</a:t>
                      </a:r>
                    </a:p>
                  </a:txBody>
                  <a:tcPr/>
                </a:tc>
                <a:tc>
                  <a:txBody>
                    <a:bodyPr/>
                    <a:lstStyle/>
                    <a:p>
                      <a:pPr algn="ctr"/>
                      <a:r>
                        <a:rPr lang="en-US" sz="1800" dirty="0"/>
                        <a:t>6</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415</a:t>
                      </a:r>
                    </a:p>
                  </a:txBody>
                  <a:tcPr marL="9525" marR="9525" marT="9525" marB="0" anchor="b"/>
                </a:tc>
                <a:extLst>
                  <a:ext uri="{0D108BD9-81ED-4DB2-BD59-A6C34878D82A}">
                    <a16:rowId xmlns:a16="http://schemas.microsoft.com/office/drawing/2014/main" val="10006"/>
                  </a:ext>
                </a:extLst>
              </a:tr>
              <a:tr h="370840">
                <a:tc>
                  <a:txBody>
                    <a:bodyPr/>
                    <a:lstStyle/>
                    <a:p>
                      <a:pPr algn="ctr"/>
                      <a:r>
                        <a:rPr lang="en-US" sz="1400" dirty="0"/>
                        <a:t>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KUPANG</a:t>
                      </a:r>
                    </a:p>
                  </a:txBody>
                  <a:tcPr>
                    <a:lnL w="12700" cap="flat" cmpd="sng" algn="ctr">
                      <a:solidFill>
                        <a:schemeClr val="tx1"/>
                      </a:solidFill>
                      <a:prstDash val="solid"/>
                      <a:round/>
                      <a:headEnd type="none" w="med" len="med"/>
                      <a:tailEnd type="none" w="med" len="med"/>
                    </a:lnL>
                  </a:tcPr>
                </a:tc>
                <a:tc>
                  <a:txBody>
                    <a:bodyPr/>
                    <a:lstStyle/>
                    <a:p>
                      <a:pPr algn="ctr"/>
                      <a:r>
                        <a:rPr lang="en-US" sz="1800" dirty="0"/>
                        <a:t>51</a:t>
                      </a:r>
                    </a:p>
                  </a:txBody>
                  <a:tcPr/>
                </a:tc>
                <a:tc>
                  <a:txBody>
                    <a:bodyPr/>
                    <a:lstStyle/>
                    <a:p>
                      <a:pPr algn="ctr"/>
                      <a:r>
                        <a:rPr lang="en-US" sz="1800" dirty="0"/>
                        <a:t>41</a:t>
                      </a:r>
                    </a:p>
                  </a:txBody>
                  <a:tcPr/>
                </a:tc>
                <a:tc>
                  <a:txBody>
                    <a:bodyPr/>
                    <a:lstStyle/>
                    <a:p>
                      <a:pPr algn="ctr"/>
                      <a:r>
                        <a:rPr lang="en-US" sz="1800" dirty="0"/>
                        <a:t>3</a:t>
                      </a:r>
                    </a:p>
                  </a:txBody>
                  <a:tcPr/>
                </a:tc>
                <a:tc>
                  <a:txBody>
                    <a:bodyPr/>
                    <a:lstStyle/>
                    <a:p>
                      <a:pPr algn="ctr"/>
                      <a:r>
                        <a:rPr lang="en-US" sz="1800" dirty="0"/>
                        <a:t>3</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98</a:t>
                      </a:r>
                    </a:p>
                  </a:txBody>
                  <a:tcPr marL="9525" marR="9525" marT="9525" marB="0" anchor="b"/>
                </a:tc>
                <a:extLst>
                  <a:ext uri="{0D108BD9-81ED-4DB2-BD59-A6C34878D82A}">
                    <a16:rowId xmlns:a16="http://schemas.microsoft.com/office/drawing/2014/main" val="10007"/>
                  </a:ext>
                </a:extLst>
              </a:tr>
              <a:tr h="370840">
                <a:tc>
                  <a:txBody>
                    <a:bodyPr/>
                    <a:lstStyle/>
                    <a:p>
                      <a:pPr algn="ctr"/>
                      <a:r>
                        <a:rPr lang="en-US" sz="1400" dirty="0"/>
                        <a:t>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LEMBATA</a:t>
                      </a:r>
                    </a:p>
                  </a:txBody>
                  <a:tcPr>
                    <a:lnL w="12700" cap="flat" cmpd="sng" algn="ctr">
                      <a:solidFill>
                        <a:schemeClr val="tx1"/>
                      </a:solidFill>
                      <a:prstDash val="solid"/>
                      <a:round/>
                      <a:headEnd type="none" w="med" len="med"/>
                      <a:tailEnd type="none" w="med" len="med"/>
                    </a:lnL>
                  </a:tcPr>
                </a:tc>
                <a:tc>
                  <a:txBody>
                    <a:bodyPr/>
                    <a:lstStyle/>
                    <a:p>
                      <a:pPr algn="ctr"/>
                      <a:r>
                        <a:rPr lang="en-US" sz="1800" dirty="0"/>
                        <a:t>25</a:t>
                      </a:r>
                    </a:p>
                  </a:txBody>
                  <a:tcPr/>
                </a:tc>
                <a:tc>
                  <a:txBody>
                    <a:bodyPr/>
                    <a:lstStyle/>
                    <a:p>
                      <a:pPr algn="ctr"/>
                      <a:r>
                        <a:rPr lang="en-US" sz="1800" dirty="0"/>
                        <a:t>56</a:t>
                      </a:r>
                    </a:p>
                  </a:txBody>
                  <a:tcPr/>
                </a:tc>
                <a:tc>
                  <a:txBody>
                    <a:bodyPr/>
                    <a:lstStyle/>
                    <a:p>
                      <a:pPr algn="ctr"/>
                      <a:r>
                        <a:rPr lang="en-US" sz="1800" dirty="0"/>
                        <a:t>17</a:t>
                      </a:r>
                    </a:p>
                  </a:txBody>
                  <a:tcPr/>
                </a:tc>
                <a:tc>
                  <a:txBody>
                    <a:bodyPr/>
                    <a:lstStyle/>
                    <a:p>
                      <a:pPr algn="ctr"/>
                      <a:r>
                        <a:rPr lang="en-US" sz="1800" dirty="0"/>
                        <a:t>0</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98</a:t>
                      </a:r>
                    </a:p>
                  </a:txBody>
                  <a:tcPr marL="9525" marR="9525" marT="9525" marB="0" anchor="b"/>
                </a:tc>
                <a:extLst>
                  <a:ext uri="{0D108BD9-81ED-4DB2-BD59-A6C34878D82A}">
                    <a16:rowId xmlns:a16="http://schemas.microsoft.com/office/drawing/2014/main" val="10008"/>
                  </a:ext>
                </a:extLst>
              </a:tr>
              <a:tr h="370840">
                <a:tc>
                  <a:txBody>
                    <a:bodyPr/>
                    <a:lstStyle/>
                    <a:p>
                      <a:pPr algn="ctr"/>
                      <a:r>
                        <a:rPr lang="en-US" sz="1400" dirty="0"/>
                        <a:t>8</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MALAKA</a:t>
                      </a:r>
                    </a:p>
                  </a:txBody>
                  <a:tcPr>
                    <a:lnL w="12700" cap="flat" cmpd="sng" algn="ctr">
                      <a:solidFill>
                        <a:schemeClr val="tx1"/>
                      </a:solidFill>
                      <a:prstDash val="solid"/>
                      <a:round/>
                      <a:headEnd type="none" w="med" len="med"/>
                      <a:tailEnd type="none" w="med" len="med"/>
                    </a:lnL>
                  </a:tcPr>
                </a:tc>
                <a:tc>
                  <a:txBody>
                    <a:bodyPr/>
                    <a:lstStyle/>
                    <a:p>
                      <a:pPr algn="ctr"/>
                      <a:r>
                        <a:rPr lang="en-US" sz="1800" dirty="0"/>
                        <a:t>38</a:t>
                      </a:r>
                    </a:p>
                  </a:txBody>
                  <a:tcPr/>
                </a:tc>
                <a:tc>
                  <a:txBody>
                    <a:bodyPr/>
                    <a:lstStyle/>
                    <a:p>
                      <a:pPr algn="ctr"/>
                      <a:r>
                        <a:rPr lang="en-US" sz="1800" dirty="0"/>
                        <a:t>16</a:t>
                      </a:r>
                    </a:p>
                  </a:txBody>
                  <a:tcPr/>
                </a:tc>
                <a:tc>
                  <a:txBody>
                    <a:bodyPr/>
                    <a:lstStyle/>
                    <a:p>
                      <a:pPr algn="ctr"/>
                      <a:r>
                        <a:rPr lang="en-US" sz="1800" dirty="0"/>
                        <a:t>4</a:t>
                      </a:r>
                    </a:p>
                  </a:txBody>
                  <a:tcPr/>
                </a:tc>
                <a:tc>
                  <a:txBody>
                    <a:bodyPr/>
                    <a:lstStyle/>
                    <a:p>
                      <a:pPr algn="ctr"/>
                      <a:r>
                        <a:rPr lang="en-US" sz="1800" dirty="0"/>
                        <a:t>0</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58</a:t>
                      </a:r>
                    </a:p>
                  </a:txBody>
                  <a:tcPr marL="9525" marR="9525" marT="9525" marB="0" anchor="b"/>
                </a:tc>
                <a:extLst>
                  <a:ext uri="{0D108BD9-81ED-4DB2-BD59-A6C34878D82A}">
                    <a16:rowId xmlns:a16="http://schemas.microsoft.com/office/drawing/2014/main" val="10009"/>
                  </a:ext>
                </a:extLst>
              </a:tr>
              <a:tr h="370840">
                <a:tc>
                  <a:txBody>
                    <a:bodyPr/>
                    <a:lstStyle/>
                    <a:p>
                      <a:pPr algn="ctr"/>
                      <a:r>
                        <a:rPr lang="en-US" sz="1400" dirty="0"/>
                        <a:t>9</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p>
                  </a:txBody>
                  <a:tcPr>
                    <a:lnL w="12700" cap="flat" cmpd="sng" algn="ctr">
                      <a:solidFill>
                        <a:schemeClr val="tx1"/>
                      </a:solidFill>
                      <a:prstDash val="solid"/>
                      <a:round/>
                      <a:headEnd type="none" w="med" len="med"/>
                      <a:tailEnd type="none" w="med" len="med"/>
                    </a:lnL>
                  </a:tcPr>
                </a:tc>
                <a:tc>
                  <a:txBody>
                    <a:bodyPr/>
                    <a:lstStyle/>
                    <a:p>
                      <a:pPr algn="ctr"/>
                      <a:r>
                        <a:rPr lang="en-US" sz="1800" dirty="0"/>
                        <a:t>13</a:t>
                      </a:r>
                    </a:p>
                  </a:txBody>
                  <a:tcPr/>
                </a:tc>
                <a:tc>
                  <a:txBody>
                    <a:bodyPr/>
                    <a:lstStyle/>
                    <a:p>
                      <a:pPr algn="ctr"/>
                      <a:r>
                        <a:rPr lang="en-US" sz="1800" dirty="0"/>
                        <a:t>13</a:t>
                      </a:r>
                    </a:p>
                  </a:txBody>
                  <a:tcPr/>
                </a:tc>
                <a:tc>
                  <a:txBody>
                    <a:bodyPr/>
                    <a:lstStyle/>
                    <a:p>
                      <a:pPr algn="ctr"/>
                      <a:r>
                        <a:rPr lang="en-US" sz="1800" dirty="0"/>
                        <a:t>9</a:t>
                      </a:r>
                    </a:p>
                  </a:txBody>
                  <a:tcPr/>
                </a:tc>
                <a:tc>
                  <a:txBody>
                    <a:bodyPr/>
                    <a:lstStyle/>
                    <a:p>
                      <a:pPr algn="ctr"/>
                      <a:r>
                        <a:rPr lang="en-US" sz="1800" dirty="0"/>
                        <a:t>5</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40</a:t>
                      </a:r>
                    </a:p>
                  </a:txBody>
                  <a:tcPr marL="9525" marR="9525" marT="9525" marB="0" anchor="b"/>
                </a:tc>
                <a:extLst>
                  <a:ext uri="{0D108BD9-81ED-4DB2-BD59-A6C34878D82A}">
                    <a16:rowId xmlns:a16="http://schemas.microsoft.com/office/drawing/2014/main" val="10010"/>
                  </a:ext>
                </a:extLst>
              </a:tr>
              <a:tr h="370840">
                <a:tc>
                  <a:txBody>
                    <a:bodyPr/>
                    <a:lstStyle/>
                    <a:p>
                      <a:pPr algn="ctr"/>
                      <a:r>
                        <a:rPr lang="en-US" sz="1400" dirty="0"/>
                        <a:t>10</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r>
                        <a:rPr lang="en-US" sz="1400" baseline="0" dirty="0"/>
                        <a:t> BARAT</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800" dirty="0"/>
                        <a:t>14</a:t>
                      </a:r>
                    </a:p>
                  </a:txBody>
                  <a:tcPr/>
                </a:tc>
                <a:tc>
                  <a:txBody>
                    <a:bodyPr/>
                    <a:lstStyle/>
                    <a:p>
                      <a:pPr algn="ctr"/>
                      <a:r>
                        <a:rPr lang="en-US" sz="1800" dirty="0"/>
                        <a:t>18</a:t>
                      </a:r>
                    </a:p>
                  </a:txBody>
                  <a:tcPr/>
                </a:tc>
                <a:tc>
                  <a:txBody>
                    <a:bodyPr/>
                    <a:lstStyle/>
                    <a:p>
                      <a:pPr algn="ctr"/>
                      <a:r>
                        <a:rPr lang="en-US" sz="1800" dirty="0"/>
                        <a:t>15</a:t>
                      </a:r>
                    </a:p>
                  </a:txBody>
                  <a:tcPr/>
                </a:tc>
                <a:tc>
                  <a:txBody>
                    <a:bodyPr/>
                    <a:lstStyle/>
                    <a:p>
                      <a:pPr algn="ctr"/>
                      <a:r>
                        <a:rPr lang="en-US" sz="1800" dirty="0"/>
                        <a:t>7</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54</a:t>
                      </a:r>
                    </a:p>
                  </a:txBody>
                  <a:tcPr marL="9525" marR="9525" marT="9525" marB="0" anchor="b"/>
                </a:tc>
                <a:extLst>
                  <a:ext uri="{0D108BD9-81ED-4DB2-BD59-A6C34878D82A}">
                    <a16:rowId xmlns:a16="http://schemas.microsoft.com/office/drawing/2014/main" val="10011"/>
                  </a:ext>
                </a:extLst>
              </a:tr>
              <a:tr h="370840">
                <a:tc>
                  <a:txBody>
                    <a:bodyPr/>
                    <a:lstStyle/>
                    <a:p>
                      <a:pPr algn="ctr"/>
                      <a:r>
                        <a:rPr lang="en-US" sz="1400" dirty="0"/>
                        <a:t>11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r>
                        <a:rPr lang="en-US" sz="1400" baseline="0" dirty="0"/>
                        <a:t> TIMUR</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800" dirty="0"/>
                        <a:t>17</a:t>
                      </a:r>
                    </a:p>
                  </a:txBody>
                  <a:tcPr/>
                </a:tc>
                <a:tc>
                  <a:txBody>
                    <a:bodyPr/>
                    <a:lstStyle/>
                    <a:p>
                      <a:pPr algn="ctr"/>
                      <a:r>
                        <a:rPr lang="en-US" sz="1800" dirty="0"/>
                        <a:t>7</a:t>
                      </a:r>
                    </a:p>
                  </a:txBody>
                  <a:tcPr/>
                </a:tc>
                <a:tc>
                  <a:txBody>
                    <a:bodyPr/>
                    <a:lstStyle/>
                    <a:p>
                      <a:pPr algn="ctr"/>
                      <a:r>
                        <a:rPr lang="en-US" sz="1800" dirty="0"/>
                        <a:t>3</a:t>
                      </a:r>
                    </a:p>
                  </a:txBody>
                  <a:tcPr/>
                </a:tc>
                <a:tc>
                  <a:txBody>
                    <a:bodyPr/>
                    <a:lstStyle/>
                    <a:p>
                      <a:pPr algn="ctr"/>
                      <a:r>
                        <a:rPr lang="en-US" sz="1800" dirty="0"/>
                        <a:t>2</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29</a:t>
                      </a:r>
                    </a:p>
                  </a:txBody>
                  <a:tcPr marL="9525" marR="9525" marT="9525" marB="0" anchor="b"/>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0189265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p:cNvGraphicFramePr>
          <p:nvPr/>
        </p:nvGraphicFramePr>
        <p:xfrm>
          <a:off x="1087966" y="1016000"/>
          <a:ext cx="10016067" cy="5339080"/>
        </p:xfrm>
        <a:graphic>
          <a:graphicData uri="http://schemas.openxmlformats.org/drawingml/2006/table">
            <a:tbl>
              <a:tblPr firstRow="1" bandRow="1">
                <a:tableStyleId>{5C22544A-7EE6-4342-B048-85BDC9FD1C3A}</a:tableStyleId>
              </a:tblPr>
              <a:tblGrid>
                <a:gridCol w="728441">
                  <a:extLst>
                    <a:ext uri="{9D8B030D-6E8A-4147-A177-3AD203B41FA5}">
                      <a16:colId xmlns:a16="http://schemas.microsoft.com/office/drawing/2014/main" val="20000"/>
                    </a:ext>
                  </a:extLst>
                </a:gridCol>
                <a:gridCol w="2367434">
                  <a:extLst>
                    <a:ext uri="{9D8B030D-6E8A-4147-A177-3AD203B41FA5}">
                      <a16:colId xmlns:a16="http://schemas.microsoft.com/office/drawing/2014/main" val="20001"/>
                    </a:ext>
                  </a:extLst>
                </a:gridCol>
                <a:gridCol w="1547938">
                  <a:extLst>
                    <a:ext uri="{9D8B030D-6E8A-4147-A177-3AD203B41FA5}">
                      <a16:colId xmlns:a16="http://schemas.microsoft.com/office/drawing/2014/main" val="20002"/>
                    </a:ext>
                  </a:extLst>
                </a:gridCol>
                <a:gridCol w="1001606">
                  <a:extLst>
                    <a:ext uri="{9D8B030D-6E8A-4147-A177-3AD203B41FA5}">
                      <a16:colId xmlns:a16="http://schemas.microsoft.com/office/drawing/2014/main" val="20003"/>
                    </a:ext>
                  </a:extLst>
                </a:gridCol>
                <a:gridCol w="1547938">
                  <a:extLst>
                    <a:ext uri="{9D8B030D-6E8A-4147-A177-3AD203B41FA5}">
                      <a16:colId xmlns:a16="http://schemas.microsoft.com/office/drawing/2014/main" val="20004"/>
                    </a:ext>
                  </a:extLst>
                </a:gridCol>
                <a:gridCol w="1411355">
                  <a:extLst>
                    <a:ext uri="{9D8B030D-6E8A-4147-A177-3AD203B41FA5}">
                      <a16:colId xmlns:a16="http://schemas.microsoft.com/office/drawing/2014/main" val="20005"/>
                    </a:ext>
                  </a:extLst>
                </a:gridCol>
                <a:gridCol w="1411355">
                  <a:extLst>
                    <a:ext uri="{9D8B030D-6E8A-4147-A177-3AD203B41FA5}">
                      <a16:colId xmlns:a16="http://schemas.microsoft.com/office/drawing/2014/main" val="20006"/>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KOTA /KAB</a:t>
                      </a:r>
                    </a:p>
                  </a:txBody>
                  <a:tcPr>
                    <a:lnL w="12700" cap="flat" cmpd="sng" algn="ctr">
                      <a:solidFill>
                        <a:schemeClr val="tx1"/>
                      </a:solidFill>
                      <a:prstDash val="solid"/>
                      <a:round/>
                      <a:headEnd type="none" w="med" len="med"/>
                      <a:tailEnd type="none" w="med" len="med"/>
                    </a:lnL>
                  </a:tcPr>
                </a:tc>
                <a:tc gridSpan="5">
                  <a:txBody>
                    <a:bodyPr/>
                    <a:lstStyle/>
                    <a:p>
                      <a:pPr algn="ctr"/>
                      <a:r>
                        <a:rPr lang="en-US" b="1" dirty="0"/>
                        <a:t>JENJANG</a:t>
                      </a:r>
                    </a:p>
                  </a:txBody>
                  <a:tcPr/>
                </a:tc>
                <a:tc hMerge="1">
                  <a:txBody>
                    <a:bodyPr/>
                    <a:lstStyle/>
                    <a:p>
                      <a:endParaRPr lang="en-US"/>
                    </a:p>
                  </a:txBody>
                  <a:tcPr/>
                </a:tc>
                <a:tc hMerge="1">
                  <a:txBody>
                    <a:bodyPr/>
                    <a:lstStyle/>
                    <a:p>
                      <a:endParaRPr lang="en-US" dirty="0"/>
                    </a:p>
                  </a:txBody>
                  <a:tcPr/>
                </a:tc>
                <a:tc hMerge="1">
                  <a:txBody>
                    <a:bodyPr/>
                    <a:lstStyle/>
                    <a:p>
                      <a:pPr algn="ctr"/>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 NON FUNGSIONAL</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NAGEKEO</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30</a:t>
                      </a:r>
                    </a:p>
                  </a:txBody>
                  <a:tcPr/>
                </a:tc>
                <a:tc>
                  <a:txBody>
                    <a:bodyPr/>
                    <a:lstStyle/>
                    <a:p>
                      <a:pPr algn="ctr"/>
                      <a:r>
                        <a:rPr lang="en-US" sz="1400" dirty="0"/>
                        <a:t>26</a:t>
                      </a:r>
                    </a:p>
                  </a:txBody>
                  <a:tcPr/>
                </a:tc>
                <a:tc>
                  <a:txBody>
                    <a:bodyPr/>
                    <a:lstStyle/>
                    <a:p>
                      <a:pPr algn="ctr"/>
                      <a:r>
                        <a:rPr lang="en-US" sz="1400" dirty="0"/>
                        <a:t>15</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71</a:t>
                      </a:r>
                    </a:p>
                  </a:txBody>
                  <a:tcPr marL="9525" marR="9525" marT="9525" marB="0" anchor="b"/>
                </a:tc>
                <a:extLst>
                  <a:ext uri="{0D108BD9-81ED-4DB2-BD59-A6C34878D82A}">
                    <a16:rowId xmlns:a16="http://schemas.microsoft.com/office/drawing/2014/main" val="10002"/>
                  </a:ext>
                </a:extLst>
              </a:tr>
              <a:tr h="370840">
                <a:tc>
                  <a:txBody>
                    <a:bodyPr/>
                    <a:lstStyle/>
                    <a:p>
                      <a:pPr algn="ctr"/>
                      <a:r>
                        <a:rPr lang="en-US" sz="1400" dirty="0"/>
                        <a:t>13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NGADA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26</a:t>
                      </a:r>
                    </a:p>
                  </a:txBody>
                  <a:tcPr/>
                </a:tc>
                <a:tc>
                  <a:txBody>
                    <a:bodyPr/>
                    <a:lstStyle/>
                    <a:p>
                      <a:pPr algn="ctr"/>
                      <a:r>
                        <a:rPr lang="en-US" sz="1400" dirty="0"/>
                        <a:t>38</a:t>
                      </a:r>
                    </a:p>
                  </a:txBody>
                  <a:tcPr/>
                </a:tc>
                <a:tc>
                  <a:txBody>
                    <a:bodyPr/>
                    <a:lstStyle/>
                    <a:p>
                      <a:pPr algn="ctr"/>
                      <a:r>
                        <a:rPr lang="en-US" sz="1400" dirty="0"/>
                        <a:t>7</a:t>
                      </a:r>
                    </a:p>
                  </a:txBody>
                  <a:tcPr/>
                </a:tc>
                <a:tc>
                  <a:txBody>
                    <a:bodyPr/>
                    <a:lstStyle/>
                    <a:p>
                      <a:pPr algn="ctr"/>
                      <a:r>
                        <a:rPr lang="en-US" sz="1400" dirty="0"/>
                        <a:t>7</a:t>
                      </a:r>
                    </a:p>
                  </a:txBody>
                  <a:tcPr/>
                </a:tc>
                <a:tc>
                  <a:txBody>
                    <a:bodyPr/>
                    <a:lstStyle/>
                    <a:p>
                      <a:pPr algn="ctr" fontAlgn="b"/>
                      <a:r>
                        <a:rPr lang="en-US" sz="1400" b="0" i="0" u="none" strike="noStrike" dirty="0">
                          <a:solidFill>
                            <a:srgbClr val="000000"/>
                          </a:solidFill>
                          <a:effectLst/>
                          <a:latin typeface="+mj-lt"/>
                        </a:rPr>
                        <a:t>78</a:t>
                      </a:r>
                    </a:p>
                  </a:txBody>
                  <a:tcPr marL="9525" marR="9525" marT="9525" marB="0" anchor="b"/>
                </a:tc>
                <a:extLst>
                  <a:ext uri="{0D108BD9-81ED-4DB2-BD59-A6C34878D82A}">
                    <a16:rowId xmlns:a16="http://schemas.microsoft.com/office/drawing/2014/main" val="10003"/>
                  </a:ext>
                </a:extLst>
              </a:tr>
              <a:tr h="370840">
                <a:tc>
                  <a:txBody>
                    <a:bodyPr/>
                    <a:lstStyle/>
                    <a:p>
                      <a:pPr algn="ctr"/>
                      <a:r>
                        <a:rPr lang="en-US" sz="1400" dirty="0"/>
                        <a:t>14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ROTE NDAO</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18</a:t>
                      </a:r>
                    </a:p>
                  </a:txBody>
                  <a:tcPr/>
                </a:tc>
                <a:tc>
                  <a:txBody>
                    <a:bodyPr/>
                    <a:lstStyle/>
                    <a:p>
                      <a:pPr algn="ctr"/>
                      <a:r>
                        <a:rPr lang="en-US" sz="1400" dirty="0"/>
                        <a:t>61</a:t>
                      </a:r>
                    </a:p>
                  </a:txBody>
                  <a:tcPr/>
                </a:tc>
                <a:tc>
                  <a:txBody>
                    <a:bodyPr/>
                    <a:lstStyle/>
                    <a:p>
                      <a:pPr algn="ctr"/>
                      <a:r>
                        <a:rPr lang="en-US" sz="1400" dirty="0"/>
                        <a:t>20</a:t>
                      </a:r>
                    </a:p>
                  </a:txBody>
                  <a:tcPr/>
                </a:tc>
                <a:tc>
                  <a:txBody>
                    <a:bodyPr/>
                    <a:lstStyle/>
                    <a:p>
                      <a:pPr algn="ctr"/>
                      <a:r>
                        <a:rPr lang="en-US" sz="1400" dirty="0"/>
                        <a:t>2</a:t>
                      </a:r>
                    </a:p>
                  </a:txBody>
                  <a:tcPr/>
                </a:tc>
                <a:tc>
                  <a:txBody>
                    <a:bodyPr/>
                    <a:lstStyle/>
                    <a:p>
                      <a:pPr algn="ctr" fontAlgn="b"/>
                      <a:r>
                        <a:rPr lang="en-US" sz="1400" b="0" i="0" u="none" strike="noStrike" dirty="0">
                          <a:solidFill>
                            <a:srgbClr val="000000"/>
                          </a:solidFill>
                          <a:effectLst/>
                          <a:latin typeface="+mj-lt"/>
                        </a:rPr>
                        <a:t>101</a:t>
                      </a:r>
                    </a:p>
                  </a:txBody>
                  <a:tcPr marL="9525" marR="9525" marT="9525" marB="0" anchor="b"/>
                </a:tc>
                <a:extLst>
                  <a:ext uri="{0D108BD9-81ED-4DB2-BD59-A6C34878D82A}">
                    <a16:rowId xmlns:a16="http://schemas.microsoft.com/office/drawing/2014/main" val="10004"/>
                  </a:ext>
                </a:extLst>
              </a:tr>
              <a:tr h="370840">
                <a:tc>
                  <a:txBody>
                    <a:bodyPr/>
                    <a:lstStyle/>
                    <a:p>
                      <a:pPr algn="ctr"/>
                      <a:r>
                        <a:rPr lang="en-US" sz="1400" dirty="0"/>
                        <a:t>15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SABU RAIJUA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23</a:t>
                      </a:r>
                    </a:p>
                  </a:txBody>
                  <a:tcPr/>
                </a:tc>
                <a:tc>
                  <a:txBody>
                    <a:bodyPr/>
                    <a:lstStyle/>
                    <a:p>
                      <a:pPr algn="ctr"/>
                      <a:r>
                        <a:rPr lang="en-US" sz="1400" dirty="0"/>
                        <a:t>12</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35</a:t>
                      </a:r>
                    </a:p>
                  </a:txBody>
                  <a:tcPr marL="9525" marR="9525" marT="9525" marB="0" anchor="b"/>
                </a:tc>
                <a:extLst>
                  <a:ext uri="{0D108BD9-81ED-4DB2-BD59-A6C34878D82A}">
                    <a16:rowId xmlns:a16="http://schemas.microsoft.com/office/drawing/2014/main" val="10005"/>
                  </a:ext>
                </a:extLst>
              </a:tr>
              <a:tr h="370840">
                <a:tc>
                  <a:txBody>
                    <a:bodyPr/>
                    <a:lstStyle/>
                    <a:p>
                      <a:pPr algn="ctr"/>
                      <a:r>
                        <a:rPr lang="en-US" sz="1400" dirty="0"/>
                        <a:t>16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SIKKA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62</a:t>
                      </a:r>
                    </a:p>
                  </a:txBody>
                  <a:tcPr/>
                </a:tc>
                <a:tc>
                  <a:txBody>
                    <a:bodyPr/>
                    <a:lstStyle/>
                    <a:p>
                      <a:pPr algn="ctr"/>
                      <a:r>
                        <a:rPr lang="en-US" sz="1400" dirty="0"/>
                        <a:t>45</a:t>
                      </a:r>
                    </a:p>
                  </a:txBody>
                  <a:tcPr/>
                </a:tc>
                <a:tc>
                  <a:txBody>
                    <a:bodyPr/>
                    <a:lstStyle/>
                    <a:p>
                      <a:pPr algn="ctr"/>
                      <a:r>
                        <a:rPr lang="en-US" sz="1400" dirty="0"/>
                        <a:t>37</a:t>
                      </a:r>
                    </a:p>
                  </a:txBody>
                  <a:tcPr/>
                </a:tc>
                <a:tc>
                  <a:txBody>
                    <a:bodyPr/>
                    <a:lstStyle/>
                    <a:p>
                      <a:pPr algn="ctr"/>
                      <a:r>
                        <a:rPr lang="en-US" sz="1400" dirty="0"/>
                        <a:t>13</a:t>
                      </a:r>
                    </a:p>
                  </a:txBody>
                  <a:tcPr/>
                </a:tc>
                <a:tc>
                  <a:txBody>
                    <a:bodyPr/>
                    <a:lstStyle/>
                    <a:p>
                      <a:pPr algn="ctr" fontAlgn="b"/>
                      <a:r>
                        <a:rPr lang="en-US" sz="1400" b="0" i="0" u="none" strike="noStrike" dirty="0">
                          <a:solidFill>
                            <a:srgbClr val="000000"/>
                          </a:solidFill>
                          <a:effectLst/>
                          <a:latin typeface="+mj-lt"/>
                        </a:rPr>
                        <a:t>157</a:t>
                      </a:r>
                    </a:p>
                  </a:txBody>
                  <a:tcPr marL="9525" marR="9525" marT="9525" marB="0" anchor="b"/>
                </a:tc>
                <a:extLst>
                  <a:ext uri="{0D108BD9-81ED-4DB2-BD59-A6C34878D82A}">
                    <a16:rowId xmlns:a16="http://schemas.microsoft.com/office/drawing/2014/main" val="10006"/>
                  </a:ext>
                </a:extLst>
              </a:tr>
              <a:tr h="370840">
                <a:tc>
                  <a:txBody>
                    <a:bodyPr/>
                    <a:lstStyle/>
                    <a:p>
                      <a:pPr algn="ctr"/>
                      <a:r>
                        <a:rPr lang="en-US" sz="1400" dirty="0"/>
                        <a:t>17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 BARAT</a:t>
                      </a:r>
                    </a:p>
                  </a:txBody>
                  <a:tcPr>
                    <a:lnL w="12700" cap="flat" cmpd="sng" algn="ctr">
                      <a:solidFill>
                        <a:schemeClr val="tx1"/>
                      </a:solidFill>
                      <a:prstDash val="solid"/>
                      <a:round/>
                      <a:headEnd type="none" w="med" len="med"/>
                      <a:tailEnd type="none" w="med" len="med"/>
                    </a:lnL>
                  </a:tcPr>
                </a:tc>
                <a:tc>
                  <a:txBody>
                    <a:bodyPr/>
                    <a:lstStyle/>
                    <a:p>
                      <a:pPr algn="ctr"/>
                      <a:r>
                        <a:rPr lang="en-US" sz="1400" dirty="0"/>
                        <a:t>50</a:t>
                      </a:r>
                    </a:p>
                  </a:txBody>
                  <a:tcPr/>
                </a:tc>
                <a:tc>
                  <a:txBody>
                    <a:bodyPr/>
                    <a:lstStyle/>
                    <a:p>
                      <a:pPr algn="ctr"/>
                      <a:r>
                        <a:rPr lang="en-US" sz="1400" dirty="0"/>
                        <a:t>61</a:t>
                      </a:r>
                    </a:p>
                  </a:txBody>
                  <a:tcPr/>
                </a:tc>
                <a:tc>
                  <a:txBody>
                    <a:bodyPr/>
                    <a:lstStyle/>
                    <a:p>
                      <a:pPr algn="ctr"/>
                      <a:r>
                        <a:rPr lang="en-US" sz="1400" dirty="0"/>
                        <a:t>18</a:t>
                      </a:r>
                    </a:p>
                  </a:txBody>
                  <a:tcPr/>
                </a:tc>
                <a:tc>
                  <a:txBody>
                    <a:bodyPr/>
                    <a:lstStyle/>
                    <a:p>
                      <a:pPr algn="ctr"/>
                      <a:r>
                        <a:rPr lang="en-US" sz="1400" dirty="0"/>
                        <a:t>3</a:t>
                      </a:r>
                    </a:p>
                  </a:txBody>
                  <a:tcPr/>
                </a:tc>
                <a:tc>
                  <a:txBody>
                    <a:bodyPr/>
                    <a:lstStyle/>
                    <a:p>
                      <a:pPr algn="ctr" fontAlgn="b"/>
                      <a:r>
                        <a:rPr lang="en-US" sz="1400" b="0" i="0" u="none" strike="noStrike" dirty="0">
                          <a:solidFill>
                            <a:srgbClr val="000000"/>
                          </a:solidFill>
                          <a:effectLst/>
                          <a:latin typeface="+mj-lt"/>
                        </a:rPr>
                        <a:t>132</a:t>
                      </a:r>
                    </a:p>
                  </a:txBody>
                  <a:tcPr marL="9525" marR="9525" marT="9525" marB="0" anchor="b"/>
                </a:tc>
                <a:extLst>
                  <a:ext uri="{0D108BD9-81ED-4DB2-BD59-A6C34878D82A}">
                    <a16:rowId xmlns:a16="http://schemas.microsoft.com/office/drawing/2014/main" val="10007"/>
                  </a:ext>
                </a:extLst>
              </a:tr>
              <a:tr h="370840">
                <a:tc>
                  <a:txBody>
                    <a:bodyPr/>
                    <a:lstStyle/>
                    <a:p>
                      <a:pPr algn="ctr"/>
                      <a:r>
                        <a:rPr lang="en-US" sz="1400" dirty="0"/>
                        <a:t>18</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a:t>
                      </a:r>
                      <a:r>
                        <a:rPr lang="en-US" sz="1400" baseline="0" dirty="0"/>
                        <a:t> BARAT DAYA</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50</a:t>
                      </a:r>
                    </a:p>
                  </a:txBody>
                  <a:tcPr/>
                </a:tc>
                <a:tc>
                  <a:txBody>
                    <a:bodyPr/>
                    <a:lstStyle/>
                    <a:p>
                      <a:pPr algn="ctr"/>
                      <a:r>
                        <a:rPr lang="en-US" sz="1400" dirty="0"/>
                        <a:t>44</a:t>
                      </a:r>
                    </a:p>
                  </a:txBody>
                  <a:tcPr/>
                </a:tc>
                <a:tc>
                  <a:txBody>
                    <a:bodyPr/>
                    <a:lstStyle/>
                    <a:p>
                      <a:pPr algn="ctr"/>
                      <a:r>
                        <a:rPr lang="en-US" sz="1400" dirty="0"/>
                        <a:t>16</a:t>
                      </a:r>
                    </a:p>
                  </a:txBody>
                  <a:tcPr/>
                </a:tc>
                <a:tc>
                  <a:txBody>
                    <a:bodyPr/>
                    <a:lstStyle/>
                    <a:p>
                      <a:pPr algn="ctr"/>
                      <a:r>
                        <a:rPr lang="en-US" sz="1400" dirty="0"/>
                        <a:t>3</a:t>
                      </a:r>
                    </a:p>
                  </a:txBody>
                  <a:tcPr/>
                </a:tc>
                <a:tc>
                  <a:txBody>
                    <a:bodyPr/>
                    <a:lstStyle/>
                    <a:p>
                      <a:pPr algn="ctr" fontAlgn="b"/>
                      <a:r>
                        <a:rPr lang="en-US" sz="1400" b="0" i="0" u="none" strike="noStrike" dirty="0">
                          <a:solidFill>
                            <a:srgbClr val="000000"/>
                          </a:solidFill>
                          <a:effectLst/>
                          <a:latin typeface="+mj-lt"/>
                        </a:rPr>
                        <a:t>113</a:t>
                      </a:r>
                    </a:p>
                  </a:txBody>
                  <a:tcPr marL="9525" marR="9525" marT="9525" marB="0" anchor="b"/>
                </a:tc>
                <a:extLst>
                  <a:ext uri="{0D108BD9-81ED-4DB2-BD59-A6C34878D82A}">
                    <a16:rowId xmlns:a16="http://schemas.microsoft.com/office/drawing/2014/main" val="10008"/>
                  </a:ext>
                </a:extLst>
              </a:tr>
              <a:tr h="370840">
                <a:tc>
                  <a:txBody>
                    <a:bodyPr/>
                    <a:lstStyle/>
                    <a:p>
                      <a:pPr algn="ctr"/>
                      <a:r>
                        <a:rPr lang="en-US" sz="1400" dirty="0"/>
                        <a:t>19</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a:t>
                      </a:r>
                      <a:r>
                        <a:rPr lang="en-US" sz="1400" baseline="0" dirty="0"/>
                        <a:t> TENGAH</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16</a:t>
                      </a:r>
                    </a:p>
                  </a:txBody>
                  <a:tcPr/>
                </a:tc>
                <a:tc>
                  <a:txBody>
                    <a:bodyPr/>
                    <a:lstStyle/>
                    <a:p>
                      <a:pPr algn="ctr"/>
                      <a:r>
                        <a:rPr lang="en-US" sz="1400" dirty="0"/>
                        <a:t>36</a:t>
                      </a:r>
                    </a:p>
                  </a:txBody>
                  <a:tcPr/>
                </a:tc>
                <a:tc>
                  <a:txBody>
                    <a:bodyPr/>
                    <a:lstStyle/>
                    <a:p>
                      <a:pPr algn="ctr"/>
                      <a:r>
                        <a:rPr lang="en-US" sz="1400" dirty="0"/>
                        <a:t>3</a:t>
                      </a:r>
                    </a:p>
                  </a:txBody>
                  <a:tcPr/>
                </a:tc>
                <a:tc>
                  <a:txBody>
                    <a:bodyPr/>
                    <a:lstStyle/>
                    <a:p>
                      <a:pPr algn="ctr"/>
                      <a:r>
                        <a:rPr lang="en-US" sz="1400" dirty="0"/>
                        <a:t>1</a:t>
                      </a:r>
                    </a:p>
                  </a:txBody>
                  <a:tcPr/>
                </a:tc>
                <a:tc>
                  <a:txBody>
                    <a:bodyPr/>
                    <a:lstStyle/>
                    <a:p>
                      <a:pPr algn="ctr" fontAlgn="b"/>
                      <a:r>
                        <a:rPr lang="en-US" sz="1400" b="0" i="0" u="none" strike="noStrike" dirty="0">
                          <a:solidFill>
                            <a:srgbClr val="000000"/>
                          </a:solidFill>
                          <a:effectLst/>
                          <a:latin typeface="+mj-lt"/>
                        </a:rPr>
                        <a:t>56</a:t>
                      </a:r>
                    </a:p>
                  </a:txBody>
                  <a:tcPr marL="9525" marR="9525" marT="9525" marB="0" anchor="b"/>
                </a:tc>
                <a:extLst>
                  <a:ext uri="{0D108BD9-81ED-4DB2-BD59-A6C34878D82A}">
                    <a16:rowId xmlns:a16="http://schemas.microsoft.com/office/drawing/2014/main" val="10009"/>
                  </a:ext>
                </a:extLst>
              </a:tr>
              <a:tr h="370840">
                <a:tc>
                  <a:txBody>
                    <a:bodyPr/>
                    <a:lstStyle/>
                    <a:p>
                      <a:pPr algn="ctr"/>
                      <a:r>
                        <a:rPr lang="en-US" sz="1400" dirty="0"/>
                        <a:t>20</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 TIMUR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22</a:t>
                      </a:r>
                    </a:p>
                  </a:txBody>
                  <a:tcPr/>
                </a:tc>
                <a:tc>
                  <a:txBody>
                    <a:bodyPr/>
                    <a:lstStyle/>
                    <a:p>
                      <a:pPr algn="ctr"/>
                      <a:r>
                        <a:rPr lang="en-US" sz="1400" dirty="0"/>
                        <a:t>61</a:t>
                      </a:r>
                    </a:p>
                  </a:txBody>
                  <a:tcPr/>
                </a:tc>
                <a:tc>
                  <a:txBody>
                    <a:bodyPr/>
                    <a:lstStyle/>
                    <a:p>
                      <a:pPr algn="ctr"/>
                      <a:r>
                        <a:rPr lang="en-US" sz="1400" dirty="0"/>
                        <a:t>24</a:t>
                      </a:r>
                    </a:p>
                  </a:txBody>
                  <a:tcPr/>
                </a:tc>
                <a:tc>
                  <a:txBody>
                    <a:bodyPr/>
                    <a:lstStyle/>
                    <a:p>
                      <a:pPr algn="ctr"/>
                      <a:r>
                        <a:rPr lang="en-US" sz="1400" dirty="0"/>
                        <a:t>1</a:t>
                      </a:r>
                    </a:p>
                  </a:txBody>
                  <a:tcPr/>
                </a:tc>
                <a:tc>
                  <a:txBody>
                    <a:bodyPr/>
                    <a:lstStyle/>
                    <a:p>
                      <a:pPr algn="ctr" fontAlgn="b"/>
                      <a:r>
                        <a:rPr lang="en-US" sz="1400" b="0" i="0" u="none" strike="noStrike" dirty="0">
                          <a:solidFill>
                            <a:srgbClr val="000000"/>
                          </a:solidFill>
                          <a:effectLst/>
                          <a:latin typeface="+mj-lt"/>
                        </a:rPr>
                        <a:t>108</a:t>
                      </a:r>
                    </a:p>
                  </a:txBody>
                  <a:tcPr marL="9525" marR="9525" marT="9525" marB="0" anchor="b"/>
                </a:tc>
                <a:extLst>
                  <a:ext uri="{0D108BD9-81ED-4DB2-BD59-A6C34878D82A}">
                    <a16:rowId xmlns:a16="http://schemas.microsoft.com/office/drawing/2014/main" val="10010"/>
                  </a:ext>
                </a:extLst>
              </a:tr>
              <a:tr h="370840">
                <a:tc>
                  <a:txBody>
                    <a:bodyPr/>
                    <a:lstStyle/>
                    <a:p>
                      <a:pPr algn="ctr"/>
                      <a:r>
                        <a:rPr lang="en-US" sz="1400" dirty="0"/>
                        <a:t>21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TIMOR TIMUR</a:t>
                      </a:r>
                      <a:r>
                        <a:rPr lang="en-US" sz="1400" baseline="0" dirty="0"/>
                        <a:t> SELATAN</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50</a:t>
                      </a:r>
                    </a:p>
                  </a:txBody>
                  <a:tcPr/>
                </a:tc>
                <a:tc>
                  <a:txBody>
                    <a:bodyPr/>
                    <a:lstStyle/>
                    <a:p>
                      <a:pPr algn="ctr"/>
                      <a:r>
                        <a:rPr lang="en-US" sz="1400" dirty="0"/>
                        <a:t>45</a:t>
                      </a:r>
                    </a:p>
                  </a:txBody>
                  <a:tcPr/>
                </a:tc>
                <a:tc>
                  <a:txBody>
                    <a:bodyPr/>
                    <a:lstStyle/>
                    <a:p>
                      <a:pPr algn="ctr"/>
                      <a:r>
                        <a:rPr lang="en-US" sz="1400" dirty="0"/>
                        <a:t>38</a:t>
                      </a:r>
                    </a:p>
                  </a:txBody>
                  <a:tcPr/>
                </a:tc>
                <a:tc>
                  <a:txBody>
                    <a:bodyPr/>
                    <a:lstStyle/>
                    <a:p>
                      <a:pPr algn="ctr"/>
                      <a:r>
                        <a:rPr lang="en-US" sz="1400" dirty="0"/>
                        <a:t>4</a:t>
                      </a:r>
                    </a:p>
                  </a:txBody>
                  <a:tcPr/>
                </a:tc>
                <a:tc>
                  <a:txBody>
                    <a:bodyPr/>
                    <a:lstStyle/>
                    <a:p>
                      <a:pPr algn="ctr" fontAlgn="b"/>
                      <a:r>
                        <a:rPr lang="en-US" sz="1400" b="0" i="0" u="none" strike="noStrike" dirty="0">
                          <a:solidFill>
                            <a:srgbClr val="000000"/>
                          </a:solidFill>
                          <a:effectLst/>
                          <a:latin typeface="+mj-lt"/>
                        </a:rPr>
                        <a:t>137</a:t>
                      </a:r>
                    </a:p>
                  </a:txBody>
                  <a:tcPr marL="9525" marR="9525" marT="9525" marB="0" anchor="b"/>
                </a:tc>
                <a:extLst>
                  <a:ext uri="{0D108BD9-81ED-4DB2-BD59-A6C34878D82A}">
                    <a16:rowId xmlns:a16="http://schemas.microsoft.com/office/drawing/2014/main" val="10011"/>
                  </a:ext>
                </a:extLst>
              </a:tr>
              <a:tr h="370840">
                <a:tc>
                  <a:txBody>
                    <a:bodyPr/>
                    <a:lstStyle/>
                    <a:p>
                      <a:pPr algn="ctr"/>
                      <a:r>
                        <a:rPr lang="en-US" sz="1400" dirty="0"/>
                        <a:t>22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TIMOR TENGAH UTARA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35</a:t>
                      </a:r>
                    </a:p>
                  </a:txBody>
                  <a:tcPr/>
                </a:tc>
                <a:tc>
                  <a:txBody>
                    <a:bodyPr/>
                    <a:lstStyle/>
                    <a:p>
                      <a:pPr algn="ctr"/>
                      <a:r>
                        <a:rPr lang="en-US" sz="1400" dirty="0"/>
                        <a:t>31</a:t>
                      </a:r>
                    </a:p>
                  </a:txBody>
                  <a:tcPr/>
                </a:tc>
                <a:tc>
                  <a:txBody>
                    <a:bodyPr/>
                    <a:lstStyle/>
                    <a:p>
                      <a:pPr algn="ctr"/>
                      <a:r>
                        <a:rPr lang="en-US" sz="1400" dirty="0"/>
                        <a:t>16</a:t>
                      </a:r>
                    </a:p>
                  </a:txBody>
                  <a:tcPr/>
                </a:tc>
                <a:tc>
                  <a:txBody>
                    <a:bodyPr/>
                    <a:lstStyle/>
                    <a:p>
                      <a:pPr algn="ctr"/>
                      <a:r>
                        <a:rPr lang="en-US" sz="1400" dirty="0"/>
                        <a:t>7</a:t>
                      </a:r>
                    </a:p>
                  </a:txBody>
                  <a:tcPr/>
                </a:tc>
                <a:tc>
                  <a:txBody>
                    <a:bodyPr/>
                    <a:lstStyle/>
                    <a:p>
                      <a:pPr algn="ctr" fontAlgn="b"/>
                      <a:r>
                        <a:rPr lang="en-US" sz="1400" b="0" i="0" u="none" strike="noStrike" dirty="0">
                          <a:solidFill>
                            <a:srgbClr val="000000"/>
                          </a:solidFill>
                          <a:effectLst/>
                          <a:latin typeface="+mj-lt"/>
                        </a:rPr>
                        <a:t>89</a:t>
                      </a:r>
                    </a:p>
                  </a:txBody>
                  <a:tcPr marL="9525" marR="9525" marT="9525" marB="0" anchor="b"/>
                </a:tc>
                <a:extLst>
                  <a:ext uri="{0D108BD9-81ED-4DB2-BD59-A6C34878D82A}">
                    <a16:rowId xmlns:a16="http://schemas.microsoft.com/office/drawing/2014/main" val="10012"/>
                  </a:ext>
                </a:extLst>
              </a:tr>
              <a:tr h="370840">
                <a:tc gridSpan="2">
                  <a:txBody>
                    <a:bodyPr/>
                    <a:lstStyle/>
                    <a:p>
                      <a:pPr algn="ctr"/>
                      <a:r>
                        <a:rPr lang="en-US" sz="1400" dirty="0"/>
                        <a:t>TOTAL</a:t>
                      </a:r>
                    </a:p>
                  </a:txBody>
                  <a:tcPr/>
                </a:tc>
                <a:tc hMerge="1">
                  <a:txBody>
                    <a:bodyPr/>
                    <a:lstStyle/>
                    <a:p>
                      <a:pPr algn="ct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899</a:t>
                      </a:r>
                    </a:p>
                  </a:txBody>
                  <a:tcPr/>
                </a:tc>
                <a:tc>
                  <a:txBody>
                    <a:bodyPr/>
                    <a:lstStyle/>
                    <a:p>
                      <a:pPr algn="ctr"/>
                      <a:r>
                        <a:rPr lang="en-US" sz="1400" dirty="0"/>
                        <a:t>897</a:t>
                      </a:r>
                    </a:p>
                  </a:txBody>
                  <a:tcPr/>
                </a:tc>
                <a:tc>
                  <a:txBody>
                    <a:bodyPr/>
                    <a:lstStyle/>
                    <a:p>
                      <a:pPr algn="ctr"/>
                      <a:r>
                        <a:rPr lang="en-US" sz="1400" dirty="0"/>
                        <a:t>556</a:t>
                      </a:r>
                    </a:p>
                  </a:txBody>
                  <a:tcPr/>
                </a:tc>
                <a:tc>
                  <a:txBody>
                    <a:bodyPr/>
                    <a:lstStyle/>
                    <a:p>
                      <a:pPr algn="ctr"/>
                      <a:r>
                        <a:rPr lang="en-US" sz="1400" dirty="0"/>
                        <a:t>96</a:t>
                      </a:r>
                    </a:p>
                  </a:txBody>
                  <a:tcPr/>
                </a:tc>
                <a:tc>
                  <a:txBody>
                    <a:bodyPr/>
                    <a:lstStyle/>
                    <a:p>
                      <a:pPr algn="ctr" fontAlgn="b"/>
                      <a:r>
                        <a:rPr lang="en-US" sz="1400" b="0" i="0" u="none" strike="noStrike" dirty="0">
                          <a:solidFill>
                            <a:srgbClr val="000000"/>
                          </a:solidFill>
                          <a:effectLst/>
                          <a:latin typeface="+mj-lt"/>
                        </a:rPr>
                        <a:t>2448</a:t>
                      </a:r>
                    </a:p>
                  </a:txBody>
                  <a:tcPr marL="9525" marR="9525" marT="9525"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5400746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7325"/>
            <a:ext cx="10515600" cy="1325563"/>
          </a:xfrm>
        </p:spPr>
        <p:txBody>
          <a:bodyPr>
            <a:normAutofit/>
          </a:bodyPr>
          <a:lstStyle/>
          <a:p>
            <a:r>
              <a:rPr lang="en-US" dirty="0"/>
              <a:t>RUMPUN PENDIDIKAN</a:t>
            </a:r>
            <a:br>
              <a:rPr lang="en-US" dirty="0"/>
            </a:br>
            <a:r>
              <a:rPr lang="en-US" dirty="0"/>
              <a:t>GURU SLB</a:t>
            </a:r>
          </a:p>
        </p:txBody>
      </p:sp>
      <p:graphicFrame>
        <p:nvGraphicFramePr>
          <p:cNvPr id="5" name="Content Placeholder 4"/>
          <p:cNvGraphicFramePr>
            <a:graphicFrameLocks noGrp="1"/>
          </p:cNvGraphicFramePr>
          <p:nvPr>
            <p:ph idx="1"/>
          </p:nvPr>
        </p:nvGraphicFramePr>
        <p:xfrm>
          <a:off x="965201" y="1512888"/>
          <a:ext cx="10109200" cy="4968240"/>
        </p:xfrm>
        <a:graphic>
          <a:graphicData uri="http://schemas.openxmlformats.org/drawingml/2006/table">
            <a:tbl>
              <a:tblPr firstRow="1" bandRow="1">
                <a:tableStyleId>{5C22544A-7EE6-4342-B048-85BDC9FD1C3A}</a:tableStyleId>
              </a:tblPr>
              <a:tblGrid>
                <a:gridCol w="735215">
                  <a:extLst>
                    <a:ext uri="{9D8B030D-6E8A-4147-A177-3AD203B41FA5}">
                      <a16:colId xmlns:a16="http://schemas.microsoft.com/office/drawing/2014/main" val="20000"/>
                    </a:ext>
                  </a:extLst>
                </a:gridCol>
                <a:gridCol w="2389447">
                  <a:extLst>
                    <a:ext uri="{9D8B030D-6E8A-4147-A177-3AD203B41FA5}">
                      <a16:colId xmlns:a16="http://schemas.microsoft.com/office/drawing/2014/main" val="20001"/>
                    </a:ext>
                  </a:extLst>
                </a:gridCol>
                <a:gridCol w="1562331">
                  <a:extLst>
                    <a:ext uri="{9D8B030D-6E8A-4147-A177-3AD203B41FA5}">
                      <a16:colId xmlns:a16="http://schemas.microsoft.com/office/drawing/2014/main" val="20002"/>
                    </a:ext>
                  </a:extLst>
                </a:gridCol>
                <a:gridCol w="1010920">
                  <a:extLst>
                    <a:ext uri="{9D8B030D-6E8A-4147-A177-3AD203B41FA5}">
                      <a16:colId xmlns:a16="http://schemas.microsoft.com/office/drawing/2014/main" val="20003"/>
                    </a:ext>
                  </a:extLst>
                </a:gridCol>
                <a:gridCol w="1562331">
                  <a:extLst>
                    <a:ext uri="{9D8B030D-6E8A-4147-A177-3AD203B41FA5}">
                      <a16:colId xmlns:a16="http://schemas.microsoft.com/office/drawing/2014/main" val="20004"/>
                    </a:ext>
                  </a:extLst>
                </a:gridCol>
                <a:gridCol w="1424478">
                  <a:extLst>
                    <a:ext uri="{9D8B030D-6E8A-4147-A177-3AD203B41FA5}">
                      <a16:colId xmlns:a16="http://schemas.microsoft.com/office/drawing/2014/main" val="20005"/>
                    </a:ext>
                  </a:extLst>
                </a:gridCol>
                <a:gridCol w="1424478">
                  <a:extLst>
                    <a:ext uri="{9D8B030D-6E8A-4147-A177-3AD203B41FA5}">
                      <a16:colId xmlns:a16="http://schemas.microsoft.com/office/drawing/2014/main" val="20006"/>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KOTA /KAB</a:t>
                      </a:r>
                    </a:p>
                  </a:txBody>
                  <a:tcPr>
                    <a:lnL w="12700" cap="flat" cmpd="sng" algn="ctr">
                      <a:solidFill>
                        <a:schemeClr val="tx1"/>
                      </a:solidFill>
                      <a:prstDash val="solid"/>
                      <a:round/>
                      <a:headEnd type="none" w="med" len="med"/>
                      <a:tailEnd type="none" w="med" len="med"/>
                    </a:lnL>
                  </a:tcPr>
                </a:tc>
                <a:tc gridSpan="5">
                  <a:txBody>
                    <a:bodyPr/>
                    <a:lstStyle/>
                    <a:p>
                      <a:pPr algn="ctr"/>
                      <a:r>
                        <a:rPr lang="en-US" b="1" dirty="0"/>
                        <a:t>JENJANG</a:t>
                      </a:r>
                    </a:p>
                  </a:txBody>
                  <a:tcPr/>
                </a:tc>
                <a:tc hMerge="1">
                  <a:txBody>
                    <a:bodyPr/>
                    <a:lstStyle/>
                    <a:p>
                      <a:endParaRPr lang="en-US"/>
                    </a:p>
                  </a:txBody>
                  <a:tcPr/>
                </a:tc>
                <a:tc hMerge="1">
                  <a:txBody>
                    <a:bodyPr/>
                    <a:lstStyle/>
                    <a:p>
                      <a:endParaRPr lang="en-US" dirty="0"/>
                    </a:p>
                  </a:txBody>
                  <a:tcPr/>
                </a:tc>
                <a:tc hMerge="1">
                  <a:txBody>
                    <a:bodyPr/>
                    <a:lstStyle/>
                    <a:p>
                      <a:pPr algn="ctr"/>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 NON FUNGSIONAL</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ALOR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6</a:t>
                      </a:r>
                    </a:p>
                  </a:txBody>
                  <a:tcPr/>
                </a:tc>
                <a:tc>
                  <a:txBody>
                    <a:bodyPr/>
                    <a:lstStyle/>
                    <a:p>
                      <a:pPr algn="ctr"/>
                      <a:r>
                        <a:rPr lang="en-US" sz="1400" dirty="0"/>
                        <a:t>2</a:t>
                      </a:r>
                    </a:p>
                  </a:txBody>
                  <a:tcPr/>
                </a:tc>
                <a:tc>
                  <a:txBody>
                    <a:bodyPr/>
                    <a:lstStyle/>
                    <a:p>
                      <a:pPr algn="ctr"/>
                      <a:r>
                        <a:rPr lang="en-US" sz="1400" dirty="0"/>
                        <a:t>2</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13</a:t>
                      </a:r>
                    </a:p>
                  </a:txBody>
                  <a:tcPr marL="9525" marR="9525" marT="9525" marB="0" anchor="b"/>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BELU</a:t>
                      </a:r>
                    </a:p>
                  </a:txBody>
                  <a:tcPr>
                    <a:lnL w="12700" cap="flat" cmpd="sng" algn="ctr">
                      <a:solidFill>
                        <a:schemeClr val="tx1"/>
                      </a:solidFill>
                      <a:prstDash val="solid"/>
                      <a:round/>
                      <a:headEnd type="none" w="med" len="med"/>
                      <a:tailEnd type="none" w="med" len="med"/>
                    </a:lnL>
                  </a:tcPr>
                </a:tc>
                <a:tc>
                  <a:txBody>
                    <a:bodyPr/>
                    <a:lstStyle/>
                    <a:p>
                      <a:pPr algn="ctr"/>
                      <a:r>
                        <a:rPr lang="en-US" sz="1400" dirty="0"/>
                        <a:t>6</a:t>
                      </a:r>
                    </a:p>
                  </a:txBody>
                  <a:tcPr/>
                </a:tc>
                <a:tc>
                  <a:txBody>
                    <a:bodyPr/>
                    <a:lstStyle/>
                    <a:p>
                      <a:pPr algn="ctr"/>
                      <a:r>
                        <a:rPr lang="en-US" sz="1400" dirty="0"/>
                        <a:t>3</a:t>
                      </a:r>
                    </a:p>
                  </a:txBody>
                  <a:tcPr/>
                </a:tc>
                <a:tc>
                  <a:txBody>
                    <a:bodyPr/>
                    <a:lstStyle/>
                    <a:p>
                      <a:pPr algn="ctr"/>
                      <a:r>
                        <a:rPr lang="en-US" sz="1400" dirty="0"/>
                        <a:t>1</a:t>
                      </a:r>
                    </a:p>
                  </a:txBody>
                  <a:tcPr/>
                </a:tc>
                <a:tc>
                  <a:txBody>
                    <a:bodyPr/>
                    <a:lstStyle/>
                    <a:p>
                      <a:pPr algn="ctr"/>
                      <a:r>
                        <a:rPr lang="en-US" sz="1400" dirty="0"/>
                        <a:t>2</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12</a:t>
                      </a:r>
                    </a:p>
                  </a:txBody>
                  <a:tcPr marL="9525" marR="9525" marT="9525" marB="0" anchor="b"/>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ENDE</a:t>
                      </a:r>
                    </a:p>
                  </a:txBody>
                  <a:tcPr>
                    <a:lnL w="12700" cap="flat" cmpd="sng" algn="ctr">
                      <a:solidFill>
                        <a:schemeClr val="tx1"/>
                      </a:solidFill>
                      <a:prstDash val="solid"/>
                      <a:round/>
                      <a:headEnd type="none" w="med" len="med"/>
                      <a:tailEnd type="none" w="med" len="med"/>
                    </a:lnL>
                  </a:tcPr>
                </a:tc>
                <a:tc>
                  <a:txBody>
                    <a:bodyPr/>
                    <a:lstStyle/>
                    <a:p>
                      <a:pPr algn="ctr"/>
                      <a:r>
                        <a:rPr lang="en-US" sz="1400" dirty="0"/>
                        <a:t>4</a:t>
                      </a:r>
                    </a:p>
                  </a:txBody>
                  <a:tcPr/>
                </a:tc>
                <a:tc>
                  <a:txBody>
                    <a:bodyPr/>
                    <a:lstStyle/>
                    <a:p>
                      <a:pPr algn="ctr"/>
                      <a:r>
                        <a:rPr lang="en-US" sz="1400" dirty="0"/>
                        <a:t>4</a:t>
                      </a:r>
                    </a:p>
                  </a:txBody>
                  <a:tcPr/>
                </a:tc>
                <a:tc>
                  <a:txBody>
                    <a:bodyPr/>
                    <a:lstStyle/>
                    <a:p>
                      <a:pPr algn="ctr"/>
                      <a:r>
                        <a:rPr lang="en-US" sz="1400" dirty="0"/>
                        <a:t>1</a:t>
                      </a:r>
                    </a:p>
                  </a:txBody>
                  <a:tcPr/>
                </a:tc>
                <a:tc>
                  <a:txBody>
                    <a:bodyPr/>
                    <a:lstStyle/>
                    <a:p>
                      <a:pPr algn="ctr"/>
                      <a:r>
                        <a:rPr lang="en-US" sz="1400" dirty="0"/>
                        <a:t>4</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13</a:t>
                      </a:r>
                    </a:p>
                  </a:txBody>
                  <a:tcPr marL="9525" marR="9525" marT="9525" marB="0" anchor="b"/>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FLORES</a:t>
                      </a:r>
                      <a:r>
                        <a:rPr lang="en-US" sz="1400" baseline="0" dirty="0"/>
                        <a:t> TIMUR</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4</a:t>
                      </a:r>
                    </a:p>
                  </a:txBody>
                  <a:tcPr/>
                </a:tc>
                <a:tc>
                  <a:txBody>
                    <a:bodyPr/>
                    <a:lstStyle/>
                    <a:p>
                      <a:pPr algn="ctr"/>
                      <a:r>
                        <a:rPr lang="en-US" sz="1400" dirty="0"/>
                        <a:t>3</a:t>
                      </a:r>
                    </a:p>
                  </a:txBody>
                  <a:tcPr/>
                </a:tc>
                <a:tc>
                  <a:txBody>
                    <a:bodyPr/>
                    <a:lstStyle/>
                    <a:p>
                      <a:pPr algn="ctr"/>
                      <a:r>
                        <a:rPr lang="en-US" sz="1400" dirty="0"/>
                        <a:t>4</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11</a:t>
                      </a:r>
                    </a:p>
                  </a:txBody>
                  <a:tcPr marL="9525" marR="9525" marT="9525" marB="0" anchor="b"/>
                </a:tc>
                <a:extLst>
                  <a:ext uri="{0D108BD9-81ED-4DB2-BD59-A6C34878D82A}">
                    <a16:rowId xmlns:a16="http://schemas.microsoft.com/office/drawing/2014/main" val="10005"/>
                  </a:ext>
                </a:extLst>
              </a:tr>
              <a:tr h="370840">
                <a:tc>
                  <a:txBody>
                    <a:bodyPr/>
                    <a:lstStyle/>
                    <a:p>
                      <a:pPr algn="ctr"/>
                      <a:r>
                        <a:rPr lang="en-US" sz="1400" dirty="0"/>
                        <a:t>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KOTA KUPANG</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30</a:t>
                      </a:r>
                    </a:p>
                  </a:txBody>
                  <a:tcPr/>
                </a:tc>
                <a:tc>
                  <a:txBody>
                    <a:bodyPr/>
                    <a:lstStyle/>
                    <a:p>
                      <a:pPr algn="ctr"/>
                      <a:r>
                        <a:rPr lang="en-US" sz="1400" dirty="0"/>
                        <a:t>5</a:t>
                      </a:r>
                    </a:p>
                  </a:txBody>
                  <a:tcPr/>
                </a:tc>
                <a:tc>
                  <a:txBody>
                    <a:bodyPr/>
                    <a:lstStyle/>
                    <a:p>
                      <a:pPr algn="ctr"/>
                      <a:r>
                        <a:rPr lang="en-US" sz="1400" dirty="0"/>
                        <a:t>7</a:t>
                      </a:r>
                    </a:p>
                  </a:txBody>
                  <a:tcPr/>
                </a:tc>
                <a:tc>
                  <a:txBody>
                    <a:bodyPr/>
                    <a:lstStyle/>
                    <a:p>
                      <a:pPr algn="ctr"/>
                      <a:r>
                        <a:rPr lang="en-US" sz="1400" dirty="0"/>
                        <a:t>15</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57</a:t>
                      </a:r>
                    </a:p>
                  </a:txBody>
                  <a:tcPr marL="9525" marR="9525" marT="9525" marB="0" anchor="b"/>
                </a:tc>
                <a:extLst>
                  <a:ext uri="{0D108BD9-81ED-4DB2-BD59-A6C34878D82A}">
                    <a16:rowId xmlns:a16="http://schemas.microsoft.com/office/drawing/2014/main" val="10006"/>
                  </a:ext>
                </a:extLst>
              </a:tr>
              <a:tr h="370840">
                <a:tc>
                  <a:txBody>
                    <a:bodyPr/>
                    <a:lstStyle/>
                    <a:p>
                      <a:pPr algn="ctr"/>
                      <a:r>
                        <a:rPr lang="en-US" sz="1400" dirty="0"/>
                        <a:t>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KUPANG</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1</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4</a:t>
                      </a:r>
                    </a:p>
                  </a:txBody>
                  <a:tcPr marL="9525" marR="9525" marT="9525" marB="0" anchor="b"/>
                </a:tc>
                <a:extLst>
                  <a:ext uri="{0D108BD9-81ED-4DB2-BD59-A6C34878D82A}">
                    <a16:rowId xmlns:a16="http://schemas.microsoft.com/office/drawing/2014/main" val="10007"/>
                  </a:ext>
                </a:extLst>
              </a:tr>
              <a:tr h="370840">
                <a:tc>
                  <a:txBody>
                    <a:bodyPr/>
                    <a:lstStyle/>
                    <a:p>
                      <a:pPr algn="ctr"/>
                      <a:r>
                        <a:rPr lang="en-US" sz="1400" dirty="0"/>
                        <a:t>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LEMBATA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4</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6</a:t>
                      </a:r>
                    </a:p>
                  </a:txBody>
                  <a:tcPr marL="9525" marR="9525" marT="9525" marB="0" anchor="b"/>
                </a:tc>
                <a:extLst>
                  <a:ext uri="{0D108BD9-81ED-4DB2-BD59-A6C34878D82A}">
                    <a16:rowId xmlns:a16="http://schemas.microsoft.com/office/drawing/2014/main" val="10008"/>
                  </a:ext>
                </a:extLst>
              </a:tr>
              <a:tr h="370840">
                <a:tc>
                  <a:txBody>
                    <a:bodyPr/>
                    <a:lstStyle/>
                    <a:p>
                      <a:pPr algn="ctr"/>
                      <a:r>
                        <a:rPr lang="en-US" sz="1400" dirty="0"/>
                        <a:t>8</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MALAKA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0</a:t>
                      </a:r>
                    </a:p>
                  </a:txBody>
                  <a:tcPr marL="9525" marR="9525" marT="9525" marB="0" anchor="b"/>
                </a:tc>
                <a:extLst>
                  <a:ext uri="{0D108BD9-81ED-4DB2-BD59-A6C34878D82A}">
                    <a16:rowId xmlns:a16="http://schemas.microsoft.com/office/drawing/2014/main" val="10009"/>
                  </a:ext>
                </a:extLst>
              </a:tr>
              <a:tr h="370840">
                <a:tc>
                  <a:txBody>
                    <a:bodyPr/>
                    <a:lstStyle/>
                    <a:p>
                      <a:pPr algn="ctr"/>
                      <a:r>
                        <a:rPr lang="en-US" sz="1400" dirty="0"/>
                        <a:t>9</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p>
                  </a:txBody>
                  <a:tcPr>
                    <a:lnL w="12700" cap="flat" cmpd="sng" algn="ctr">
                      <a:solidFill>
                        <a:schemeClr val="tx1"/>
                      </a:solidFill>
                      <a:prstDash val="solid"/>
                      <a:round/>
                      <a:headEnd type="none" w="med" len="med"/>
                      <a:tailEnd type="none" w="med" len="med"/>
                    </a:lnL>
                  </a:tcPr>
                </a:tc>
                <a:tc>
                  <a:txBody>
                    <a:bodyPr/>
                    <a:lstStyle/>
                    <a:p>
                      <a:pPr algn="ctr"/>
                      <a:r>
                        <a:rPr lang="en-US" sz="1400" dirty="0"/>
                        <a:t>7</a:t>
                      </a:r>
                    </a:p>
                  </a:txBody>
                  <a:tcPr/>
                </a:tc>
                <a:tc>
                  <a:txBody>
                    <a:bodyPr/>
                    <a:lstStyle/>
                    <a:p>
                      <a:pPr algn="ctr"/>
                      <a:r>
                        <a:rPr lang="en-US" sz="1400" dirty="0"/>
                        <a:t>8</a:t>
                      </a:r>
                    </a:p>
                  </a:txBody>
                  <a:tcPr/>
                </a:tc>
                <a:tc>
                  <a:txBody>
                    <a:bodyPr/>
                    <a:lstStyle/>
                    <a:p>
                      <a:pPr algn="ctr"/>
                      <a:r>
                        <a:rPr lang="en-US" sz="1400" dirty="0"/>
                        <a:t>5</a:t>
                      </a:r>
                    </a:p>
                  </a:txBody>
                  <a:tcPr/>
                </a:tc>
                <a:tc>
                  <a:txBody>
                    <a:bodyPr/>
                    <a:lstStyle/>
                    <a:p>
                      <a:pPr algn="ctr"/>
                      <a:r>
                        <a:rPr lang="en-US" sz="1400" dirty="0"/>
                        <a:t>5</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25</a:t>
                      </a:r>
                    </a:p>
                  </a:txBody>
                  <a:tcPr marL="9525" marR="9525" marT="9525" marB="0" anchor="b"/>
                </a:tc>
                <a:extLst>
                  <a:ext uri="{0D108BD9-81ED-4DB2-BD59-A6C34878D82A}">
                    <a16:rowId xmlns:a16="http://schemas.microsoft.com/office/drawing/2014/main" val="10010"/>
                  </a:ext>
                </a:extLst>
              </a:tr>
              <a:tr h="370840">
                <a:tc>
                  <a:txBody>
                    <a:bodyPr/>
                    <a:lstStyle/>
                    <a:p>
                      <a:pPr algn="ctr"/>
                      <a:r>
                        <a:rPr lang="en-US" sz="1400" dirty="0"/>
                        <a:t>10</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r>
                        <a:rPr lang="en-US" sz="1400" baseline="0" dirty="0"/>
                        <a:t> BARAT</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1</a:t>
                      </a:r>
                    </a:p>
                  </a:txBody>
                  <a:tcPr marL="9525" marR="9525" marT="9525" marB="0" anchor="b"/>
                </a:tc>
                <a:extLst>
                  <a:ext uri="{0D108BD9-81ED-4DB2-BD59-A6C34878D82A}">
                    <a16:rowId xmlns:a16="http://schemas.microsoft.com/office/drawing/2014/main" val="10011"/>
                  </a:ext>
                </a:extLst>
              </a:tr>
              <a:tr h="370840">
                <a:tc>
                  <a:txBody>
                    <a:bodyPr/>
                    <a:lstStyle/>
                    <a:p>
                      <a:pPr algn="ctr"/>
                      <a:r>
                        <a:rPr lang="en-US" sz="1400" dirty="0"/>
                        <a:t>11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MANGGARAI</a:t>
                      </a:r>
                      <a:r>
                        <a:rPr lang="en-US" sz="1400" baseline="0" dirty="0"/>
                        <a:t> TIMUR</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4</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Franklin Gothic Book" panose="020B0503020102020204" pitchFamily="34" charset="0"/>
                        </a:rPr>
                        <a:t>5</a:t>
                      </a:r>
                    </a:p>
                  </a:txBody>
                  <a:tcPr marL="9525" marR="9525" marT="9525" marB="0" anchor="b"/>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7733447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p:cNvGraphicFramePr>
          <p:nvPr/>
        </p:nvGraphicFramePr>
        <p:xfrm>
          <a:off x="1185333" y="939800"/>
          <a:ext cx="9846733" cy="5339080"/>
        </p:xfrm>
        <a:graphic>
          <a:graphicData uri="http://schemas.openxmlformats.org/drawingml/2006/table">
            <a:tbl>
              <a:tblPr firstRow="1" bandRow="1">
                <a:tableStyleId>{5C22544A-7EE6-4342-B048-85BDC9FD1C3A}</a:tableStyleId>
              </a:tblPr>
              <a:tblGrid>
                <a:gridCol w="716126">
                  <a:extLst>
                    <a:ext uri="{9D8B030D-6E8A-4147-A177-3AD203B41FA5}">
                      <a16:colId xmlns:a16="http://schemas.microsoft.com/office/drawing/2014/main" val="20000"/>
                    </a:ext>
                  </a:extLst>
                </a:gridCol>
                <a:gridCol w="2327410">
                  <a:extLst>
                    <a:ext uri="{9D8B030D-6E8A-4147-A177-3AD203B41FA5}">
                      <a16:colId xmlns:a16="http://schemas.microsoft.com/office/drawing/2014/main" val="20001"/>
                    </a:ext>
                  </a:extLst>
                </a:gridCol>
                <a:gridCol w="1521768">
                  <a:extLst>
                    <a:ext uri="{9D8B030D-6E8A-4147-A177-3AD203B41FA5}">
                      <a16:colId xmlns:a16="http://schemas.microsoft.com/office/drawing/2014/main" val="20002"/>
                    </a:ext>
                  </a:extLst>
                </a:gridCol>
                <a:gridCol w="984673">
                  <a:extLst>
                    <a:ext uri="{9D8B030D-6E8A-4147-A177-3AD203B41FA5}">
                      <a16:colId xmlns:a16="http://schemas.microsoft.com/office/drawing/2014/main" val="20003"/>
                    </a:ext>
                  </a:extLst>
                </a:gridCol>
                <a:gridCol w="1521768">
                  <a:extLst>
                    <a:ext uri="{9D8B030D-6E8A-4147-A177-3AD203B41FA5}">
                      <a16:colId xmlns:a16="http://schemas.microsoft.com/office/drawing/2014/main" val="20004"/>
                    </a:ext>
                  </a:extLst>
                </a:gridCol>
                <a:gridCol w="1387494">
                  <a:extLst>
                    <a:ext uri="{9D8B030D-6E8A-4147-A177-3AD203B41FA5}">
                      <a16:colId xmlns:a16="http://schemas.microsoft.com/office/drawing/2014/main" val="20005"/>
                    </a:ext>
                  </a:extLst>
                </a:gridCol>
                <a:gridCol w="1387494">
                  <a:extLst>
                    <a:ext uri="{9D8B030D-6E8A-4147-A177-3AD203B41FA5}">
                      <a16:colId xmlns:a16="http://schemas.microsoft.com/office/drawing/2014/main" val="20006"/>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KOTA /KAB</a:t>
                      </a:r>
                    </a:p>
                  </a:txBody>
                  <a:tcPr>
                    <a:lnL w="12700" cap="flat" cmpd="sng" algn="ctr">
                      <a:solidFill>
                        <a:schemeClr val="tx1"/>
                      </a:solidFill>
                      <a:prstDash val="solid"/>
                      <a:round/>
                      <a:headEnd type="none" w="med" len="med"/>
                      <a:tailEnd type="none" w="med" len="med"/>
                    </a:lnL>
                  </a:tcPr>
                </a:tc>
                <a:tc gridSpan="5">
                  <a:txBody>
                    <a:bodyPr/>
                    <a:lstStyle/>
                    <a:p>
                      <a:pPr algn="ctr"/>
                      <a:r>
                        <a:rPr lang="en-US" b="1" dirty="0"/>
                        <a:t>JENJANG</a:t>
                      </a:r>
                    </a:p>
                  </a:txBody>
                  <a:tcPr/>
                </a:tc>
                <a:tc hMerge="1">
                  <a:txBody>
                    <a:bodyPr/>
                    <a:lstStyle/>
                    <a:p>
                      <a:endParaRPr lang="en-US"/>
                    </a:p>
                  </a:txBody>
                  <a:tcPr/>
                </a:tc>
                <a:tc hMerge="1">
                  <a:txBody>
                    <a:bodyPr/>
                    <a:lstStyle/>
                    <a:p>
                      <a:endParaRPr lang="en-US" dirty="0"/>
                    </a:p>
                  </a:txBody>
                  <a:tcPr/>
                </a:tc>
                <a:tc hMerge="1">
                  <a:txBody>
                    <a:bodyPr/>
                    <a:lstStyle/>
                    <a:p>
                      <a:pPr algn="ctr"/>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 NON FUNGSIONAL</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NAGEKEO</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1</a:t>
                      </a:r>
                    </a:p>
                  </a:txBody>
                  <a:tcPr marL="9525" marR="9525" marT="9525" marB="0" anchor="b"/>
                </a:tc>
                <a:extLst>
                  <a:ext uri="{0D108BD9-81ED-4DB2-BD59-A6C34878D82A}">
                    <a16:rowId xmlns:a16="http://schemas.microsoft.com/office/drawing/2014/main" val="10002"/>
                  </a:ext>
                </a:extLst>
              </a:tr>
              <a:tr h="370840">
                <a:tc>
                  <a:txBody>
                    <a:bodyPr/>
                    <a:lstStyle/>
                    <a:p>
                      <a:pPr algn="ctr"/>
                      <a:r>
                        <a:rPr lang="en-US" sz="1400" dirty="0"/>
                        <a:t>13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NGADA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5</a:t>
                      </a:r>
                    </a:p>
                  </a:txBody>
                  <a:tcPr/>
                </a:tc>
                <a:tc>
                  <a:txBody>
                    <a:bodyPr/>
                    <a:lstStyle/>
                    <a:p>
                      <a:pPr algn="ctr"/>
                      <a:r>
                        <a:rPr lang="en-US" sz="1400" dirty="0"/>
                        <a:t>2</a:t>
                      </a:r>
                    </a:p>
                  </a:txBody>
                  <a:tcPr/>
                </a:tc>
                <a:tc>
                  <a:txBody>
                    <a:bodyPr/>
                    <a:lstStyle/>
                    <a:p>
                      <a:pPr algn="ctr"/>
                      <a:r>
                        <a:rPr lang="en-US" sz="1400" dirty="0"/>
                        <a:t>1</a:t>
                      </a:r>
                    </a:p>
                  </a:txBody>
                  <a:tcPr/>
                </a:tc>
                <a:tc>
                  <a:txBody>
                    <a:bodyPr/>
                    <a:lstStyle/>
                    <a:p>
                      <a:pPr algn="ctr" fontAlgn="b"/>
                      <a:r>
                        <a:rPr lang="en-US" sz="1400" b="0" i="0" u="none" strike="noStrike" dirty="0">
                          <a:solidFill>
                            <a:srgbClr val="000000"/>
                          </a:solidFill>
                          <a:effectLst/>
                          <a:latin typeface="+mj-lt"/>
                        </a:rPr>
                        <a:t>10</a:t>
                      </a:r>
                    </a:p>
                  </a:txBody>
                  <a:tcPr marL="9525" marR="9525" marT="9525" marB="0" anchor="b"/>
                </a:tc>
                <a:extLst>
                  <a:ext uri="{0D108BD9-81ED-4DB2-BD59-A6C34878D82A}">
                    <a16:rowId xmlns:a16="http://schemas.microsoft.com/office/drawing/2014/main" val="10003"/>
                  </a:ext>
                </a:extLst>
              </a:tr>
              <a:tr h="370840">
                <a:tc>
                  <a:txBody>
                    <a:bodyPr/>
                    <a:lstStyle/>
                    <a:p>
                      <a:pPr algn="ctr"/>
                      <a:r>
                        <a:rPr lang="en-US" sz="1400" dirty="0"/>
                        <a:t>14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ROTE NDAO</a:t>
                      </a:r>
                    </a:p>
                  </a:txBody>
                  <a:tcPr>
                    <a:lnL w="12700" cap="flat" cmpd="sng" algn="ctr">
                      <a:solidFill>
                        <a:schemeClr val="tx1"/>
                      </a:solidFill>
                      <a:prstDash val="solid"/>
                      <a:round/>
                      <a:headEnd type="none" w="med" len="med"/>
                      <a:tailEnd type="none" w="med" len="med"/>
                    </a:lnL>
                  </a:tcPr>
                </a:tc>
                <a:tc>
                  <a:txBody>
                    <a:bodyPr/>
                    <a:lstStyle/>
                    <a:p>
                      <a:pPr algn="ctr"/>
                      <a:r>
                        <a:rPr lang="en-US" sz="1400" dirty="0"/>
                        <a:t>4</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2</a:t>
                      </a:r>
                    </a:p>
                  </a:txBody>
                  <a:tcPr/>
                </a:tc>
                <a:tc>
                  <a:txBody>
                    <a:bodyPr/>
                    <a:lstStyle/>
                    <a:p>
                      <a:pPr algn="ctr" fontAlgn="b"/>
                      <a:r>
                        <a:rPr lang="en-US" sz="1400" b="0" i="0" u="none" strike="noStrike" dirty="0">
                          <a:solidFill>
                            <a:srgbClr val="000000"/>
                          </a:solidFill>
                          <a:effectLst/>
                          <a:latin typeface="+mj-lt"/>
                        </a:rPr>
                        <a:t>6</a:t>
                      </a:r>
                    </a:p>
                  </a:txBody>
                  <a:tcPr marL="9525" marR="9525" marT="9525" marB="0" anchor="b"/>
                </a:tc>
                <a:extLst>
                  <a:ext uri="{0D108BD9-81ED-4DB2-BD59-A6C34878D82A}">
                    <a16:rowId xmlns:a16="http://schemas.microsoft.com/office/drawing/2014/main" val="10004"/>
                  </a:ext>
                </a:extLst>
              </a:tr>
              <a:tr h="370840">
                <a:tc>
                  <a:txBody>
                    <a:bodyPr/>
                    <a:lstStyle/>
                    <a:p>
                      <a:pPr algn="ctr"/>
                      <a:r>
                        <a:rPr lang="en-US" sz="1400" dirty="0"/>
                        <a:t>15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SABU RAIJUA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0</a:t>
                      </a:r>
                    </a:p>
                  </a:txBody>
                  <a:tcPr marL="9525" marR="9525" marT="9525" marB="0" anchor="b"/>
                </a:tc>
                <a:extLst>
                  <a:ext uri="{0D108BD9-81ED-4DB2-BD59-A6C34878D82A}">
                    <a16:rowId xmlns:a16="http://schemas.microsoft.com/office/drawing/2014/main" val="10005"/>
                  </a:ext>
                </a:extLst>
              </a:tr>
              <a:tr h="370840">
                <a:tc>
                  <a:txBody>
                    <a:bodyPr/>
                    <a:lstStyle/>
                    <a:p>
                      <a:pPr algn="ctr"/>
                      <a:r>
                        <a:rPr lang="en-US" sz="1400" dirty="0"/>
                        <a:t>16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SIKKA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6</a:t>
                      </a:r>
                    </a:p>
                  </a:txBody>
                  <a:tcPr/>
                </a:tc>
                <a:tc>
                  <a:txBody>
                    <a:bodyPr/>
                    <a:lstStyle/>
                    <a:p>
                      <a:pPr algn="ctr"/>
                      <a:r>
                        <a:rPr lang="en-US" sz="1400" dirty="0"/>
                        <a:t>2</a:t>
                      </a:r>
                    </a:p>
                  </a:txBody>
                  <a:tcPr/>
                </a:tc>
                <a:tc>
                  <a:txBody>
                    <a:bodyPr/>
                    <a:lstStyle/>
                    <a:p>
                      <a:pPr algn="ctr"/>
                      <a:r>
                        <a:rPr lang="en-US" sz="1400" dirty="0"/>
                        <a:t>4</a:t>
                      </a:r>
                    </a:p>
                  </a:txBody>
                  <a:tcPr/>
                </a:tc>
                <a:tc>
                  <a:txBody>
                    <a:bodyPr/>
                    <a:lstStyle/>
                    <a:p>
                      <a:pPr algn="ctr"/>
                      <a:r>
                        <a:rPr lang="en-US" sz="1400" dirty="0"/>
                        <a:t>6</a:t>
                      </a:r>
                    </a:p>
                  </a:txBody>
                  <a:tcPr/>
                </a:tc>
                <a:tc>
                  <a:txBody>
                    <a:bodyPr/>
                    <a:lstStyle/>
                    <a:p>
                      <a:pPr algn="ctr" fontAlgn="b"/>
                      <a:r>
                        <a:rPr lang="en-US" sz="1400" b="0" i="0" u="none" strike="noStrike" dirty="0">
                          <a:solidFill>
                            <a:srgbClr val="000000"/>
                          </a:solidFill>
                          <a:effectLst/>
                          <a:latin typeface="+mj-lt"/>
                        </a:rPr>
                        <a:t>18</a:t>
                      </a:r>
                    </a:p>
                  </a:txBody>
                  <a:tcPr marL="9525" marR="9525" marT="9525" marB="0" anchor="b"/>
                </a:tc>
                <a:extLst>
                  <a:ext uri="{0D108BD9-81ED-4DB2-BD59-A6C34878D82A}">
                    <a16:rowId xmlns:a16="http://schemas.microsoft.com/office/drawing/2014/main" val="10006"/>
                  </a:ext>
                </a:extLst>
              </a:tr>
              <a:tr h="370840">
                <a:tc>
                  <a:txBody>
                    <a:bodyPr/>
                    <a:lstStyle/>
                    <a:p>
                      <a:pPr algn="ctr"/>
                      <a:r>
                        <a:rPr lang="en-US" sz="1400" dirty="0"/>
                        <a:t>17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 BARAT</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2</a:t>
                      </a:r>
                    </a:p>
                  </a:txBody>
                  <a:tcPr/>
                </a:tc>
                <a:tc>
                  <a:txBody>
                    <a:bodyPr/>
                    <a:lstStyle/>
                    <a:p>
                      <a:pPr algn="ctr" fontAlgn="b"/>
                      <a:r>
                        <a:rPr lang="en-US" sz="1400" b="0" i="0" u="none" strike="noStrike" dirty="0">
                          <a:solidFill>
                            <a:srgbClr val="000000"/>
                          </a:solidFill>
                          <a:effectLst/>
                          <a:latin typeface="+mj-lt"/>
                        </a:rPr>
                        <a:t>5</a:t>
                      </a:r>
                    </a:p>
                  </a:txBody>
                  <a:tcPr marL="9525" marR="9525" marT="9525" marB="0" anchor="b"/>
                </a:tc>
                <a:extLst>
                  <a:ext uri="{0D108BD9-81ED-4DB2-BD59-A6C34878D82A}">
                    <a16:rowId xmlns:a16="http://schemas.microsoft.com/office/drawing/2014/main" val="10007"/>
                  </a:ext>
                </a:extLst>
              </a:tr>
              <a:tr h="370840">
                <a:tc>
                  <a:txBody>
                    <a:bodyPr/>
                    <a:lstStyle/>
                    <a:p>
                      <a:pPr algn="ctr"/>
                      <a:r>
                        <a:rPr lang="en-US" sz="1400" dirty="0"/>
                        <a:t>18</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a:t>
                      </a:r>
                      <a:r>
                        <a:rPr lang="en-US" sz="1400" baseline="0" dirty="0"/>
                        <a:t> BARAT DAYA</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0</a:t>
                      </a:r>
                    </a:p>
                  </a:txBody>
                  <a:tcPr marL="9525" marR="9525" marT="9525" marB="0" anchor="b"/>
                </a:tc>
                <a:extLst>
                  <a:ext uri="{0D108BD9-81ED-4DB2-BD59-A6C34878D82A}">
                    <a16:rowId xmlns:a16="http://schemas.microsoft.com/office/drawing/2014/main" val="10008"/>
                  </a:ext>
                </a:extLst>
              </a:tr>
              <a:tr h="370840">
                <a:tc>
                  <a:txBody>
                    <a:bodyPr/>
                    <a:lstStyle/>
                    <a:p>
                      <a:pPr algn="ctr"/>
                      <a:r>
                        <a:rPr lang="en-US" sz="1400" dirty="0"/>
                        <a:t>19</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a:t>
                      </a:r>
                      <a:r>
                        <a:rPr lang="en-US" sz="1400" baseline="0" dirty="0"/>
                        <a:t> TENGAH</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3</a:t>
                      </a:r>
                    </a:p>
                  </a:txBody>
                  <a:tcPr/>
                </a:tc>
                <a:tc>
                  <a:txBody>
                    <a:bodyPr/>
                    <a:lstStyle/>
                    <a:p>
                      <a:pPr algn="ctr" fontAlgn="b"/>
                      <a:r>
                        <a:rPr lang="en-US" sz="1400" b="0" i="0" u="none" strike="noStrike" dirty="0">
                          <a:solidFill>
                            <a:srgbClr val="000000"/>
                          </a:solidFill>
                          <a:effectLst/>
                          <a:latin typeface="+mj-lt"/>
                        </a:rPr>
                        <a:t>5</a:t>
                      </a:r>
                    </a:p>
                  </a:txBody>
                  <a:tcPr marL="9525" marR="9525" marT="9525" marB="0" anchor="b"/>
                </a:tc>
                <a:extLst>
                  <a:ext uri="{0D108BD9-81ED-4DB2-BD59-A6C34878D82A}">
                    <a16:rowId xmlns:a16="http://schemas.microsoft.com/office/drawing/2014/main" val="10009"/>
                  </a:ext>
                </a:extLst>
              </a:tr>
              <a:tr h="370840">
                <a:tc>
                  <a:txBody>
                    <a:bodyPr/>
                    <a:lstStyle/>
                    <a:p>
                      <a:pPr algn="ctr"/>
                      <a:r>
                        <a:rPr lang="en-US" sz="1400" dirty="0"/>
                        <a:t>20</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SUMBA TIMUR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5</a:t>
                      </a:r>
                    </a:p>
                  </a:txBody>
                  <a:tcPr/>
                </a:tc>
                <a:tc>
                  <a:txBody>
                    <a:bodyPr/>
                    <a:lstStyle/>
                    <a:p>
                      <a:pPr algn="ctr"/>
                      <a:r>
                        <a:rPr lang="en-US" sz="1400" dirty="0"/>
                        <a:t>4</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10</a:t>
                      </a:r>
                    </a:p>
                  </a:txBody>
                  <a:tcPr marL="9525" marR="9525" marT="9525" marB="0" anchor="b"/>
                </a:tc>
                <a:extLst>
                  <a:ext uri="{0D108BD9-81ED-4DB2-BD59-A6C34878D82A}">
                    <a16:rowId xmlns:a16="http://schemas.microsoft.com/office/drawing/2014/main" val="10010"/>
                  </a:ext>
                </a:extLst>
              </a:tr>
              <a:tr h="370840">
                <a:tc>
                  <a:txBody>
                    <a:bodyPr/>
                    <a:lstStyle/>
                    <a:p>
                      <a:pPr algn="ctr"/>
                      <a:r>
                        <a:rPr lang="en-US" sz="1400" dirty="0"/>
                        <a:t>21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TIMOR TIMUR</a:t>
                      </a:r>
                      <a:r>
                        <a:rPr lang="en-US" sz="1400" baseline="0" dirty="0"/>
                        <a:t> SELATAN</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2</a:t>
                      </a:r>
                    </a:p>
                  </a:txBody>
                  <a:tcPr/>
                </a:tc>
                <a:tc>
                  <a:txBody>
                    <a:bodyPr/>
                    <a:lstStyle/>
                    <a:p>
                      <a:pPr algn="ctr"/>
                      <a:r>
                        <a:rPr lang="en-US" sz="1400" dirty="0"/>
                        <a:t>4</a:t>
                      </a:r>
                    </a:p>
                  </a:txBody>
                  <a:tcPr/>
                </a:tc>
                <a:tc>
                  <a:txBody>
                    <a:bodyPr/>
                    <a:lstStyle/>
                    <a:p>
                      <a:pPr algn="ctr"/>
                      <a:r>
                        <a:rPr lang="en-US" sz="1400" dirty="0"/>
                        <a:t>1</a:t>
                      </a:r>
                    </a:p>
                  </a:txBody>
                  <a:tcPr/>
                </a:tc>
                <a:tc>
                  <a:txBody>
                    <a:bodyPr/>
                    <a:lstStyle/>
                    <a:p>
                      <a:pPr algn="ctr" fontAlgn="b"/>
                      <a:r>
                        <a:rPr lang="en-US" sz="1400" b="0" i="0" u="none" strike="noStrike" dirty="0">
                          <a:solidFill>
                            <a:srgbClr val="000000"/>
                          </a:solidFill>
                          <a:effectLst/>
                          <a:latin typeface="+mj-lt"/>
                        </a:rPr>
                        <a:t>7</a:t>
                      </a:r>
                    </a:p>
                  </a:txBody>
                  <a:tcPr marL="9525" marR="9525" marT="9525" marB="0" anchor="b"/>
                </a:tc>
                <a:extLst>
                  <a:ext uri="{0D108BD9-81ED-4DB2-BD59-A6C34878D82A}">
                    <a16:rowId xmlns:a16="http://schemas.microsoft.com/office/drawing/2014/main" val="10011"/>
                  </a:ext>
                </a:extLst>
              </a:tr>
              <a:tr h="370840">
                <a:tc>
                  <a:txBody>
                    <a:bodyPr/>
                    <a:lstStyle/>
                    <a:p>
                      <a:pPr algn="ctr"/>
                      <a:r>
                        <a:rPr lang="en-US" sz="1400" dirty="0"/>
                        <a:t>22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TIMOR TENGAH UTARA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fontAlgn="b"/>
                      <a:r>
                        <a:rPr lang="en-US" sz="1400" b="0" i="0" u="none" strike="noStrike" dirty="0">
                          <a:solidFill>
                            <a:srgbClr val="000000"/>
                          </a:solidFill>
                          <a:effectLst/>
                          <a:latin typeface="+mj-lt"/>
                        </a:rPr>
                        <a:t>0</a:t>
                      </a:r>
                    </a:p>
                  </a:txBody>
                  <a:tcPr marL="9525" marR="9525" marT="9525" marB="0" anchor="b"/>
                </a:tc>
                <a:extLst>
                  <a:ext uri="{0D108BD9-81ED-4DB2-BD59-A6C34878D82A}">
                    <a16:rowId xmlns:a16="http://schemas.microsoft.com/office/drawing/2014/main" val="10012"/>
                  </a:ext>
                </a:extLst>
              </a:tr>
              <a:tr h="370840">
                <a:tc gridSpan="2">
                  <a:txBody>
                    <a:bodyPr/>
                    <a:lstStyle/>
                    <a:p>
                      <a:pPr algn="ctr"/>
                      <a:r>
                        <a:rPr lang="en-US" sz="1400" dirty="0"/>
                        <a:t>TOTAL</a:t>
                      </a:r>
                    </a:p>
                  </a:txBody>
                  <a:tcPr/>
                </a:tc>
                <a:tc hMerge="1">
                  <a:txBody>
                    <a:bodyPr/>
                    <a:lstStyle/>
                    <a:p>
                      <a:pPr algn="ct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85</a:t>
                      </a:r>
                    </a:p>
                  </a:txBody>
                  <a:tcPr/>
                </a:tc>
                <a:tc>
                  <a:txBody>
                    <a:bodyPr/>
                    <a:lstStyle/>
                    <a:p>
                      <a:pPr algn="ctr"/>
                      <a:r>
                        <a:rPr lang="en-US" sz="1400" dirty="0"/>
                        <a:t>47</a:t>
                      </a:r>
                    </a:p>
                  </a:txBody>
                  <a:tcPr/>
                </a:tc>
                <a:tc>
                  <a:txBody>
                    <a:bodyPr/>
                    <a:lstStyle/>
                    <a:p>
                      <a:pPr algn="ctr"/>
                      <a:r>
                        <a:rPr lang="en-US" sz="1400" dirty="0"/>
                        <a:t>33</a:t>
                      </a:r>
                    </a:p>
                  </a:txBody>
                  <a:tcPr/>
                </a:tc>
                <a:tc>
                  <a:txBody>
                    <a:bodyPr/>
                    <a:lstStyle/>
                    <a:p>
                      <a:pPr algn="ctr"/>
                      <a:r>
                        <a:rPr lang="en-US" sz="1400" dirty="0"/>
                        <a:t>44</a:t>
                      </a:r>
                    </a:p>
                  </a:txBody>
                  <a:tcPr/>
                </a:tc>
                <a:tc>
                  <a:txBody>
                    <a:bodyPr/>
                    <a:lstStyle/>
                    <a:p>
                      <a:pPr algn="ctr" fontAlgn="b"/>
                      <a:r>
                        <a:rPr lang="en-US" sz="1400" b="0" i="0" u="none" strike="noStrike" dirty="0">
                          <a:solidFill>
                            <a:srgbClr val="000000"/>
                          </a:solidFill>
                          <a:effectLst/>
                          <a:latin typeface="+mj-lt"/>
                        </a:rPr>
                        <a:t>209</a:t>
                      </a:r>
                    </a:p>
                  </a:txBody>
                  <a:tcPr marL="9525" marR="9525" marT="9525"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6931719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MANAJEMEN</a:t>
            </a:r>
            <a:br>
              <a:rPr lang="en-US" dirty="0"/>
            </a:br>
            <a:endParaRPr lang="en-US" dirty="0"/>
          </a:p>
        </p:txBody>
      </p:sp>
      <p:graphicFrame>
        <p:nvGraphicFramePr>
          <p:cNvPr id="5" name="Content Placeholder 4"/>
          <p:cNvGraphicFramePr>
            <a:graphicFrameLocks noGrp="1"/>
          </p:cNvGraphicFramePr>
          <p:nvPr>
            <p:ph idx="1"/>
          </p:nvPr>
        </p:nvGraphicFramePr>
        <p:xfrm>
          <a:off x="1092200" y="1295400"/>
          <a:ext cx="9457267" cy="2225040"/>
        </p:xfrm>
        <a:graphic>
          <a:graphicData uri="http://schemas.openxmlformats.org/drawingml/2006/table">
            <a:tbl>
              <a:tblPr firstRow="1" bandRow="1">
                <a:tableStyleId>{5C22544A-7EE6-4342-B048-85BDC9FD1C3A}</a:tableStyleId>
              </a:tblPr>
              <a:tblGrid>
                <a:gridCol w="753533">
                  <a:extLst>
                    <a:ext uri="{9D8B030D-6E8A-4147-A177-3AD203B41FA5}">
                      <a16:colId xmlns:a16="http://schemas.microsoft.com/office/drawing/2014/main" val="20000"/>
                    </a:ext>
                  </a:extLst>
                </a:gridCol>
                <a:gridCol w="2802467">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938867">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ANALIS KEPEGAWAIAN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2</a:t>
                      </a:r>
                    </a:p>
                  </a:txBody>
                  <a:tcPr/>
                </a:tc>
                <a:tc>
                  <a:txBody>
                    <a:bodyPr/>
                    <a:lstStyle/>
                    <a:p>
                      <a:pPr algn="ctr"/>
                      <a:r>
                        <a:rPr lang="en-US" sz="1400" dirty="0"/>
                        <a:t>0</a:t>
                      </a:r>
                    </a:p>
                  </a:txBody>
                  <a:tcPr/>
                </a:tc>
                <a:tc>
                  <a:txBody>
                    <a:bodyPr/>
                    <a:lstStyle/>
                    <a:p>
                      <a:pPr algn="ctr"/>
                      <a:r>
                        <a:rPr lang="en-US" sz="1400" dirty="0"/>
                        <a:t>3</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ASSESSOR SDM APARATUR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2</a:t>
                      </a:r>
                    </a:p>
                  </a:txBody>
                  <a:tcPr/>
                </a:tc>
                <a:tc>
                  <a:txBody>
                    <a:bodyPr/>
                    <a:lstStyle/>
                    <a:p>
                      <a:pPr algn="ctr"/>
                      <a:r>
                        <a:rPr lang="en-US" sz="1400" dirty="0"/>
                        <a:t>0</a:t>
                      </a:r>
                    </a:p>
                  </a:txBody>
                  <a:tcPr/>
                </a:tc>
                <a:tc>
                  <a:txBody>
                    <a:bodyPr/>
                    <a:lstStyle/>
                    <a:p>
                      <a:pPr algn="ctr"/>
                      <a:r>
                        <a:rPr lang="en-US" sz="1400" dirty="0"/>
                        <a:t>5</a:t>
                      </a:r>
                    </a:p>
                  </a:txBody>
                  <a:tcPr/>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PENGELOLA BARANG / JASA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2</a:t>
                      </a:r>
                    </a:p>
                  </a:txBody>
                  <a:tcPr/>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PERENCANA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8</a:t>
                      </a:r>
                    </a:p>
                  </a:txBody>
                  <a:tcPr/>
                </a:tc>
                <a:tc>
                  <a:txBody>
                    <a:bodyPr/>
                    <a:lstStyle/>
                    <a:p>
                      <a:pPr algn="ctr"/>
                      <a:r>
                        <a:rPr lang="en-US" sz="1400" dirty="0"/>
                        <a:t>2</a:t>
                      </a:r>
                    </a:p>
                  </a:txBody>
                  <a:tcPr/>
                </a:tc>
                <a:tc>
                  <a:txBody>
                    <a:bodyPr/>
                    <a:lstStyle/>
                    <a:p>
                      <a:pPr algn="ctr"/>
                      <a:r>
                        <a:rPr lang="en-US" sz="1400" dirty="0"/>
                        <a:t>10</a:t>
                      </a:r>
                    </a:p>
                  </a:txBody>
                  <a:tcPr/>
                </a:tc>
                <a:extLst>
                  <a:ext uri="{0D108BD9-81ED-4DB2-BD59-A6C34878D82A}">
                    <a16:rowId xmlns:a16="http://schemas.microsoft.com/office/drawing/2014/main" val="10005"/>
                  </a:ext>
                </a:extLst>
              </a:tr>
            </a:tbl>
          </a:graphicData>
        </a:graphic>
      </p:graphicFrame>
      <p:graphicFrame>
        <p:nvGraphicFramePr>
          <p:cNvPr id="4" name="Content Placeholder 4"/>
          <p:cNvGraphicFramePr>
            <a:graphicFrameLocks/>
          </p:cNvGraphicFramePr>
          <p:nvPr/>
        </p:nvGraphicFramePr>
        <p:xfrm>
          <a:off x="1134531" y="4648200"/>
          <a:ext cx="9406469" cy="1259840"/>
        </p:xfrm>
        <a:graphic>
          <a:graphicData uri="http://schemas.openxmlformats.org/drawingml/2006/table">
            <a:tbl>
              <a:tblPr firstRow="1" bandRow="1">
                <a:tableStyleId>{5C22544A-7EE6-4342-B048-85BDC9FD1C3A}</a:tableStyleId>
              </a:tblPr>
              <a:tblGrid>
                <a:gridCol w="762002">
                  <a:extLst>
                    <a:ext uri="{9D8B030D-6E8A-4147-A177-3AD203B41FA5}">
                      <a16:colId xmlns:a16="http://schemas.microsoft.com/office/drawing/2014/main" val="20000"/>
                    </a:ext>
                  </a:extLst>
                </a:gridCol>
                <a:gridCol w="2617544">
                  <a:extLst>
                    <a:ext uri="{9D8B030D-6E8A-4147-A177-3AD203B41FA5}">
                      <a16:colId xmlns:a16="http://schemas.microsoft.com/office/drawing/2014/main" val="20001"/>
                    </a:ext>
                  </a:extLst>
                </a:gridCol>
                <a:gridCol w="1485835">
                  <a:extLst>
                    <a:ext uri="{9D8B030D-6E8A-4147-A177-3AD203B41FA5}">
                      <a16:colId xmlns:a16="http://schemas.microsoft.com/office/drawing/2014/main" val="20002"/>
                    </a:ext>
                  </a:extLst>
                </a:gridCol>
                <a:gridCol w="1485835">
                  <a:extLst>
                    <a:ext uri="{9D8B030D-6E8A-4147-A177-3AD203B41FA5}">
                      <a16:colId xmlns:a16="http://schemas.microsoft.com/office/drawing/2014/main" val="20003"/>
                    </a:ext>
                  </a:extLst>
                </a:gridCol>
                <a:gridCol w="1133927">
                  <a:extLst>
                    <a:ext uri="{9D8B030D-6E8A-4147-A177-3AD203B41FA5}">
                      <a16:colId xmlns:a16="http://schemas.microsoft.com/office/drawing/2014/main" val="20004"/>
                    </a:ext>
                  </a:extLst>
                </a:gridCol>
                <a:gridCol w="1921326">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ANALIS KEPEGAWAIAN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5</a:t>
                      </a:r>
                    </a:p>
                  </a:txBody>
                  <a:tcPr/>
                </a:tc>
                <a:tc>
                  <a:txBody>
                    <a:bodyPr/>
                    <a:lstStyle/>
                    <a:p>
                      <a:pPr algn="ctr"/>
                      <a:r>
                        <a:rPr lang="en-US" sz="1400" dirty="0"/>
                        <a:t>5</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489051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RUMPUN ILMU HAYAT</a:t>
            </a:r>
          </a:p>
        </p:txBody>
      </p:sp>
      <p:graphicFrame>
        <p:nvGraphicFramePr>
          <p:cNvPr id="5" name="Content Placeholder 4"/>
          <p:cNvGraphicFramePr>
            <a:graphicFrameLocks/>
          </p:cNvGraphicFramePr>
          <p:nvPr/>
        </p:nvGraphicFramePr>
        <p:xfrm>
          <a:off x="1913467" y="1854200"/>
          <a:ext cx="7772400" cy="407416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ANALIS PASAR HASI</a:t>
                      </a:r>
                      <a:r>
                        <a:rPr lang="en-US" sz="1400" baseline="0" dirty="0"/>
                        <a:t>L PERTANIAN</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1</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MEDIK VETERINER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5</a:t>
                      </a:r>
                    </a:p>
                  </a:txBody>
                  <a:tcPr/>
                </a:tc>
                <a:tc>
                  <a:txBody>
                    <a:bodyPr/>
                    <a:lstStyle/>
                    <a:p>
                      <a:pPr algn="ctr"/>
                      <a:r>
                        <a:rPr lang="en-US" sz="1400" dirty="0"/>
                        <a:t>2</a:t>
                      </a:r>
                    </a:p>
                  </a:txBody>
                  <a:tcPr/>
                </a:tc>
                <a:tc>
                  <a:txBody>
                    <a:bodyPr/>
                    <a:lstStyle/>
                    <a:p>
                      <a:pPr algn="ctr"/>
                      <a:r>
                        <a:rPr lang="en-US" sz="1400" dirty="0"/>
                        <a:t>10</a:t>
                      </a:r>
                    </a:p>
                  </a:txBody>
                  <a:tcPr/>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PENYULUH PERTANIAN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2</a:t>
                      </a:r>
                    </a:p>
                  </a:txBody>
                  <a:tcPr/>
                </a:tc>
                <a:tc>
                  <a:txBody>
                    <a:bodyPr/>
                    <a:lstStyle/>
                    <a:p>
                      <a:pPr algn="ctr"/>
                      <a:r>
                        <a:rPr lang="en-US" sz="1400" dirty="0"/>
                        <a:t>5</a:t>
                      </a:r>
                    </a:p>
                  </a:txBody>
                  <a:tcPr/>
                </a:tc>
                <a:tc>
                  <a:txBody>
                    <a:bodyPr/>
                    <a:lstStyle/>
                    <a:p>
                      <a:pPr algn="ctr"/>
                      <a:r>
                        <a:rPr lang="en-US" sz="1400" dirty="0"/>
                        <a:t>7</a:t>
                      </a:r>
                    </a:p>
                  </a:txBody>
                  <a:tcPr/>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 MUTU PAKAN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1</a:t>
                      </a:r>
                    </a:p>
                  </a:txBody>
                  <a:tcPr/>
                </a:tc>
                <a:extLst>
                  <a:ext uri="{0D108BD9-81ED-4DB2-BD59-A6C34878D82A}">
                    <a16:rowId xmlns:a16="http://schemas.microsoft.com/office/drawing/2014/main" val="10005"/>
                  </a:ext>
                </a:extLst>
              </a:tr>
              <a:tr h="370840">
                <a:tc>
                  <a:txBody>
                    <a:bodyPr/>
                    <a:lstStyle/>
                    <a:p>
                      <a:pPr algn="ctr"/>
                      <a:r>
                        <a:rPr lang="en-US" sz="1400" dirty="0"/>
                        <a:t>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 BENIH TANAMAN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2</a:t>
                      </a:r>
                    </a:p>
                  </a:txBody>
                  <a:tcPr/>
                </a:tc>
                <a:tc>
                  <a:txBody>
                    <a:bodyPr/>
                    <a:lstStyle/>
                    <a:p>
                      <a:pPr algn="ctr"/>
                      <a:r>
                        <a:rPr lang="en-US" sz="1400" dirty="0"/>
                        <a:t>0</a:t>
                      </a:r>
                    </a:p>
                  </a:txBody>
                  <a:tcPr/>
                </a:tc>
                <a:tc>
                  <a:txBody>
                    <a:bodyPr/>
                    <a:lstStyle/>
                    <a:p>
                      <a:pPr algn="ctr"/>
                      <a:r>
                        <a:rPr lang="en-US" sz="1400" dirty="0"/>
                        <a:t>3</a:t>
                      </a:r>
                    </a:p>
                  </a:txBody>
                  <a:tcPr/>
                </a:tc>
                <a:extLst>
                  <a:ext uri="{0D108BD9-81ED-4DB2-BD59-A6C34878D82A}">
                    <a16:rowId xmlns:a16="http://schemas.microsoft.com/office/drawing/2014/main" val="10006"/>
                  </a:ext>
                </a:extLst>
              </a:tr>
              <a:tr h="370840">
                <a:tc>
                  <a:txBody>
                    <a:bodyPr/>
                    <a:lstStyle/>
                    <a:p>
                      <a:pPr algn="ctr"/>
                      <a:r>
                        <a:rPr lang="en-US" sz="1400" dirty="0"/>
                        <a:t>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 MUTU HASIL PERTANIAN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3</a:t>
                      </a:r>
                    </a:p>
                  </a:txBody>
                  <a:tcPr/>
                </a:tc>
                <a:extLst>
                  <a:ext uri="{0D108BD9-81ED-4DB2-BD59-A6C34878D82A}">
                    <a16:rowId xmlns:a16="http://schemas.microsoft.com/office/drawing/2014/main" val="10007"/>
                  </a:ext>
                </a:extLst>
              </a:tr>
              <a:tr h="370840">
                <a:tc>
                  <a:txBody>
                    <a:bodyPr/>
                    <a:lstStyle/>
                    <a:p>
                      <a:pPr algn="ctr"/>
                      <a:r>
                        <a:rPr lang="en-US" sz="1400" dirty="0"/>
                        <a:t>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 BIBIT TERNAK</a:t>
                      </a:r>
                    </a:p>
                  </a:txBody>
                  <a:tcPr>
                    <a:lnL w="12700" cap="flat" cmpd="sng" algn="ctr">
                      <a:solidFill>
                        <a:schemeClr val="tx1"/>
                      </a:solidFill>
                      <a:prstDash val="solid"/>
                      <a:round/>
                      <a:headEnd type="none" w="med" len="med"/>
                      <a:tailEnd type="none" w="med" len="med"/>
                    </a:lnL>
                  </a:tcPr>
                </a:tc>
                <a:tc>
                  <a:txBody>
                    <a:bodyPr/>
                    <a:lstStyle/>
                    <a:p>
                      <a:pPr algn="ctr"/>
                      <a:r>
                        <a:rPr lang="en-US" sz="1400" dirty="0"/>
                        <a:t>8</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10</a:t>
                      </a: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6113702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4"/>
          <p:cNvGraphicFramePr>
            <a:graphicFrameLocks/>
          </p:cNvGraphicFramePr>
          <p:nvPr/>
        </p:nvGraphicFramePr>
        <p:xfrm>
          <a:off x="2324100" y="2167467"/>
          <a:ext cx="7543800" cy="29616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PARAMEDIK VETERINER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2</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PENYULUH PERTANIAN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3</a:t>
                      </a:r>
                    </a:p>
                  </a:txBody>
                  <a:tcPr/>
                </a:tc>
                <a:tc>
                  <a:txBody>
                    <a:bodyPr/>
                    <a:lstStyle/>
                    <a:p>
                      <a:pPr algn="ctr"/>
                      <a:r>
                        <a:rPr lang="en-US" sz="1400" dirty="0"/>
                        <a:t>0</a:t>
                      </a:r>
                    </a:p>
                  </a:txBody>
                  <a:tcPr/>
                </a:tc>
                <a:tc>
                  <a:txBody>
                    <a:bodyPr/>
                    <a:lstStyle/>
                    <a:p>
                      <a:pPr algn="ctr"/>
                      <a:r>
                        <a:rPr lang="en-US" sz="1400" dirty="0"/>
                        <a:t>3</a:t>
                      </a:r>
                    </a:p>
                  </a:txBody>
                  <a:tcPr/>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 MUTU PAKAN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2</a:t>
                      </a:r>
                    </a:p>
                  </a:txBody>
                  <a:tcPr/>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a:t>
                      </a:r>
                      <a:r>
                        <a:rPr lang="en-US" sz="1400" baseline="0" dirty="0"/>
                        <a:t> BIBIT TERNAK</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2</a:t>
                      </a:r>
                    </a:p>
                  </a:txBody>
                  <a:tcPr/>
                </a:tc>
                <a:tc>
                  <a:txBody>
                    <a:bodyPr/>
                    <a:lstStyle/>
                    <a:p>
                      <a:pPr algn="ctr"/>
                      <a:r>
                        <a:rPr lang="en-US" sz="1400" dirty="0"/>
                        <a:t>1</a:t>
                      </a:r>
                    </a:p>
                  </a:txBody>
                  <a:tcPr/>
                </a:tc>
                <a:tc>
                  <a:txBody>
                    <a:bodyPr/>
                    <a:lstStyle/>
                    <a:p>
                      <a:pPr algn="ctr"/>
                      <a:r>
                        <a:rPr lang="en-US" sz="1400" dirty="0"/>
                        <a:t>4</a:t>
                      </a:r>
                    </a:p>
                  </a:txBody>
                  <a:tcPr/>
                </a:tc>
                <a:extLst>
                  <a:ext uri="{0D108BD9-81ED-4DB2-BD59-A6C34878D82A}">
                    <a16:rowId xmlns:a16="http://schemas.microsoft.com/office/drawing/2014/main" val="10005"/>
                  </a:ext>
                </a:extLst>
              </a:tr>
            </a:tbl>
          </a:graphicData>
        </a:graphic>
      </p:graphicFrame>
      <p:sp>
        <p:nvSpPr>
          <p:cNvPr id="5" name="Title 1"/>
          <p:cNvSpPr>
            <a:spLocks noGrp="1"/>
          </p:cNvSpPr>
          <p:nvPr>
            <p:ph type="title"/>
          </p:nvPr>
        </p:nvSpPr>
        <p:spPr/>
        <p:txBody>
          <a:bodyPr/>
          <a:lstStyle/>
          <a:p>
            <a:r>
              <a:rPr lang="en-US" dirty="0"/>
              <a:t>RUMPUN ILMU HAYAT</a:t>
            </a:r>
          </a:p>
        </p:txBody>
      </p:sp>
    </p:spTree>
    <p:extLst>
      <p:ext uri="{BB962C8B-B14F-4D97-AF65-F5344CB8AC3E}">
        <p14:creationId xmlns:p14="http://schemas.microsoft.com/office/powerpoint/2010/main" val="386621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16468" y="831653"/>
            <a:ext cx="10864566" cy="3539430"/>
          </a:xfrm>
          <a:prstGeom prst="rect">
            <a:avLst/>
          </a:prstGeom>
          <a:noFill/>
        </p:spPr>
        <p:txBody>
          <a:bodyPr wrap="square" rtlCol="0">
            <a:spAutoFit/>
          </a:bodyPr>
          <a:lstStyle/>
          <a:p>
            <a:pPr marL="342900" lvl="0" indent="-342900" algn="just">
              <a:buFont typeface="Wingdings" panose="05000000000000000000" pitchFamily="2" charset="2"/>
              <a:buChar char="ü"/>
            </a:pPr>
            <a:r>
              <a:rPr lang="id-ID" sz="2800" b="1" dirty="0">
                <a:latin typeface="Arial Narrow" panose="020B0606020202030204" pitchFamily="34" charset="0"/>
              </a:rPr>
              <a:t>Konsepsi Manajemen Kinerja</a:t>
            </a:r>
            <a:endParaRPr lang="en-US" sz="2800" b="1" dirty="0">
              <a:latin typeface="Arial Narrow" panose="020B0606020202030204" pitchFamily="34" charset="0"/>
            </a:endParaRPr>
          </a:p>
          <a:p>
            <a:pPr marL="685800" indent="-223838" algn="just">
              <a:buFont typeface="Arial" panose="020B0604020202020204" pitchFamily="34" charset="0"/>
              <a:buChar char="•"/>
            </a:pPr>
            <a:r>
              <a:rPr lang="id-ID" sz="2800" dirty="0">
                <a:latin typeface="Arial Narrow" panose="020B0606020202030204" pitchFamily="34" charset="0"/>
              </a:rPr>
              <a:t>Untuk itu manajemen kinerja menjadi sebuah keharusan dalam pembangunan daerah yang mengendalikan pencapaian kinerja individu pegawai terhadap kinerja organisasi Pemerintah Daerah mewujudkan visi pembangunan daerah.</a:t>
            </a:r>
            <a:endParaRPr lang="en-US" sz="2800" dirty="0">
              <a:latin typeface="Arial Narrow" panose="020B0606020202030204" pitchFamily="34" charset="0"/>
            </a:endParaRPr>
          </a:p>
          <a:p>
            <a:pPr marL="685800" indent="-223838" algn="just">
              <a:buFont typeface="Arial" panose="020B0604020202020204" pitchFamily="34" charset="0"/>
              <a:buChar char="•"/>
            </a:pPr>
            <a:r>
              <a:rPr lang="id-ID" sz="2800" dirty="0">
                <a:latin typeface="Arial Narrow" panose="020B0606020202030204" pitchFamily="34" charset="0"/>
              </a:rPr>
              <a:t>Manajemen kinerja dibutuhkan untuk menjawab tantangan pembangunan yang diarahkan kepada Pemerintah Daerah.</a:t>
            </a:r>
            <a:endParaRPr lang="en-US" sz="2800" dirty="0">
              <a:latin typeface="Arial Narrow" panose="020B0606020202030204" pitchFamily="34" charset="0"/>
            </a:endParaRPr>
          </a:p>
          <a:p>
            <a:pPr lvl="0" algn="just"/>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MANAJEMEN KINERJA</a:t>
              </a:r>
            </a:p>
          </p:txBody>
        </p:sp>
      </p:grpSp>
    </p:spTree>
    <p:extLst>
      <p:ext uri="{BB962C8B-B14F-4D97-AF65-F5344CB8AC3E}">
        <p14:creationId xmlns:p14="http://schemas.microsoft.com/office/powerpoint/2010/main" val="13290839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ILMU MATEMATIKA, STATISTIK DAN YANG BERKAITAN</a:t>
            </a:r>
          </a:p>
        </p:txBody>
      </p:sp>
      <p:graphicFrame>
        <p:nvGraphicFramePr>
          <p:cNvPr id="5" name="Content Placeholder 4"/>
          <p:cNvGraphicFramePr>
            <a:graphicFrameLocks/>
          </p:cNvGraphicFramePr>
          <p:nvPr/>
        </p:nvGraphicFramePr>
        <p:xfrm>
          <a:off x="2142066" y="2142067"/>
          <a:ext cx="7772400" cy="148336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PENELITI</a:t>
                      </a:r>
                    </a:p>
                  </a:txBody>
                  <a:tcPr>
                    <a:lnL w="12700" cap="flat" cmpd="sng" algn="ctr">
                      <a:solidFill>
                        <a:schemeClr val="tx1"/>
                      </a:solidFill>
                      <a:prstDash val="solid"/>
                      <a:round/>
                      <a:headEnd type="none" w="med" len="med"/>
                      <a:tailEnd type="none" w="med" len="med"/>
                    </a:lnL>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STATISTISI</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1</a:t>
                      </a:r>
                    </a:p>
                  </a:txBody>
                  <a:tcPr/>
                </a:tc>
                <a:extLst>
                  <a:ext uri="{0D108BD9-81ED-4DB2-BD59-A6C34878D82A}">
                    <a16:rowId xmlns:a16="http://schemas.microsoft.com/office/drawing/2014/main" val="10003"/>
                  </a:ext>
                </a:extLst>
              </a:tr>
            </a:tbl>
          </a:graphicData>
        </a:graphic>
      </p:graphicFrame>
      <p:graphicFrame>
        <p:nvGraphicFramePr>
          <p:cNvPr id="4" name="Content Placeholder 4"/>
          <p:cNvGraphicFramePr>
            <a:graphicFrameLocks/>
          </p:cNvGraphicFramePr>
          <p:nvPr/>
        </p:nvGraphicFramePr>
        <p:xfrm>
          <a:off x="2209800" y="4114800"/>
          <a:ext cx="7543800" cy="12598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STATISTISI</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2</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170364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KEKOMPUTERAN</a:t>
            </a:r>
          </a:p>
        </p:txBody>
      </p:sp>
      <p:graphicFrame>
        <p:nvGraphicFramePr>
          <p:cNvPr id="5" name="Content Placeholder 4"/>
          <p:cNvGraphicFramePr>
            <a:graphicFrameLocks/>
          </p:cNvGraphicFramePr>
          <p:nvPr/>
        </p:nvGraphicFramePr>
        <p:xfrm>
          <a:off x="2133600" y="1905000"/>
          <a:ext cx="7772400" cy="111252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PRANATA KOMPUTER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6</a:t>
                      </a:r>
                    </a:p>
                  </a:txBody>
                  <a:tcPr/>
                </a:tc>
                <a:tc>
                  <a:txBody>
                    <a:bodyPr/>
                    <a:lstStyle/>
                    <a:p>
                      <a:pPr algn="ctr"/>
                      <a:r>
                        <a:rPr lang="en-US" sz="1400" dirty="0"/>
                        <a:t>2</a:t>
                      </a:r>
                    </a:p>
                  </a:txBody>
                  <a:tcPr/>
                </a:tc>
                <a:tc>
                  <a:txBody>
                    <a:bodyPr/>
                    <a:lstStyle/>
                    <a:p>
                      <a:pPr algn="ctr"/>
                      <a:r>
                        <a:rPr lang="en-US" sz="1400" dirty="0"/>
                        <a:t>0</a:t>
                      </a:r>
                    </a:p>
                  </a:txBody>
                  <a:tcPr/>
                </a:tc>
                <a:tc>
                  <a:txBody>
                    <a:bodyPr/>
                    <a:lstStyle/>
                    <a:p>
                      <a:pPr algn="ctr"/>
                      <a:r>
                        <a:rPr lang="en-US" sz="1400" dirty="0"/>
                        <a:t>8</a:t>
                      </a:r>
                    </a:p>
                  </a:txBody>
                  <a:tcPr/>
                </a:tc>
                <a:extLst>
                  <a:ext uri="{0D108BD9-81ED-4DB2-BD59-A6C34878D82A}">
                    <a16:rowId xmlns:a16="http://schemas.microsoft.com/office/drawing/2014/main" val="10002"/>
                  </a:ext>
                </a:extLst>
              </a:tr>
            </a:tbl>
          </a:graphicData>
        </a:graphic>
      </p:graphicFrame>
      <p:graphicFrame>
        <p:nvGraphicFramePr>
          <p:cNvPr id="4" name="Content Placeholder 4"/>
          <p:cNvGraphicFramePr>
            <a:graphicFrameLocks/>
          </p:cNvGraphicFramePr>
          <p:nvPr/>
        </p:nvGraphicFramePr>
        <p:xfrm>
          <a:off x="2209800" y="4114800"/>
          <a:ext cx="7543800" cy="12598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PRANATA KOMPUTER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1</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701233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PENDIDIKAN LAINNYA</a:t>
            </a:r>
          </a:p>
        </p:txBody>
      </p:sp>
      <p:graphicFrame>
        <p:nvGraphicFramePr>
          <p:cNvPr id="5" name="Content Placeholder 4"/>
          <p:cNvGraphicFramePr>
            <a:graphicFrameLocks/>
          </p:cNvGraphicFramePr>
          <p:nvPr/>
        </p:nvGraphicFramePr>
        <p:xfrm>
          <a:off x="2133600" y="1905000"/>
          <a:ext cx="7772400" cy="18542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INSTRUKTUR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4</a:t>
                      </a:r>
                    </a:p>
                  </a:txBody>
                  <a:tcPr/>
                </a:tc>
                <a:tc>
                  <a:txBody>
                    <a:bodyPr/>
                    <a:lstStyle/>
                    <a:p>
                      <a:pPr algn="ctr"/>
                      <a:r>
                        <a:rPr lang="en-US" sz="1400" dirty="0"/>
                        <a:t>1</a:t>
                      </a:r>
                    </a:p>
                  </a:txBody>
                  <a:tcPr/>
                </a:tc>
                <a:tc>
                  <a:txBody>
                    <a:bodyPr/>
                    <a:lstStyle/>
                    <a:p>
                      <a:pPr algn="r" fontAlgn="b"/>
                      <a:r>
                        <a:rPr lang="en-US" sz="1000" b="0" i="0" u="none" strike="noStrike" dirty="0">
                          <a:solidFill>
                            <a:srgbClr val="000000"/>
                          </a:solidFill>
                          <a:effectLst/>
                          <a:latin typeface="Arial" panose="020B0604020202020204" pitchFamily="34" charset="0"/>
                        </a:rPr>
                        <a:t>8</a:t>
                      </a:r>
                    </a:p>
                  </a:txBody>
                  <a:tcPr marL="9525" marR="9525" marT="9525" marB="0" anchor="b"/>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 SEKOLAH</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2</a:t>
                      </a:r>
                    </a:p>
                  </a:txBody>
                  <a:tcPr/>
                </a:tc>
                <a:tc>
                  <a:txBody>
                    <a:bodyPr/>
                    <a:lstStyle/>
                    <a:p>
                      <a:pPr algn="ctr"/>
                      <a:r>
                        <a:rPr lang="en-US" sz="1400" dirty="0"/>
                        <a:t>56</a:t>
                      </a:r>
                    </a:p>
                  </a:txBody>
                  <a:tcPr/>
                </a:tc>
                <a:tc>
                  <a:txBody>
                    <a:bodyPr/>
                    <a:lstStyle/>
                    <a:p>
                      <a:pPr algn="r" fontAlgn="b"/>
                      <a:r>
                        <a:rPr lang="en-US" sz="1000" b="0" i="0" u="none" strike="noStrike">
                          <a:solidFill>
                            <a:srgbClr val="000000"/>
                          </a:solidFill>
                          <a:effectLst/>
                          <a:latin typeface="Arial" panose="020B0604020202020204" pitchFamily="34" charset="0"/>
                        </a:rPr>
                        <a:t>58</a:t>
                      </a:r>
                    </a:p>
                  </a:txBody>
                  <a:tcPr marL="9525" marR="9525" marT="9525" marB="0" anchor="b"/>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WIDYAISWARA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8</a:t>
                      </a:r>
                    </a:p>
                  </a:txBody>
                  <a:tcPr/>
                </a:tc>
                <a:tc>
                  <a:txBody>
                    <a:bodyPr/>
                    <a:lstStyle/>
                    <a:p>
                      <a:pPr algn="ctr"/>
                      <a:r>
                        <a:rPr lang="en-US" sz="1400" dirty="0"/>
                        <a:t>10</a:t>
                      </a:r>
                    </a:p>
                  </a:txBody>
                  <a:tcPr/>
                </a:tc>
                <a:tc>
                  <a:txBody>
                    <a:bodyPr/>
                    <a:lstStyle/>
                    <a:p>
                      <a:pPr algn="ctr"/>
                      <a:r>
                        <a:rPr lang="en-US" sz="1400" dirty="0"/>
                        <a:t>7</a:t>
                      </a:r>
                    </a:p>
                  </a:txBody>
                  <a:tcPr/>
                </a:tc>
                <a:tc>
                  <a:txBody>
                    <a:bodyPr/>
                    <a:lstStyle/>
                    <a:p>
                      <a:pPr algn="r" fontAlgn="b"/>
                      <a:r>
                        <a:rPr lang="en-US" sz="1000" b="0" i="0" u="none" strike="noStrike" dirty="0">
                          <a:solidFill>
                            <a:srgbClr val="000000"/>
                          </a:solidFill>
                          <a:effectLst/>
                          <a:latin typeface="Arial" panose="020B0604020202020204" pitchFamily="34" charset="0"/>
                        </a:rPr>
                        <a:t>25</a:t>
                      </a:r>
                    </a:p>
                  </a:txBody>
                  <a:tcPr marL="9525" marR="9525" marT="9525" marB="0" anchor="b"/>
                </a:tc>
                <a:extLst>
                  <a:ext uri="{0D108BD9-81ED-4DB2-BD59-A6C34878D82A}">
                    <a16:rowId xmlns:a16="http://schemas.microsoft.com/office/drawing/2014/main" val="10004"/>
                  </a:ext>
                </a:extLst>
              </a:tr>
            </a:tbl>
          </a:graphicData>
        </a:graphic>
      </p:graphicFrame>
      <p:graphicFrame>
        <p:nvGraphicFramePr>
          <p:cNvPr id="4" name="Content Placeholder 4"/>
          <p:cNvGraphicFramePr>
            <a:graphicFrameLocks/>
          </p:cNvGraphicFramePr>
          <p:nvPr/>
        </p:nvGraphicFramePr>
        <p:xfrm>
          <a:off x="2108200" y="4876800"/>
          <a:ext cx="7840132" cy="1259840"/>
        </p:xfrm>
        <a:graphic>
          <a:graphicData uri="http://schemas.openxmlformats.org/drawingml/2006/table">
            <a:tbl>
              <a:tblPr firstRow="1" bandRow="1">
                <a:tableStyleId>{5C22544A-7EE6-4342-B048-85BDC9FD1C3A}</a:tableStyleId>
              </a:tblPr>
              <a:tblGrid>
                <a:gridCol w="633546">
                  <a:extLst>
                    <a:ext uri="{9D8B030D-6E8A-4147-A177-3AD203B41FA5}">
                      <a16:colId xmlns:a16="http://schemas.microsoft.com/office/drawing/2014/main" val="20000"/>
                    </a:ext>
                  </a:extLst>
                </a:gridCol>
                <a:gridCol w="1900638">
                  <a:extLst>
                    <a:ext uri="{9D8B030D-6E8A-4147-A177-3AD203B41FA5}">
                      <a16:colId xmlns:a16="http://schemas.microsoft.com/office/drawing/2014/main" val="20001"/>
                    </a:ext>
                  </a:extLst>
                </a:gridCol>
                <a:gridCol w="1504672">
                  <a:extLst>
                    <a:ext uri="{9D8B030D-6E8A-4147-A177-3AD203B41FA5}">
                      <a16:colId xmlns:a16="http://schemas.microsoft.com/office/drawing/2014/main" val="20002"/>
                    </a:ext>
                  </a:extLst>
                </a:gridCol>
                <a:gridCol w="1504672">
                  <a:extLst>
                    <a:ext uri="{9D8B030D-6E8A-4147-A177-3AD203B41FA5}">
                      <a16:colId xmlns:a16="http://schemas.microsoft.com/office/drawing/2014/main" val="20003"/>
                    </a:ext>
                  </a:extLst>
                </a:gridCol>
                <a:gridCol w="1148302">
                  <a:extLst>
                    <a:ext uri="{9D8B030D-6E8A-4147-A177-3AD203B41FA5}">
                      <a16:colId xmlns:a16="http://schemas.microsoft.com/office/drawing/2014/main" val="20004"/>
                    </a:ext>
                  </a:extLst>
                </a:gridCol>
                <a:gridCol w="1148302">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INSTRUKTUR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2</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7654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PENGAWAS KUALITAS DAN KEAMANAN</a:t>
            </a:r>
          </a:p>
        </p:txBody>
      </p:sp>
      <p:graphicFrame>
        <p:nvGraphicFramePr>
          <p:cNvPr id="5" name="Content Placeholder 4"/>
          <p:cNvGraphicFramePr>
            <a:graphicFrameLocks/>
          </p:cNvGraphicFramePr>
          <p:nvPr/>
        </p:nvGraphicFramePr>
        <p:xfrm>
          <a:off x="2099733" y="2463800"/>
          <a:ext cx="7772400" cy="16306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PENGAWAS</a:t>
                      </a:r>
                      <a:r>
                        <a:rPr lang="en-US" sz="1400" baseline="0" dirty="0"/>
                        <a:t> KETENAGAKERJAAN</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7</a:t>
                      </a:r>
                    </a:p>
                  </a:txBody>
                  <a:tcPr/>
                </a:tc>
                <a:tc>
                  <a:txBody>
                    <a:bodyPr/>
                    <a:lstStyle/>
                    <a:p>
                      <a:pPr algn="ctr"/>
                      <a:r>
                        <a:rPr lang="en-US" sz="1400" dirty="0"/>
                        <a:t>4</a:t>
                      </a:r>
                    </a:p>
                  </a:txBody>
                  <a:tcPr/>
                </a:tc>
                <a:tc>
                  <a:txBody>
                    <a:bodyPr/>
                    <a:lstStyle/>
                    <a:p>
                      <a:pPr algn="ctr"/>
                      <a:r>
                        <a:rPr lang="en-US" sz="1400" dirty="0"/>
                        <a:t>1</a:t>
                      </a:r>
                    </a:p>
                  </a:txBody>
                  <a:tcPr/>
                </a:tc>
                <a:tc>
                  <a:txBody>
                    <a:bodyPr/>
                    <a:lstStyle/>
                    <a:p>
                      <a:pPr algn="ctr"/>
                      <a:r>
                        <a:rPr lang="en-US" sz="1400" dirty="0"/>
                        <a:t>12</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endParaRPr lang="en-US" sz="1400" dirty="0"/>
                    </a:p>
                  </a:txBody>
                  <a:tcPr>
                    <a:lnL w="12700" cap="flat" cmpd="sng" algn="ctr">
                      <a:solidFill>
                        <a:schemeClr val="tx1"/>
                      </a:solidFill>
                      <a:prstDash val="solid"/>
                      <a:round/>
                      <a:headEnd type="none" w="med" len="med"/>
                      <a:tailEnd type="none" w="med" len="med"/>
                    </a:lnL>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168044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AKUNTAN DAN ANGGARAN</a:t>
            </a:r>
          </a:p>
        </p:txBody>
      </p:sp>
      <p:graphicFrame>
        <p:nvGraphicFramePr>
          <p:cNvPr id="5" name="Content Placeholder 4"/>
          <p:cNvGraphicFramePr>
            <a:graphicFrameLocks/>
          </p:cNvGraphicFramePr>
          <p:nvPr/>
        </p:nvGraphicFramePr>
        <p:xfrm>
          <a:off x="2133600" y="1905000"/>
          <a:ext cx="7772400" cy="148336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AUDITOR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21</a:t>
                      </a:r>
                    </a:p>
                  </a:txBody>
                  <a:tcPr/>
                </a:tc>
                <a:tc>
                  <a:txBody>
                    <a:bodyPr/>
                    <a:lstStyle/>
                    <a:p>
                      <a:pPr algn="ctr"/>
                      <a:r>
                        <a:rPr lang="en-US" sz="1400" dirty="0"/>
                        <a:t>10</a:t>
                      </a:r>
                    </a:p>
                  </a:txBody>
                  <a:tcPr/>
                </a:tc>
                <a:tc>
                  <a:txBody>
                    <a:bodyPr/>
                    <a:lstStyle/>
                    <a:p>
                      <a:pPr algn="ctr"/>
                      <a:r>
                        <a:rPr lang="en-US" sz="1400" dirty="0"/>
                        <a:t>4</a:t>
                      </a:r>
                    </a:p>
                  </a:txBody>
                  <a:tcPr/>
                </a:tc>
                <a:tc>
                  <a:txBody>
                    <a:bodyPr/>
                    <a:lstStyle/>
                    <a:p>
                      <a:pPr algn="ctr"/>
                      <a:endParaRPr lang="en-US" sz="1400" dirty="0"/>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P2UPD</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9</a:t>
                      </a:r>
                    </a:p>
                  </a:txBody>
                  <a:tcPr/>
                </a:tc>
                <a:tc>
                  <a:txBody>
                    <a:bodyPr/>
                    <a:lstStyle/>
                    <a:p>
                      <a:pPr algn="ctr"/>
                      <a:r>
                        <a:rPr lang="en-US" sz="1400" dirty="0"/>
                        <a:t>4</a:t>
                      </a:r>
                    </a:p>
                  </a:txBody>
                  <a:tcPr/>
                </a:tc>
                <a:tc>
                  <a:txBody>
                    <a:bodyPr/>
                    <a:lstStyle/>
                    <a:p>
                      <a:pPr algn="ctr"/>
                      <a:endParaRPr lang="en-US" sz="1400" dirty="0"/>
                    </a:p>
                  </a:txBody>
                  <a:tcPr/>
                </a:tc>
                <a:extLst>
                  <a:ext uri="{0D108BD9-81ED-4DB2-BD59-A6C34878D82A}">
                    <a16:rowId xmlns:a16="http://schemas.microsoft.com/office/drawing/2014/main" val="10003"/>
                  </a:ext>
                </a:extLst>
              </a:tr>
            </a:tbl>
          </a:graphicData>
        </a:graphic>
      </p:graphicFrame>
      <p:graphicFrame>
        <p:nvGraphicFramePr>
          <p:cNvPr id="4" name="Content Placeholder 4"/>
          <p:cNvGraphicFramePr>
            <a:graphicFrameLocks/>
          </p:cNvGraphicFramePr>
          <p:nvPr/>
        </p:nvGraphicFramePr>
        <p:xfrm>
          <a:off x="2209800" y="4114800"/>
          <a:ext cx="7543800" cy="12598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AUDITOR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4</a:t>
                      </a:r>
                    </a:p>
                  </a:txBody>
                  <a:tcPr/>
                </a:tc>
                <a:tc>
                  <a:txBody>
                    <a:bodyPr/>
                    <a:lstStyle/>
                    <a:p>
                      <a:pPr algn="ctr"/>
                      <a:r>
                        <a:rPr lang="en-US" sz="1400" dirty="0"/>
                        <a:t>6</a:t>
                      </a:r>
                    </a:p>
                  </a:txBody>
                  <a:tcPr/>
                </a:tc>
                <a:tc>
                  <a:txBody>
                    <a:bodyPr/>
                    <a:lstStyle/>
                    <a:p>
                      <a:pPr algn="ctr"/>
                      <a:endParaRPr lang="en-US" sz="14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2234312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HUKUM DAN PERADILAN</a:t>
            </a:r>
          </a:p>
        </p:txBody>
      </p:sp>
      <p:graphicFrame>
        <p:nvGraphicFramePr>
          <p:cNvPr id="5" name="Content Placeholder 4"/>
          <p:cNvGraphicFramePr>
            <a:graphicFrameLocks/>
          </p:cNvGraphicFramePr>
          <p:nvPr/>
        </p:nvGraphicFramePr>
        <p:xfrm>
          <a:off x="2133600" y="1905000"/>
          <a:ext cx="7772400" cy="16306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MEDIATOR HUBUNGAN INDUSTRIAL</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5</a:t>
                      </a:r>
                    </a:p>
                  </a:txBody>
                  <a:tcPr/>
                </a:tc>
                <a:tc>
                  <a:txBody>
                    <a:bodyPr/>
                    <a:lstStyle/>
                    <a:p>
                      <a:pPr algn="ctr"/>
                      <a:endParaRPr lang="en-US" sz="1400" dirty="0"/>
                    </a:p>
                  </a:txBody>
                  <a:tcPr/>
                </a:tc>
                <a:tc>
                  <a:txBody>
                    <a:bodyPr/>
                    <a:lstStyle/>
                    <a:p>
                      <a:pPr algn="ctr"/>
                      <a:r>
                        <a:rPr lang="en-US" sz="1400" dirty="0"/>
                        <a:t>7</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860448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PENYIDIK DAN DETEKTIF</a:t>
            </a:r>
          </a:p>
        </p:txBody>
      </p:sp>
      <p:graphicFrame>
        <p:nvGraphicFramePr>
          <p:cNvPr id="5" name="Content Placeholder 4"/>
          <p:cNvGraphicFramePr>
            <a:graphicFrameLocks/>
          </p:cNvGraphicFramePr>
          <p:nvPr/>
        </p:nvGraphicFramePr>
        <p:xfrm>
          <a:off x="2133600" y="1905000"/>
          <a:ext cx="7772400" cy="148336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POLISI KEHUTANAN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8</a:t>
                      </a:r>
                    </a:p>
                  </a:txBody>
                  <a:tcPr/>
                </a:tc>
                <a:tc>
                  <a:txBody>
                    <a:bodyPr/>
                    <a:lstStyle/>
                    <a:p>
                      <a:pPr algn="ctr"/>
                      <a:r>
                        <a:rPr lang="en-US" sz="1400" dirty="0"/>
                        <a:t>0</a:t>
                      </a:r>
                    </a:p>
                  </a:txBody>
                  <a:tcPr/>
                </a:tc>
                <a:tc>
                  <a:txBody>
                    <a:bodyPr/>
                    <a:lstStyle/>
                    <a:p>
                      <a:pPr algn="ctr"/>
                      <a:r>
                        <a:rPr lang="en-US" sz="1400" dirty="0"/>
                        <a:t>10</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r>
                        <a:rPr lang="en-US" dirty="0"/>
                        <a:t>Sat Pol PP</a:t>
                      </a:r>
                    </a:p>
                  </a:txBody>
                  <a:tcPr>
                    <a:lnL w="12700" cap="flat" cmpd="sng" algn="ctr">
                      <a:solidFill>
                        <a:schemeClr val="tx1"/>
                      </a:solidFill>
                      <a:prstDash val="solid"/>
                      <a:round/>
                      <a:headEnd type="none" w="med" len="med"/>
                      <a:tailEnd type="none" w="med" len="med"/>
                    </a:lnL>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3"/>
                  </a:ext>
                </a:extLst>
              </a:tr>
            </a:tbl>
          </a:graphicData>
        </a:graphic>
      </p:graphicFrame>
      <p:graphicFrame>
        <p:nvGraphicFramePr>
          <p:cNvPr id="4" name="Content Placeholder 4"/>
          <p:cNvGraphicFramePr>
            <a:graphicFrameLocks/>
          </p:cNvGraphicFramePr>
          <p:nvPr/>
        </p:nvGraphicFramePr>
        <p:xfrm>
          <a:off x="2209800" y="4114800"/>
          <a:ext cx="7543800" cy="16306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POLISI KEHUTANAN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7</a:t>
                      </a:r>
                    </a:p>
                  </a:txBody>
                  <a:tcPr/>
                </a:tc>
                <a:tc>
                  <a:txBody>
                    <a:bodyPr/>
                    <a:lstStyle/>
                    <a:p>
                      <a:pPr algn="ctr"/>
                      <a:r>
                        <a:rPr lang="en-US" sz="1400" dirty="0"/>
                        <a:t>5</a:t>
                      </a:r>
                    </a:p>
                  </a:txBody>
                  <a:tcPr/>
                </a:tc>
                <a:tc>
                  <a:txBody>
                    <a:bodyPr/>
                    <a:lstStyle/>
                    <a:p>
                      <a:pPr algn="ctr"/>
                      <a:r>
                        <a:rPr lang="en-US" sz="1400" dirty="0"/>
                        <a:t>6</a:t>
                      </a:r>
                    </a:p>
                  </a:txBody>
                  <a:tcPr/>
                </a:tc>
                <a:tc>
                  <a:txBody>
                    <a:bodyPr/>
                    <a:lstStyle/>
                    <a:p>
                      <a:pPr algn="ctr"/>
                      <a:r>
                        <a:rPr lang="en-US" sz="1400" dirty="0"/>
                        <a:t>18</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SAT Pol</a:t>
                      </a:r>
                      <a:r>
                        <a:rPr lang="en-US" sz="1400" baseline="0" dirty="0"/>
                        <a:t> PP</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656277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ARSIPARIS, PUSTAKAWAN DAN YANG BERKAITAN</a:t>
            </a:r>
          </a:p>
        </p:txBody>
      </p:sp>
      <p:graphicFrame>
        <p:nvGraphicFramePr>
          <p:cNvPr id="5" name="Content Placeholder 4"/>
          <p:cNvGraphicFramePr>
            <a:graphicFrameLocks/>
          </p:cNvGraphicFramePr>
          <p:nvPr/>
        </p:nvGraphicFramePr>
        <p:xfrm>
          <a:off x="2133600" y="1905000"/>
          <a:ext cx="7772400" cy="148336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ARSIPARIS</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23</a:t>
                      </a:r>
                    </a:p>
                  </a:txBody>
                  <a:tcPr/>
                </a:tc>
                <a:tc>
                  <a:txBody>
                    <a:bodyPr/>
                    <a:lstStyle/>
                    <a:p>
                      <a:pPr algn="ctr"/>
                      <a:r>
                        <a:rPr lang="en-US" sz="1400" dirty="0"/>
                        <a:t>14</a:t>
                      </a:r>
                    </a:p>
                  </a:txBody>
                  <a:tcPr/>
                </a:tc>
                <a:tc>
                  <a:txBody>
                    <a:bodyPr/>
                    <a:lstStyle/>
                    <a:p>
                      <a:pPr algn="ctr"/>
                      <a:r>
                        <a:rPr lang="en-US" sz="1400" dirty="0"/>
                        <a:t>7</a:t>
                      </a:r>
                    </a:p>
                  </a:txBody>
                  <a:tcPr/>
                </a:tc>
                <a:tc>
                  <a:txBody>
                    <a:bodyPr/>
                    <a:lstStyle/>
                    <a:p>
                      <a:pPr algn="ctr" fontAlgn="b"/>
                      <a:r>
                        <a:rPr lang="en-US" sz="1400" b="0" i="0" u="none" strike="noStrike" dirty="0">
                          <a:solidFill>
                            <a:srgbClr val="000000"/>
                          </a:solidFill>
                          <a:effectLst/>
                          <a:latin typeface="+mj-lt"/>
                        </a:rPr>
                        <a:t>44</a:t>
                      </a:r>
                    </a:p>
                  </a:txBody>
                  <a:tcPr marL="9525" marR="9525" marT="9525" marB="0" anchor="b"/>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PUSTAKAWAN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4</a:t>
                      </a:r>
                    </a:p>
                  </a:txBody>
                  <a:tcPr/>
                </a:tc>
                <a:tc>
                  <a:txBody>
                    <a:bodyPr/>
                    <a:lstStyle/>
                    <a:p>
                      <a:pPr algn="ctr"/>
                      <a:r>
                        <a:rPr lang="en-US" sz="1400" dirty="0"/>
                        <a:t>3</a:t>
                      </a:r>
                    </a:p>
                  </a:txBody>
                  <a:tcPr/>
                </a:tc>
                <a:tc>
                  <a:txBody>
                    <a:bodyPr/>
                    <a:lstStyle/>
                    <a:p>
                      <a:pPr algn="ctr" fontAlgn="b"/>
                      <a:r>
                        <a:rPr lang="en-US" sz="1400" b="0" i="0" u="none" strike="noStrike" dirty="0">
                          <a:solidFill>
                            <a:srgbClr val="000000"/>
                          </a:solidFill>
                          <a:effectLst/>
                          <a:latin typeface="+mj-lt"/>
                        </a:rPr>
                        <a:t>10</a:t>
                      </a:r>
                    </a:p>
                  </a:txBody>
                  <a:tcPr marL="9525" marR="9525" marT="9525" marB="0" anchor="b"/>
                </a:tc>
                <a:extLst>
                  <a:ext uri="{0D108BD9-81ED-4DB2-BD59-A6C34878D82A}">
                    <a16:rowId xmlns:a16="http://schemas.microsoft.com/office/drawing/2014/main" val="10003"/>
                  </a:ext>
                </a:extLst>
              </a:tr>
            </a:tbl>
          </a:graphicData>
        </a:graphic>
      </p:graphicFrame>
      <p:graphicFrame>
        <p:nvGraphicFramePr>
          <p:cNvPr id="4" name="Content Placeholder 4"/>
          <p:cNvGraphicFramePr>
            <a:graphicFrameLocks/>
          </p:cNvGraphicFramePr>
          <p:nvPr/>
        </p:nvGraphicFramePr>
        <p:xfrm>
          <a:off x="2209800" y="4114800"/>
          <a:ext cx="7543800" cy="16306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ARSIPARIS</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21</a:t>
                      </a:r>
                    </a:p>
                  </a:txBody>
                  <a:tcPr/>
                </a:tc>
                <a:tc>
                  <a:txBody>
                    <a:bodyPr/>
                    <a:lstStyle/>
                    <a:p>
                      <a:pPr algn="ctr"/>
                      <a:r>
                        <a:rPr lang="en-US" sz="1400" dirty="0"/>
                        <a:t>8</a:t>
                      </a:r>
                    </a:p>
                  </a:txBody>
                  <a:tcPr/>
                </a:tc>
                <a:tc>
                  <a:txBody>
                    <a:bodyPr/>
                    <a:lstStyle/>
                    <a:p>
                      <a:pPr algn="ctr"/>
                      <a:r>
                        <a:rPr lang="en-US" sz="1400" dirty="0"/>
                        <a:t>24</a:t>
                      </a:r>
                    </a:p>
                  </a:txBody>
                  <a:tcPr/>
                </a:tc>
                <a:tc>
                  <a:txBody>
                    <a:bodyPr/>
                    <a:lstStyle/>
                    <a:p>
                      <a:pPr algn="ctr" rtl="0" fontAlgn="ctr"/>
                      <a:r>
                        <a:rPr lang="en-US" sz="1800" b="0" i="0" u="none" strike="noStrike" dirty="0">
                          <a:solidFill>
                            <a:srgbClr val="000000"/>
                          </a:solidFill>
                          <a:effectLst/>
                          <a:latin typeface="Franklin Gothic Book" panose="020B0503020102020204" pitchFamily="34" charset="0"/>
                        </a:rPr>
                        <a:t>53</a:t>
                      </a:r>
                    </a:p>
                  </a:txBody>
                  <a:tcPr marL="9525" marR="9525" marT="9525" marB="0" anchor="ct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PUSTAKAWAN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4</a:t>
                      </a:r>
                    </a:p>
                  </a:txBody>
                  <a:tcPr/>
                </a:tc>
                <a:tc>
                  <a:txBody>
                    <a:bodyPr/>
                    <a:lstStyle/>
                    <a:p>
                      <a:pPr algn="ctr"/>
                      <a:r>
                        <a:rPr lang="en-US" sz="1400" dirty="0"/>
                        <a:t>5</a:t>
                      </a:r>
                    </a:p>
                  </a:txBody>
                  <a:tcPr/>
                </a:tc>
                <a:tc>
                  <a:txBody>
                    <a:bodyPr/>
                    <a:lstStyle/>
                    <a:p>
                      <a:pPr algn="ctr" rtl="0" fontAlgn="ctr"/>
                      <a:r>
                        <a:rPr lang="en-US" sz="1800" b="0" i="0" u="none" strike="noStrike" dirty="0">
                          <a:solidFill>
                            <a:srgbClr val="000000"/>
                          </a:solidFill>
                          <a:effectLst/>
                          <a:latin typeface="Franklin Gothic Book" panose="020B0503020102020204" pitchFamily="34" charset="0"/>
                        </a:rPr>
                        <a:t>11</a:t>
                      </a:r>
                    </a:p>
                  </a:txBody>
                  <a:tcPr marL="9525" marR="9525" marT="9525"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2511825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ILMU SOSIAL DAN YANG BERKAITAN</a:t>
            </a:r>
          </a:p>
        </p:txBody>
      </p:sp>
      <p:graphicFrame>
        <p:nvGraphicFramePr>
          <p:cNvPr id="5" name="Content Placeholder 4"/>
          <p:cNvGraphicFramePr>
            <a:graphicFrameLocks/>
          </p:cNvGraphicFramePr>
          <p:nvPr/>
        </p:nvGraphicFramePr>
        <p:xfrm>
          <a:off x="2133600" y="1905000"/>
          <a:ext cx="7772400" cy="27686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PENGANTAR KERJA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4</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PENYULUH PERINDUSTRIAN DAN PERDAGANGAN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endParaRPr lang="en-US" sz="1400" dirty="0"/>
                    </a:p>
                  </a:txBody>
                  <a:tcPr/>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PENGGERAK SWADAYA MASYARAKAT</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2</a:t>
                      </a:r>
                    </a:p>
                  </a:txBody>
                  <a:tcPr/>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PEKERJA</a:t>
                      </a:r>
                      <a:r>
                        <a:rPr lang="en-US" sz="1200" baseline="0" dirty="0"/>
                        <a:t> SOSIAL</a:t>
                      </a:r>
                      <a:endParaRPr lang="en-US" sz="12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2</a:t>
                      </a:r>
                    </a:p>
                  </a:txBody>
                  <a:tcPr/>
                </a:tc>
                <a:tc>
                  <a:txBody>
                    <a:bodyPr/>
                    <a:lstStyle/>
                    <a:p>
                      <a:pPr algn="ctr"/>
                      <a:r>
                        <a:rPr lang="en-US" sz="1400" dirty="0"/>
                        <a:t>0</a:t>
                      </a:r>
                    </a:p>
                  </a:txBody>
                  <a:tcPr/>
                </a:tc>
                <a:tc>
                  <a:txBody>
                    <a:bodyPr/>
                    <a:lstStyle/>
                    <a:p>
                      <a:pPr algn="ctr"/>
                      <a:r>
                        <a:rPr lang="en-US" sz="1400" dirty="0"/>
                        <a:t>2</a:t>
                      </a:r>
                    </a:p>
                  </a:txBody>
                  <a:tcPr/>
                </a:tc>
                <a:extLst>
                  <a:ext uri="{0D108BD9-81ED-4DB2-BD59-A6C34878D82A}">
                    <a16:rowId xmlns:a16="http://schemas.microsoft.com/office/drawing/2014/main" val="10005"/>
                  </a:ext>
                </a:extLst>
              </a:tr>
              <a:tr h="370840">
                <a:tc>
                  <a:txBody>
                    <a:bodyPr/>
                    <a:lstStyle/>
                    <a:p>
                      <a:pPr algn="ctr"/>
                      <a:r>
                        <a:rPr lang="en-US" sz="1400" dirty="0"/>
                        <a:t>5</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PENYULUH SOSIAL</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1</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5508452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4"/>
          <p:cNvGraphicFramePr>
            <a:graphicFrameLocks/>
          </p:cNvGraphicFramePr>
          <p:nvPr/>
        </p:nvGraphicFramePr>
        <p:xfrm>
          <a:off x="2590800" y="1676400"/>
          <a:ext cx="7543800" cy="30988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PENGANTAR KERJA</a:t>
                      </a:r>
                    </a:p>
                  </a:txBody>
                  <a:tcPr>
                    <a:lnL w="12700" cap="flat" cmpd="sng" algn="ctr">
                      <a:solidFill>
                        <a:schemeClr val="tx1"/>
                      </a:solidFill>
                      <a:prstDash val="solid"/>
                      <a:round/>
                      <a:headEnd type="none" w="med" len="med"/>
                      <a:tailEnd type="none" w="med" len="med"/>
                    </a:lnL>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PENYULUH PERINDUSTRIAN DAN PERDAGANGAN</a:t>
                      </a:r>
                    </a:p>
                  </a:txBody>
                  <a:tcPr>
                    <a:lnL w="12700" cap="flat" cmpd="sng" algn="ctr">
                      <a:solidFill>
                        <a:schemeClr val="tx1"/>
                      </a:solidFill>
                      <a:prstDash val="solid"/>
                      <a:round/>
                      <a:headEnd type="none" w="med" len="med"/>
                      <a:tailEnd type="none" w="med" len="med"/>
                    </a:lnL>
                  </a:tcPr>
                </a:tc>
                <a:tc>
                  <a:txBody>
                    <a:bodyPr/>
                    <a:lstStyle/>
                    <a:p>
                      <a:endParaRPr lang="en-US"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PENGGERAK SWADAYA MASYARAKAT</a:t>
                      </a:r>
                    </a:p>
                  </a:txBody>
                  <a:tcPr>
                    <a:lnL w="12700" cap="flat" cmpd="sng" algn="ctr">
                      <a:solidFill>
                        <a:schemeClr val="tx1"/>
                      </a:solidFill>
                      <a:prstDash val="solid"/>
                      <a:round/>
                      <a:headEnd type="none" w="med" len="med"/>
                      <a:tailEnd type="none" w="med" len="med"/>
                    </a:lnL>
                  </a:tcPr>
                </a:tc>
                <a:tc>
                  <a:txBody>
                    <a:bodyPr/>
                    <a:lstStyle/>
                    <a:p>
                      <a:endParaRPr lang="en-US"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PEKERJA</a:t>
                      </a:r>
                      <a:r>
                        <a:rPr lang="en-US" sz="1200" baseline="0" dirty="0"/>
                        <a:t> SOSIAL</a:t>
                      </a:r>
                      <a:endParaRPr lang="en-US" sz="1200" dirty="0"/>
                    </a:p>
                  </a:txBody>
                  <a:tcPr>
                    <a:lnL w="12700" cap="flat" cmpd="sng" algn="ctr">
                      <a:solidFill>
                        <a:schemeClr val="tx1"/>
                      </a:solidFill>
                      <a:prstDash val="solid"/>
                      <a:round/>
                      <a:headEnd type="none" w="med" len="med"/>
                      <a:tailEnd type="none" w="med" len="med"/>
                    </a:lnL>
                  </a:tcPr>
                </a:tc>
                <a:tc>
                  <a:txBody>
                    <a:bodyPr/>
                    <a:lstStyle/>
                    <a:p>
                      <a:endParaRPr lang="en-US" dirty="0"/>
                    </a:p>
                  </a:txBody>
                  <a:tcPr/>
                </a:tc>
                <a:tc>
                  <a:txBody>
                    <a:bodyPr/>
                    <a:lstStyle/>
                    <a:p>
                      <a:pPr algn="ctr"/>
                      <a:r>
                        <a:rPr lang="en-US" sz="1400" dirty="0"/>
                        <a:t>4</a:t>
                      </a:r>
                    </a:p>
                  </a:txBody>
                  <a:tcPr/>
                </a:tc>
                <a:tc>
                  <a:txBody>
                    <a:bodyPr/>
                    <a:lstStyle/>
                    <a:p>
                      <a:pPr algn="ctr"/>
                      <a:r>
                        <a:rPr lang="en-US" sz="1400" dirty="0"/>
                        <a:t>7</a:t>
                      </a:r>
                    </a:p>
                  </a:txBody>
                  <a:tcPr/>
                </a:tc>
                <a:tc>
                  <a:txBody>
                    <a:bodyPr/>
                    <a:lstStyle/>
                    <a:p>
                      <a:pPr algn="ctr"/>
                      <a:r>
                        <a:rPr lang="en-US" sz="1400" dirty="0"/>
                        <a:t>11</a:t>
                      </a:r>
                    </a:p>
                  </a:txBody>
                  <a:tcPr/>
                </a:tc>
                <a:extLst>
                  <a:ext uri="{0D108BD9-81ED-4DB2-BD59-A6C34878D82A}">
                    <a16:rowId xmlns:a16="http://schemas.microsoft.com/office/drawing/2014/main" val="10005"/>
                  </a:ext>
                </a:extLst>
              </a:tr>
              <a:tr h="370840">
                <a:tc>
                  <a:txBody>
                    <a:bodyPr/>
                    <a:lstStyle/>
                    <a:p>
                      <a:pPr algn="ctr"/>
                      <a:r>
                        <a:rPr lang="en-US" sz="1400" dirty="0"/>
                        <a:t>5</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PENYULUH SOSIAL</a:t>
                      </a:r>
                    </a:p>
                  </a:txBody>
                  <a:tcPr>
                    <a:lnL w="12700" cap="flat" cmpd="sng" algn="ctr">
                      <a:solidFill>
                        <a:schemeClr val="tx1"/>
                      </a:solidFill>
                      <a:prstDash val="solid"/>
                      <a:round/>
                      <a:headEnd type="none" w="med" len="med"/>
                      <a:tailEnd type="none" w="med" len="med"/>
                    </a:lnL>
                  </a:tcPr>
                </a:tc>
                <a:tc>
                  <a:txBody>
                    <a:bodyPr/>
                    <a:lstStyle/>
                    <a:p>
                      <a:endParaRPr lang="en-US" dirty="0"/>
                    </a:p>
                  </a:txBody>
                  <a:tcPr/>
                </a:tc>
                <a:tc>
                  <a:txBody>
                    <a:bodyPr/>
                    <a:lstStyle/>
                    <a:p>
                      <a:pPr algn="ctr"/>
                      <a:endParaRPr lang="en-US" sz="1400" dirty="0"/>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344525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9534" y="754143"/>
            <a:ext cx="11057466" cy="5693866"/>
          </a:xfrm>
          <a:prstGeom prst="rect">
            <a:avLst/>
          </a:prstGeom>
          <a:noFill/>
        </p:spPr>
        <p:txBody>
          <a:bodyPr wrap="square" rtlCol="0">
            <a:spAutoFit/>
          </a:bodyPr>
          <a:lstStyle/>
          <a:p>
            <a:pPr marL="342900" indent="-342900">
              <a:buFont typeface="Wingdings" panose="05000000000000000000" pitchFamily="2" charset="2"/>
              <a:buChar char="ü"/>
            </a:pPr>
            <a:r>
              <a:rPr lang="id-ID" sz="2800" b="1" dirty="0">
                <a:latin typeface="Arial Narrow" panose="020B0606020202030204" pitchFamily="34" charset="0"/>
              </a:rPr>
              <a:t>Kebijakan Manajemen Kinerja</a:t>
            </a:r>
            <a:endParaRPr lang="en-US" sz="2800" dirty="0">
              <a:latin typeface="Arial Narrow" panose="020B0606020202030204" pitchFamily="34" charset="0"/>
            </a:endParaRPr>
          </a:p>
          <a:p>
            <a:pPr marL="852488" indent="-457200">
              <a:buFont typeface="Arial" panose="020B0604020202020204" pitchFamily="34" charset="0"/>
              <a:buChar char="•"/>
            </a:pPr>
            <a:endParaRPr lang="en-US" sz="2800" dirty="0">
              <a:latin typeface="Arial Narrow" panose="020B0606020202030204" pitchFamily="34" charset="0"/>
            </a:endParaRPr>
          </a:p>
          <a:p>
            <a:pPr marL="852488" indent="-457200">
              <a:buFont typeface="Arial" panose="020B0604020202020204" pitchFamily="34" charset="0"/>
              <a:buChar char="•"/>
            </a:pPr>
            <a:r>
              <a:rPr lang="en-US" sz="2800" dirty="0">
                <a:latin typeface="Arial Narrow" panose="020B0606020202030204" pitchFamily="34" charset="0"/>
              </a:rPr>
              <a:t>K</a:t>
            </a:r>
            <a:r>
              <a:rPr lang="id-ID" sz="2800" dirty="0">
                <a:latin typeface="Arial Narrow" panose="020B0606020202030204" pitchFamily="34" charset="0"/>
              </a:rPr>
              <a:t>ebijakan manajemen kinerja mengatur tentang keterkaitan antara kinerja pegawai dengan kinerja organisasi dengan kerangka manajemen </a:t>
            </a:r>
            <a:r>
              <a:rPr lang="en-US" sz="2800" dirty="0">
                <a:latin typeface="Arial Narrow" panose="020B0606020202030204" pitchFamily="34" charset="0"/>
              </a:rPr>
              <a:t>SDM</a:t>
            </a:r>
            <a:r>
              <a:rPr lang="id-ID" sz="2800" dirty="0">
                <a:latin typeface="Arial Narrow" panose="020B0606020202030204" pitchFamily="34" charset="0"/>
              </a:rPr>
              <a:t> aparatur </a:t>
            </a:r>
            <a:r>
              <a:rPr lang="en-US" sz="2800" dirty="0">
                <a:latin typeface="Arial Narrow" panose="020B0606020202030204" pitchFamily="34" charset="0"/>
              </a:rPr>
              <a:t>d</a:t>
            </a:r>
            <a:r>
              <a:rPr lang="id-ID" sz="2800" dirty="0">
                <a:latin typeface="Arial Narrow" panose="020B0606020202030204" pitchFamily="34" charset="0"/>
              </a:rPr>
              <a:t>aerah.</a:t>
            </a:r>
            <a:endParaRPr lang="en-US" sz="2800" dirty="0">
              <a:latin typeface="Arial Narrow" panose="020B0606020202030204" pitchFamily="34" charset="0"/>
            </a:endParaRPr>
          </a:p>
          <a:p>
            <a:pPr marL="852488" indent="-457200">
              <a:buFont typeface="Arial" panose="020B0604020202020204" pitchFamily="34" charset="0"/>
              <a:buChar char="•"/>
            </a:pPr>
            <a:r>
              <a:rPr lang="id-ID" sz="2800" dirty="0">
                <a:latin typeface="Arial Narrow" panose="020B0606020202030204" pitchFamily="34" charset="0"/>
              </a:rPr>
              <a:t>Kebijakan manajemen kinerja dititikberatkan pada kinerja pegawai terhadap target aktivitas pembangunan Daerah yang dievaluasi secara utuh dan berkaitan dengan pengembangan kelembagaan. </a:t>
            </a:r>
            <a:endParaRPr lang="en-US" sz="2800" dirty="0">
              <a:latin typeface="Arial Narrow" panose="020B0606020202030204" pitchFamily="34" charset="0"/>
            </a:endParaRPr>
          </a:p>
          <a:p>
            <a:pPr marL="852488" indent="-457200">
              <a:buFont typeface="Arial" panose="020B0604020202020204" pitchFamily="34" charset="0"/>
              <a:buChar char="•"/>
            </a:pPr>
            <a:r>
              <a:rPr lang="id-ID" sz="2800" dirty="0">
                <a:latin typeface="Arial Narrow" panose="020B0606020202030204" pitchFamily="34" charset="0"/>
              </a:rPr>
              <a:t>Evaluasi kinerja menjadi dasar dalam pengembangan kelembagaan organisasi pada Pemerintah Daerah disamping secara khusus menjadi dasar dalam sistem penghargaan dan hukuman pegawai</a:t>
            </a:r>
            <a:r>
              <a:rPr lang="en-US" sz="2800" dirty="0">
                <a:latin typeface="Arial Narrow" panose="020B0606020202030204" pitchFamily="34" charset="0"/>
              </a:rPr>
              <a:t>,</a:t>
            </a:r>
            <a:r>
              <a:rPr lang="id-ID" sz="2800" dirty="0">
                <a:latin typeface="Arial Narrow" panose="020B0606020202030204" pitchFamily="34" charset="0"/>
              </a:rPr>
              <a:t> sistem pendidikan dan pelatihan pegawai serta sistem promosi pegawai</a:t>
            </a:r>
            <a:r>
              <a:rPr lang="en-US" sz="2800" dirty="0">
                <a:latin typeface="Arial Narrow" panose="020B0606020202030204" pitchFamily="34" charset="0"/>
              </a:rPr>
              <a:t>.</a:t>
            </a:r>
            <a:r>
              <a:rPr lang="id-ID" sz="2800" dirty="0">
                <a:latin typeface="Arial Narrow" panose="020B0606020202030204" pitchFamily="34" charset="0"/>
              </a:rPr>
              <a:t> </a:t>
            </a:r>
            <a:endParaRPr lang="en-US" sz="2800" dirty="0">
              <a:latin typeface="Arial Narrow" panose="020B0606020202030204" pitchFamily="34" charset="0"/>
            </a:endParaRPr>
          </a:p>
          <a:p>
            <a:pPr lvl="0"/>
            <a:endParaRPr lang="en-US" sz="2800" dirty="0">
              <a:latin typeface="Arial Narrow" panose="020B0606020202030204" pitchFamily="34" charset="0"/>
            </a:endParaRPr>
          </a:p>
        </p:txBody>
      </p:sp>
      <p:grpSp>
        <p:nvGrpSpPr>
          <p:cNvPr id="9" name="Group 8"/>
          <p:cNvGrpSpPr/>
          <p:nvPr/>
        </p:nvGrpSpPr>
        <p:grpSpPr>
          <a:xfrm>
            <a:off x="0" y="88495"/>
            <a:ext cx="6096000" cy="613288"/>
            <a:chOff x="0" y="88495"/>
            <a:chExt cx="6096000" cy="613288"/>
          </a:xfrm>
        </p:grpSpPr>
        <p:sp>
          <p:nvSpPr>
            <p:cNvPr id="8" name="Pentagon 7"/>
            <p:cNvSpPr/>
            <p:nvPr/>
          </p:nvSpPr>
          <p:spPr>
            <a:xfrm>
              <a:off x="0" y="88495"/>
              <a:ext cx="6096000"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MANAJEMEN KINERJA</a:t>
              </a:r>
            </a:p>
          </p:txBody>
        </p:sp>
      </p:grpSp>
    </p:spTree>
    <p:extLst>
      <p:ext uri="{BB962C8B-B14F-4D97-AF65-F5344CB8AC3E}">
        <p14:creationId xmlns:p14="http://schemas.microsoft.com/office/powerpoint/2010/main" val="21524982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RUMPUN PENERANGAN DAN SENI BUDAYA</a:t>
            </a:r>
          </a:p>
        </p:txBody>
      </p:sp>
      <p:graphicFrame>
        <p:nvGraphicFramePr>
          <p:cNvPr id="5" name="Content Placeholder 4"/>
          <p:cNvGraphicFramePr>
            <a:graphicFrameLocks/>
          </p:cNvGraphicFramePr>
          <p:nvPr/>
        </p:nvGraphicFramePr>
        <p:xfrm>
          <a:off x="2133600" y="1905000"/>
          <a:ext cx="7772400" cy="148336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AHLI</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PRANATA HUMAS</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3</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PAMONG BUDAYA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endParaRPr lang="en-US" sz="1400" dirty="0"/>
                    </a:p>
                  </a:txBody>
                  <a:tcPr/>
                </a:tc>
                <a:extLst>
                  <a:ext uri="{0D108BD9-81ED-4DB2-BD59-A6C34878D82A}">
                    <a16:rowId xmlns:a16="http://schemas.microsoft.com/office/drawing/2014/main" val="10003"/>
                  </a:ext>
                </a:extLst>
              </a:tr>
            </a:tbl>
          </a:graphicData>
        </a:graphic>
      </p:graphicFrame>
      <p:graphicFrame>
        <p:nvGraphicFramePr>
          <p:cNvPr id="4" name="Content Placeholder 4"/>
          <p:cNvGraphicFramePr>
            <a:graphicFrameLocks/>
          </p:cNvGraphicFramePr>
          <p:nvPr/>
        </p:nvGraphicFramePr>
        <p:xfrm>
          <a:off x="2209800" y="4114800"/>
          <a:ext cx="7543800" cy="16306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PELAKSANA</a:t>
                      </a:r>
                    </a:p>
                  </a:txBody>
                  <a:tcPr/>
                </a:tc>
                <a:tc>
                  <a:txBody>
                    <a:bodyPr/>
                    <a:lstStyle/>
                    <a:p>
                      <a:pPr algn="ctr"/>
                      <a:r>
                        <a:rPr lang="en-US" sz="1400" b="1" dirty="0"/>
                        <a:t>PELAKSANA LANJUTAN</a:t>
                      </a:r>
                    </a:p>
                  </a:txBody>
                  <a:tcPr/>
                </a:tc>
                <a:tc>
                  <a:txBody>
                    <a:bodyPr/>
                    <a:lstStyle/>
                    <a:p>
                      <a:pPr algn="ctr"/>
                      <a:r>
                        <a:rPr lang="en-US" sz="1400" b="1" dirty="0"/>
                        <a:t>PENYELIA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PRANATA HUMAS</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4</a:t>
                      </a:r>
                    </a:p>
                  </a:txBody>
                  <a:tcPr/>
                </a:tc>
                <a:tc>
                  <a:txBody>
                    <a:bodyPr/>
                    <a:lstStyle/>
                    <a:p>
                      <a:pPr algn="ctr"/>
                      <a:r>
                        <a:rPr lang="en-US" sz="1400" dirty="0"/>
                        <a:t>4</a:t>
                      </a:r>
                    </a:p>
                  </a:txBody>
                  <a:tcP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PAMONG BUDAYA</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a:endParaRPr lang="en-US" sz="1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582689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68362"/>
          </a:xfrm>
        </p:spPr>
        <p:txBody>
          <a:bodyPr>
            <a:normAutofit/>
          </a:bodyPr>
          <a:lstStyle/>
          <a:p>
            <a:r>
              <a:rPr lang="en-US" dirty="0"/>
              <a:t>RUMPUN KESEHATAN</a:t>
            </a:r>
          </a:p>
        </p:txBody>
      </p:sp>
      <p:graphicFrame>
        <p:nvGraphicFramePr>
          <p:cNvPr id="5" name="Content Placeholder 4"/>
          <p:cNvGraphicFramePr>
            <a:graphicFrameLocks/>
          </p:cNvGraphicFramePr>
          <p:nvPr/>
        </p:nvGraphicFramePr>
        <p:xfrm>
          <a:off x="2057400" y="1143000"/>
          <a:ext cx="7772402" cy="5339080"/>
        </p:xfrm>
        <a:graphic>
          <a:graphicData uri="http://schemas.openxmlformats.org/drawingml/2006/table">
            <a:tbl>
              <a:tblPr firstRow="1" bandRow="1">
                <a:tableStyleId>{5C22544A-7EE6-4342-B048-85BDC9FD1C3A}</a:tableStyleId>
              </a:tblPr>
              <a:tblGrid>
                <a:gridCol w="464024">
                  <a:extLst>
                    <a:ext uri="{9D8B030D-6E8A-4147-A177-3AD203B41FA5}">
                      <a16:colId xmlns:a16="http://schemas.microsoft.com/office/drawing/2014/main" val="20000"/>
                    </a:ext>
                  </a:extLst>
                </a:gridCol>
                <a:gridCol w="1508078">
                  <a:extLst>
                    <a:ext uri="{9D8B030D-6E8A-4147-A177-3AD203B41FA5}">
                      <a16:colId xmlns:a16="http://schemas.microsoft.com/office/drawing/2014/main" val="20001"/>
                    </a:ext>
                  </a:extLst>
                </a:gridCol>
                <a:gridCol w="1228298">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1649106">
                  <a:extLst>
                    <a:ext uri="{9D8B030D-6E8A-4147-A177-3AD203B41FA5}">
                      <a16:colId xmlns:a16="http://schemas.microsoft.com/office/drawing/2014/main" val="20004"/>
                    </a:ext>
                  </a:extLst>
                </a:gridCol>
                <a:gridCol w="928048">
                  <a:extLst>
                    <a:ext uri="{9D8B030D-6E8A-4147-A177-3AD203B41FA5}">
                      <a16:colId xmlns:a16="http://schemas.microsoft.com/office/drawing/2014/main" val="20005"/>
                    </a:ext>
                  </a:extLst>
                </a:gridCol>
                <a:gridCol w="928048">
                  <a:extLst>
                    <a:ext uri="{9D8B030D-6E8A-4147-A177-3AD203B41FA5}">
                      <a16:colId xmlns:a16="http://schemas.microsoft.com/office/drawing/2014/main" val="20006"/>
                    </a:ext>
                  </a:extLst>
                </a:gridCol>
              </a:tblGrid>
              <a:tr h="370840">
                <a:tc rowSpan="2">
                  <a:txBody>
                    <a:bodyPr/>
                    <a:lstStyle/>
                    <a:p>
                      <a:pPr algn="ctr"/>
                      <a:r>
                        <a:rPr lang="en-US"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b="1" dirty="0"/>
                        <a:t>JABATAN</a:t>
                      </a:r>
                    </a:p>
                  </a:txBody>
                  <a:tcPr>
                    <a:lnL w="12700" cap="flat" cmpd="sng" algn="ctr">
                      <a:solidFill>
                        <a:schemeClr val="tx1"/>
                      </a:solidFill>
                      <a:prstDash val="solid"/>
                      <a:round/>
                      <a:headEnd type="none" w="med" len="med"/>
                      <a:tailEnd type="none" w="med" len="med"/>
                    </a:lnL>
                  </a:tcPr>
                </a:tc>
                <a:tc gridSpan="5">
                  <a:txBody>
                    <a:bodyPr/>
                    <a:lstStyle/>
                    <a:p>
                      <a:pPr algn="ctr"/>
                      <a:r>
                        <a:rPr lang="en-US" b="1"/>
                        <a:t>JENJANG AHLI</a:t>
                      </a:r>
                      <a:endParaRPr lang="en-US" b="1" dirty="0"/>
                    </a:p>
                  </a:txBody>
                  <a:tcPr/>
                </a:tc>
                <a:tc hMerge="1">
                  <a:txBody>
                    <a:bodyPr/>
                    <a:lstStyle/>
                    <a:p>
                      <a:endParaRPr lang="en-US"/>
                    </a:p>
                  </a:txBody>
                  <a:tcPr/>
                </a:tc>
                <a:tc hMerge="1">
                  <a:txBody>
                    <a:bodyPr/>
                    <a:lstStyle/>
                    <a:p>
                      <a:endParaRPr lang="en-US" dirty="0"/>
                    </a:p>
                  </a:txBody>
                  <a:tcPr/>
                </a:tc>
                <a:tc hMerge="1">
                  <a:txBody>
                    <a:bodyPr/>
                    <a:lstStyle/>
                    <a:p>
                      <a:pPr algn="ctr"/>
                      <a:endParaRPr lang="en-US" b="1"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400" b="1" dirty="0"/>
                        <a:t>PERTAMA</a:t>
                      </a:r>
                    </a:p>
                  </a:txBody>
                  <a:tcPr/>
                </a:tc>
                <a:tc>
                  <a:txBody>
                    <a:bodyPr/>
                    <a:lstStyle/>
                    <a:p>
                      <a:pPr algn="ctr"/>
                      <a:r>
                        <a:rPr lang="en-US" sz="1400" b="1" dirty="0"/>
                        <a:t>MUDA </a:t>
                      </a:r>
                    </a:p>
                  </a:txBody>
                  <a:tcPr/>
                </a:tc>
                <a:tc>
                  <a:txBody>
                    <a:bodyPr/>
                    <a:lstStyle/>
                    <a:p>
                      <a:pPr algn="ctr"/>
                      <a:r>
                        <a:rPr lang="en-US" sz="1400" b="1" dirty="0"/>
                        <a:t>MADYA</a:t>
                      </a:r>
                    </a:p>
                  </a:txBody>
                  <a:tcPr/>
                </a:tc>
                <a:tc>
                  <a:txBody>
                    <a:bodyPr/>
                    <a:lstStyle/>
                    <a:p>
                      <a:pPr algn="ctr"/>
                      <a:r>
                        <a:rPr lang="en-US" sz="1400" b="1" dirty="0"/>
                        <a:t>UTAMA</a:t>
                      </a:r>
                    </a:p>
                  </a:txBody>
                  <a:tcPr/>
                </a:tc>
                <a:tc>
                  <a:txBody>
                    <a:bodyPr/>
                    <a:lstStyle/>
                    <a:p>
                      <a:pPr algn="ctr"/>
                      <a:r>
                        <a:rPr lang="en-US" sz="1400" b="1" dirty="0"/>
                        <a:t>TOTAL</a:t>
                      </a:r>
                    </a:p>
                  </a:txBody>
                  <a:tcPr/>
                </a:tc>
                <a:extLst>
                  <a:ext uri="{0D108BD9-81ED-4DB2-BD59-A6C34878D82A}">
                    <a16:rowId xmlns:a16="http://schemas.microsoft.com/office/drawing/2014/main" val="10001"/>
                  </a:ext>
                </a:extLst>
              </a:tr>
              <a:tr h="370840">
                <a:tc>
                  <a:txBody>
                    <a:bodyPr/>
                    <a:lstStyle/>
                    <a:p>
                      <a:pPr algn="ctr"/>
                      <a:r>
                        <a:rPr lang="en-US" sz="1400" dirty="0"/>
                        <a:t>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DOKTER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10</a:t>
                      </a:r>
                    </a:p>
                  </a:txBody>
                  <a:tcPr/>
                </a:tc>
                <a:tc>
                  <a:txBody>
                    <a:bodyPr/>
                    <a:lstStyle/>
                    <a:p>
                      <a:pPr algn="ctr"/>
                      <a:r>
                        <a:rPr lang="en-US" sz="1400" dirty="0"/>
                        <a:t>28</a:t>
                      </a:r>
                    </a:p>
                  </a:txBody>
                  <a:tcPr/>
                </a:tc>
                <a:tc>
                  <a:txBody>
                    <a:bodyPr/>
                    <a:lstStyle/>
                    <a:p>
                      <a:pPr algn="ctr"/>
                      <a:r>
                        <a:rPr lang="en-US" sz="1400" dirty="0"/>
                        <a:t>26</a:t>
                      </a:r>
                    </a:p>
                  </a:txBody>
                  <a:tcPr/>
                </a:tc>
                <a:tc>
                  <a:txBody>
                    <a:bodyPr/>
                    <a:lstStyle/>
                    <a:p>
                      <a:pPr algn="ctr"/>
                      <a:r>
                        <a:rPr lang="en-US" sz="1400" dirty="0"/>
                        <a:t>3</a:t>
                      </a:r>
                    </a:p>
                  </a:txBody>
                  <a:tcPr/>
                </a:tc>
                <a:tc>
                  <a:txBody>
                    <a:bodyPr/>
                    <a:lstStyle/>
                    <a:p>
                      <a:pPr algn="ctr" rtl="0" fontAlgn="ctr"/>
                      <a:r>
                        <a:rPr lang="en-US" sz="1400" b="0" i="0" u="none" strike="noStrike" dirty="0">
                          <a:solidFill>
                            <a:srgbClr val="000000"/>
                          </a:solidFill>
                          <a:effectLst/>
                          <a:latin typeface="Franklin Gothic Book" panose="020B0503020102020204" pitchFamily="34" charset="0"/>
                        </a:rPr>
                        <a:t>67</a:t>
                      </a:r>
                    </a:p>
                  </a:txBody>
                  <a:tcPr marL="9525" marR="9525" marT="9525" marB="0" anchor="ctr"/>
                </a:tc>
                <a:extLst>
                  <a:ext uri="{0D108BD9-81ED-4DB2-BD59-A6C34878D82A}">
                    <a16:rowId xmlns:a16="http://schemas.microsoft.com/office/drawing/2014/main" val="10002"/>
                  </a:ext>
                </a:extLst>
              </a:tr>
              <a:tr h="370840">
                <a:tc>
                  <a:txBody>
                    <a:bodyPr/>
                    <a:lstStyle/>
                    <a:p>
                      <a:pPr algn="ctr"/>
                      <a:r>
                        <a:rPr lang="en-US" sz="1400" dirty="0"/>
                        <a:t>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DOKTER GIGI</a:t>
                      </a:r>
                    </a:p>
                  </a:txBody>
                  <a:tcPr>
                    <a:lnL w="12700" cap="flat" cmpd="sng" algn="ctr">
                      <a:solidFill>
                        <a:schemeClr val="tx1"/>
                      </a:solidFill>
                      <a:prstDash val="solid"/>
                      <a:round/>
                      <a:headEnd type="none" w="med" len="med"/>
                      <a:tailEnd type="none" w="med" len="med"/>
                    </a:lnL>
                  </a:tcPr>
                </a:tc>
                <a:tc>
                  <a:txBody>
                    <a:bodyPr/>
                    <a:lstStyle/>
                    <a:p>
                      <a:pPr algn="ctr"/>
                      <a:r>
                        <a:rPr lang="en-US" sz="1400" dirty="0"/>
                        <a:t>2</a:t>
                      </a:r>
                    </a:p>
                  </a:txBody>
                  <a:tcPr/>
                </a:tc>
                <a:tc>
                  <a:txBody>
                    <a:bodyPr/>
                    <a:lstStyle/>
                    <a:p>
                      <a:pPr algn="ctr"/>
                      <a:r>
                        <a:rPr lang="en-US" sz="1400" dirty="0"/>
                        <a:t>3</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6</a:t>
                      </a:r>
                    </a:p>
                  </a:txBody>
                  <a:tcPr marL="9525" marR="9525" marT="9525" marB="0" anchor="ctr"/>
                </a:tc>
                <a:extLst>
                  <a:ext uri="{0D108BD9-81ED-4DB2-BD59-A6C34878D82A}">
                    <a16:rowId xmlns:a16="http://schemas.microsoft.com/office/drawing/2014/main" val="10003"/>
                  </a:ext>
                </a:extLst>
              </a:tr>
              <a:tr h="370840">
                <a:tc>
                  <a:txBody>
                    <a:bodyPr/>
                    <a:lstStyle/>
                    <a:p>
                      <a:pPr algn="ctr"/>
                      <a:r>
                        <a:rPr lang="en-US" sz="1400" dirty="0"/>
                        <a:t>3</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PERAWAT</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11</a:t>
                      </a:r>
                    </a:p>
                  </a:txBody>
                  <a:tcPr/>
                </a:tc>
                <a:tc>
                  <a:txBody>
                    <a:bodyPr/>
                    <a:lstStyle/>
                    <a:p>
                      <a:pPr algn="ctr"/>
                      <a:r>
                        <a:rPr lang="en-US" sz="1400" dirty="0"/>
                        <a:t>16</a:t>
                      </a:r>
                    </a:p>
                  </a:txBody>
                  <a:tcPr/>
                </a:tc>
                <a:tc>
                  <a:txBody>
                    <a:bodyPr/>
                    <a:lstStyle/>
                    <a:p>
                      <a:pPr algn="ctr"/>
                      <a:r>
                        <a:rPr lang="en-US" sz="1400" dirty="0"/>
                        <a:t>32</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59</a:t>
                      </a:r>
                    </a:p>
                  </a:txBody>
                  <a:tcPr marL="9525" marR="9525" marT="9525" marB="0" anchor="ctr"/>
                </a:tc>
                <a:extLst>
                  <a:ext uri="{0D108BD9-81ED-4DB2-BD59-A6C34878D82A}">
                    <a16:rowId xmlns:a16="http://schemas.microsoft.com/office/drawing/2014/main" val="10004"/>
                  </a:ext>
                </a:extLst>
              </a:tr>
              <a:tr h="370840">
                <a:tc>
                  <a:txBody>
                    <a:bodyPr/>
                    <a:lstStyle/>
                    <a:p>
                      <a:pPr algn="ctr"/>
                      <a:r>
                        <a:rPr lang="en-US" sz="1400" dirty="0"/>
                        <a:t>4</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PERAWAT GIGI</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1</a:t>
                      </a:r>
                    </a:p>
                  </a:txBody>
                  <a:tcPr marL="9525" marR="9525" marT="9525" marB="0" anchor="ctr"/>
                </a:tc>
                <a:extLst>
                  <a:ext uri="{0D108BD9-81ED-4DB2-BD59-A6C34878D82A}">
                    <a16:rowId xmlns:a16="http://schemas.microsoft.com/office/drawing/2014/main" val="10005"/>
                  </a:ext>
                </a:extLst>
              </a:tr>
              <a:tr h="370840">
                <a:tc>
                  <a:txBody>
                    <a:bodyPr/>
                    <a:lstStyle/>
                    <a:p>
                      <a:pPr algn="ctr"/>
                      <a:r>
                        <a:rPr lang="en-US" sz="1400" dirty="0"/>
                        <a:t>5</a:t>
                      </a:r>
                    </a:p>
                  </a:txBody>
                  <a:tcPr>
                    <a:lnR w="12700" cap="flat" cmpd="sng" algn="ctr">
                      <a:solidFill>
                        <a:schemeClr val="tx1"/>
                      </a:solidFill>
                      <a:prstDash val="solid"/>
                      <a:round/>
                      <a:headEnd type="none" w="med" len="med"/>
                      <a:tailEnd type="none" w="med" len="med"/>
                    </a:lnR>
                  </a:tcPr>
                </a:tc>
                <a:tc>
                  <a:txBody>
                    <a:bodyPr/>
                    <a:lstStyle/>
                    <a:p>
                      <a:pPr algn="ctr"/>
                      <a:r>
                        <a:rPr lang="en-US" sz="1400" dirty="0"/>
                        <a:t>BIDAN</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10</a:t>
                      </a:r>
                    </a:p>
                  </a:txBody>
                  <a:tcPr/>
                </a:tc>
                <a:tc>
                  <a:txBody>
                    <a:bodyPr/>
                    <a:lstStyle/>
                    <a:p>
                      <a:pPr algn="ctr"/>
                      <a:r>
                        <a:rPr lang="en-US" sz="1400" dirty="0"/>
                        <a:t>8</a:t>
                      </a:r>
                    </a:p>
                  </a:txBody>
                  <a:tcPr/>
                </a:tc>
                <a:tc>
                  <a:txBody>
                    <a:bodyPr/>
                    <a:lstStyle/>
                    <a:p>
                      <a:pPr algn="ctr"/>
                      <a:r>
                        <a:rPr lang="en-US" sz="1400" dirty="0"/>
                        <a:t>5</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23</a:t>
                      </a:r>
                    </a:p>
                  </a:txBody>
                  <a:tcPr marL="9525" marR="9525" marT="9525" marB="0" anchor="ctr"/>
                </a:tc>
                <a:extLst>
                  <a:ext uri="{0D108BD9-81ED-4DB2-BD59-A6C34878D82A}">
                    <a16:rowId xmlns:a16="http://schemas.microsoft.com/office/drawing/2014/main" val="10006"/>
                  </a:ext>
                </a:extLst>
              </a:tr>
              <a:tr h="370840">
                <a:tc>
                  <a:txBody>
                    <a:bodyPr/>
                    <a:lstStyle/>
                    <a:p>
                      <a:pPr algn="ctr"/>
                      <a:r>
                        <a:rPr lang="en-US" sz="1400" dirty="0"/>
                        <a:t>6</a:t>
                      </a:r>
                    </a:p>
                  </a:txBody>
                  <a:tcPr>
                    <a:lnR w="12700" cap="flat" cmpd="sng" algn="ctr">
                      <a:solidFill>
                        <a:schemeClr val="tx1"/>
                      </a:solidFill>
                      <a:prstDash val="solid"/>
                      <a:round/>
                      <a:headEnd type="none" w="med" len="med"/>
                      <a:tailEnd type="none" w="med" len="med"/>
                    </a:lnR>
                  </a:tcPr>
                </a:tc>
                <a:tc>
                  <a:txBody>
                    <a:bodyPr/>
                    <a:lstStyle/>
                    <a:p>
                      <a:pPr algn="ctr"/>
                      <a:r>
                        <a:rPr lang="en-US" sz="1400" dirty="0"/>
                        <a:t>APOTEKER</a:t>
                      </a:r>
                    </a:p>
                  </a:txBody>
                  <a:tcPr>
                    <a:lnL w="12700" cap="flat" cmpd="sng" algn="ctr">
                      <a:solidFill>
                        <a:schemeClr val="tx1"/>
                      </a:solidFill>
                      <a:prstDash val="solid"/>
                      <a:round/>
                      <a:headEnd type="none" w="med" len="med"/>
                      <a:tailEnd type="none" w="med" len="med"/>
                    </a:lnL>
                  </a:tcPr>
                </a:tc>
                <a:tc>
                  <a:txBody>
                    <a:bodyPr/>
                    <a:lstStyle/>
                    <a:p>
                      <a:pPr algn="ctr"/>
                      <a:r>
                        <a:rPr lang="en-US" sz="1400" dirty="0"/>
                        <a:t>4</a:t>
                      </a:r>
                    </a:p>
                  </a:txBody>
                  <a:tcPr/>
                </a:tc>
                <a:tc>
                  <a:txBody>
                    <a:bodyPr/>
                    <a:lstStyle/>
                    <a:p>
                      <a:pPr algn="ctr"/>
                      <a:r>
                        <a:rPr lang="en-US" sz="1400" dirty="0"/>
                        <a:t>13</a:t>
                      </a:r>
                    </a:p>
                  </a:txBody>
                  <a:tcPr/>
                </a:tc>
                <a:tc>
                  <a:txBody>
                    <a:bodyPr/>
                    <a:lstStyle/>
                    <a:p>
                      <a:pPr algn="ctr"/>
                      <a:r>
                        <a:rPr lang="en-US" sz="1400" dirty="0"/>
                        <a:t>2</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19</a:t>
                      </a:r>
                    </a:p>
                  </a:txBody>
                  <a:tcPr marL="9525" marR="9525" marT="9525" marB="0" anchor="ctr"/>
                </a:tc>
                <a:extLst>
                  <a:ext uri="{0D108BD9-81ED-4DB2-BD59-A6C34878D82A}">
                    <a16:rowId xmlns:a16="http://schemas.microsoft.com/office/drawing/2014/main" val="10007"/>
                  </a:ext>
                </a:extLst>
              </a:tr>
              <a:tr h="370840">
                <a:tc>
                  <a:txBody>
                    <a:bodyPr/>
                    <a:lstStyle/>
                    <a:p>
                      <a:pPr algn="ctr"/>
                      <a:r>
                        <a:rPr lang="en-US" sz="1400" dirty="0"/>
                        <a:t>7</a:t>
                      </a:r>
                    </a:p>
                  </a:txBody>
                  <a:tcPr>
                    <a:lnR w="12700" cap="flat" cmpd="sng" algn="ctr">
                      <a:solidFill>
                        <a:schemeClr val="tx1"/>
                      </a:solidFill>
                      <a:prstDash val="solid"/>
                      <a:round/>
                      <a:headEnd type="none" w="med" len="med"/>
                      <a:tailEnd type="none" w="med" len="med"/>
                    </a:lnR>
                  </a:tcPr>
                </a:tc>
                <a:tc>
                  <a:txBody>
                    <a:bodyPr/>
                    <a:lstStyle/>
                    <a:p>
                      <a:pPr algn="ctr"/>
                      <a:r>
                        <a:rPr lang="en-US" sz="1400" dirty="0"/>
                        <a:t>EPIDEMOLOG</a:t>
                      </a:r>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3</a:t>
                      </a:r>
                    </a:p>
                  </a:txBody>
                  <a:tcPr marL="9525" marR="9525" marT="9525" marB="0" anchor="ctr"/>
                </a:tc>
                <a:extLst>
                  <a:ext uri="{0D108BD9-81ED-4DB2-BD59-A6C34878D82A}">
                    <a16:rowId xmlns:a16="http://schemas.microsoft.com/office/drawing/2014/main" val="10008"/>
                  </a:ext>
                </a:extLst>
              </a:tr>
              <a:tr h="370840">
                <a:tc>
                  <a:txBody>
                    <a:bodyPr/>
                    <a:lstStyle/>
                    <a:p>
                      <a:pPr algn="ctr"/>
                      <a:r>
                        <a:rPr lang="en-US" sz="1400" dirty="0"/>
                        <a:t>8</a:t>
                      </a:r>
                    </a:p>
                  </a:txBody>
                  <a:tcPr>
                    <a:lnR w="12700" cap="flat" cmpd="sng" algn="ctr">
                      <a:solidFill>
                        <a:schemeClr val="tx1"/>
                      </a:solidFill>
                      <a:prstDash val="solid"/>
                      <a:round/>
                      <a:headEnd type="none" w="med" len="med"/>
                      <a:tailEnd type="none" w="med" len="med"/>
                    </a:lnR>
                  </a:tcPr>
                </a:tc>
                <a:tc>
                  <a:txBody>
                    <a:bodyPr/>
                    <a:lstStyle/>
                    <a:p>
                      <a:pPr algn="ctr"/>
                      <a:r>
                        <a:rPr lang="en-US" sz="1400" dirty="0"/>
                        <a:t>ENTOMOLOG</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1</a:t>
                      </a:r>
                    </a:p>
                  </a:txBody>
                  <a:tcPr marL="9525" marR="9525" marT="9525" marB="0" anchor="ctr"/>
                </a:tc>
                <a:extLst>
                  <a:ext uri="{0D108BD9-81ED-4DB2-BD59-A6C34878D82A}">
                    <a16:rowId xmlns:a16="http://schemas.microsoft.com/office/drawing/2014/main" val="10009"/>
                  </a:ext>
                </a:extLst>
              </a:tr>
              <a:tr h="370840">
                <a:tc>
                  <a:txBody>
                    <a:bodyPr/>
                    <a:lstStyle/>
                    <a:p>
                      <a:pPr algn="ctr"/>
                      <a:r>
                        <a:rPr lang="en-US" sz="1400" dirty="0"/>
                        <a:t>9</a:t>
                      </a:r>
                    </a:p>
                  </a:txBody>
                  <a:tcPr>
                    <a:lnR w="12700" cap="flat" cmpd="sng" algn="ctr">
                      <a:solidFill>
                        <a:schemeClr val="tx1"/>
                      </a:solidFill>
                      <a:prstDash val="solid"/>
                      <a:round/>
                      <a:headEnd type="none" w="med" len="med"/>
                      <a:tailEnd type="none" w="med" len="med"/>
                    </a:lnR>
                  </a:tcPr>
                </a:tc>
                <a:tc>
                  <a:txBody>
                    <a:bodyPr/>
                    <a:lstStyle/>
                    <a:p>
                      <a:pPr algn="ctr"/>
                      <a:r>
                        <a:rPr lang="en-US" sz="1400" dirty="0"/>
                        <a:t>FISIOTERAPIS</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2</a:t>
                      </a:r>
                    </a:p>
                  </a:txBody>
                  <a:tcPr marL="9525" marR="9525" marT="9525" marB="0" anchor="ctr"/>
                </a:tc>
                <a:extLst>
                  <a:ext uri="{0D108BD9-81ED-4DB2-BD59-A6C34878D82A}">
                    <a16:rowId xmlns:a16="http://schemas.microsoft.com/office/drawing/2014/main" val="10010"/>
                  </a:ext>
                </a:extLst>
              </a:tr>
              <a:tr h="370840">
                <a:tc>
                  <a:txBody>
                    <a:bodyPr/>
                    <a:lstStyle/>
                    <a:p>
                      <a:pPr algn="ctr"/>
                      <a:r>
                        <a:rPr lang="en-US" sz="1400" dirty="0"/>
                        <a:t>10</a:t>
                      </a:r>
                    </a:p>
                  </a:txBody>
                  <a:tcPr>
                    <a:lnR w="12700" cap="flat" cmpd="sng" algn="ctr">
                      <a:solidFill>
                        <a:schemeClr val="tx1"/>
                      </a:solidFill>
                      <a:prstDash val="solid"/>
                      <a:round/>
                      <a:headEnd type="none" w="med" len="med"/>
                      <a:tailEnd type="none" w="med" len="med"/>
                    </a:lnR>
                  </a:tcPr>
                </a:tc>
                <a:tc>
                  <a:txBody>
                    <a:bodyPr/>
                    <a:lstStyle/>
                    <a:p>
                      <a:pPr algn="ctr"/>
                      <a:r>
                        <a:rPr lang="en-US" sz="1400" dirty="0"/>
                        <a:t>NUTRISIONIS</a:t>
                      </a:r>
                    </a:p>
                  </a:txBody>
                  <a:tcPr>
                    <a:lnL w="12700" cap="flat" cmpd="sng" algn="ctr">
                      <a:solidFill>
                        <a:schemeClr val="tx1"/>
                      </a:solidFill>
                      <a:prstDash val="solid"/>
                      <a:round/>
                      <a:headEnd type="none" w="med" len="med"/>
                      <a:tailEnd type="none" w="med" len="med"/>
                    </a:lnL>
                  </a:tcPr>
                </a:tc>
                <a:tc>
                  <a:txBody>
                    <a:bodyPr/>
                    <a:lstStyle/>
                    <a:p>
                      <a:pPr algn="ctr"/>
                      <a:r>
                        <a:rPr lang="en-US" sz="1400" dirty="0"/>
                        <a:t>0</a:t>
                      </a:r>
                    </a:p>
                  </a:txBody>
                  <a:tcPr/>
                </a:tc>
                <a:tc>
                  <a:txBody>
                    <a:bodyPr/>
                    <a:lstStyle/>
                    <a:p>
                      <a:pPr algn="ctr"/>
                      <a:r>
                        <a:rPr lang="en-US" sz="1400" dirty="0"/>
                        <a:t>4</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5</a:t>
                      </a:r>
                    </a:p>
                  </a:txBody>
                  <a:tcPr marL="9525" marR="9525" marT="9525" marB="0" anchor="ctr"/>
                </a:tc>
                <a:extLst>
                  <a:ext uri="{0D108BD9-81ED-4DB2-BD59-A6C34878D82A}">
                    <a16:rowId xmlns:a16="http://schemas.microsoft.com/office/drawing/2014/main" val="10011"/>
                  </a:ext>
                </a:extLst>
              </a:tr>
              <a:tr h="370840">
                <a:tc>
                  <a:txBody>
                    <a:bodyPr/>
                    <a:lstStyle/>
                    <a:p>
                      <a:pPr algn="ctr"/>
                      <a:r>
                        <a:rPr lang="en-US" sz="1400" dirty="0"/>
                        <a:t>11</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PENYULUH</a:t>
                      </a:r>
                      <a:r>
                        <a:rPr lang="en-US" sz="1400" baseline="0" dirty="0"/>
                        <a:t> KESEHATAN </a:t>
                      </a:r>
                      <a:endParaRPr lang="en-US" sz="1400" dirty="0"/>
                    </a:p>
                  </a:txBody>
                  <a:tcPr>
                    <a:lnL w="12700" cap="flat" cmpd="sng" algn="ctr">
                      <a:solidFill>
                        <a:schemeClr val="tx1"/>
                      </a:solidFill>
                      <a:prstDash val="solid"/>
                      <a:round/>
                      <a:headEnd type="none" w="med" len="med"/>
                      <a:tailEnd type="none" w="med" len="med"/>
                    </a:lnL>
                  </a:tcPr>
                </a:tc>
                <a:tc>
                  <a:txBody>
                    <a:bodyPr/>
                    <a:lstStyle/>
                    <a:p>
                      <a:pPr algn="ctr"/>
                      <a:r>
                        <a:rPr lang="en-US" sz="1400" dirty="0"/>
                        <a:t>1</a:t>
                      </a:r>
                    </a:p>
                  </a:txBody>
                  <a:tcPr/>
                </a:tc>
                <a:tc>
                  <a:txBody>
                    <a:bodyPr/>
                    <a:lstStyle/>
                    <a:p>
                      <a:pPr algn="ctr"/>
                      <a:r>
                        <a:rPr lang="en-US" sz="1400" dirty="0"/>
                        <a:t>0</a:t>
                      </a:r>
                    </a:p>
                  </a:txBody>
                  <a:tcPr/>
                </a:tc>
                <a:tc>
                  <a:txBody>
                    <a:bodyPr/>
                    <a:lstStyle/>
                    <a:p>
                      <a:pPr algn="ctr"/>
                      <a:r>
                        <a:rPr lang="en-US" sz="1400" dirty="0"/>
                        <a:t>1</a:t>
                      </a:r>
                    </a:p>
                  </a:txBody>
                  <a:tcPr/>
                </a:tc>
                <a:tc>
                  <a:txBody>
                    <a:bodyPr/>
                    <a:lstStyle/>
                    <a:p>
                      <a:pPr algn="ctr"/>
                      <a:r>
                        <a:rPr lang="en-US" sz="1400" dirty="0"/>
                        <a:t>0</a:t>
                      </a:r>
                    </a:p>
                  </a:txBody>
                  <a:tcPr/>
                </a:tc>
                <a:tc>
                  <a:txBody>
                    <a:bodyPr/>
                    <a:lstStyle/>
                    <a:p>
                      <a:pPr algn="ctr" rtl="0" fontAlgn="ctr"/>
                      <a:r>
                        <a:rPr lang="en-US" sz="1400" b="0" i="0" u="none" strike="noStrike">
                          <a:solidFill>
                            <a:srgbClr val="000000"/>
                          </a:solidFill>
                          <a:effectLst/>
                          <a:latin typeface="Franklin Gothic Book" panose="020B0503020102020204" pitchFamily="34" charset="0"/>
                        </a:rPr>
                        <a:t>2</a:t>
                      </a:r>
                    </a:p>
                  </a:txBody>
                  <a:tcPr marL="9525" marR="9525" marT="9525" marB="0" anchor="ctr"/>
                </a:tc>
                <a:extLst>
                  <a:ext uri="{0D108BD9-81ED-4DB2-BD59-A6C34878D82A}">
                    <a16:rowId xmlns:a16="http://schemas.microsoft.com/office/drawing/2014/main" val="10012"/>
                  </a:ext>
                </a:extLst>
              </a:tr>
              <a:tr h="370840">
                <a:tc>
                  <a:txBody>
                    <a:bodyPr/>
                    <a:lstStyle/>
                    <a:p>
                      <a:pPr algn="ctr"/>
                      <a:r>
                        <a:rPr lang="en-US" sz="1400" dirty="0"/>
                        <a:t>12</a:t>
                      </a:r>
                    </a:p>
                  </a:txBody>
                  <a:tcPr>
                    <a:lnR w="12700" cap="flat" cmpd="sng" algn="ctr">
                      <a:solidFill>
                        <a:schemeClr val="tx1"/>
                      </a:solidFill>
                      <a:prstDash val="solid"/>
                      <a:round/>
                      <a:headEnd type="none" w="med" len="med"/>
                      <a:tailEnd type="none" w="med" len="med"/>
                    </a:lnR>
                  </a:tcPr>
                </a:tc>
                <a:tc>
                  <a:txBody>
                    <a:bodyPr/>
                    <a:lstStyle/>
                    <a:p>
                      <a:pPr algn="ctr"/>
                      <a:r>
                        <a:rPr lang="en-US" sz="1400" dirty="0"/>
                        <a:t>PRANATA LABKES</a:t>
                      </a:r>
                    </a:p>
                  </a:txBody>
                  <a:tcPr>
                    <a:lnL w="12700" cap="flat" cmpd="sng" algn="ctr">
                      <a:solidFill>
                        <a:schemeClr val="tx1"/>
                      </a:solidFill>
                      <a:prstDash val="solid"/>
                      <a:round/>
                      <a:headEnd type="none" w="med" len="med"/>
                      <a:tailEnd type="none" w="med" len="med"/>
                    </a:lnL>
                  </a:tcPr>
                </a:tc>
                <a:tc>
                  <a:txBody>
                    <a:bodyPr/>
                    <a:lstStyle/>
                    <a:p>
                      <a:pPr algn="ctr"/>
                      <a:r>
                        <a:rPr lang="en-US" sz="1400" dirty="0"/>
                        <a:t>3</a:t>
                      </a:r>
                    </a:p>
                  </a:txBody>
                  <a:tcPr/>
                </a:tc>
                <a:tc>
                  <a:txBody>
                    <a:bodyPr/>
                    <a:lstStyle/>
                    <a:p>
                      <a:pPr algn="ctr"/>
                      <a:r>
                        <a:rPr lang="en-US" sz="1400" dirty="0"/>
                        <a:t>5</a:t>
                      </a:r>
                    </a:p>
                  </a:txBody>
                  <a:tcPr/>
                </a:tc>
                <a:tc>
                  <a:txBody>
                    <a:bodyPr/>
                    <a:lstStyle/>
                    <a:p>
                      <a:pPr algn="ctr"/>
                      <a:r>
                        <a:rPr lang="en-US" sz="1400" dirty="0"/>
                        <a:t>2</a:t>
                      </a:r>
                    </a:p>
                  </a:txBody>
                  <a:tcPr/>
                </a:tc>
                <a:tc>
                  <a:txBody>
                    <a:bodyPr/>
                    <a:lstStyle/>
                    <a:p>
                      <a:pPr algn="ctr"/>
                      <a:r>
                        <a:rPr lang="en-US" sz="1400" dirty="0"/>
                        <a:t>0</a:t>
                      </a:r>
                    </a:p>
                  </a:txBody>
                  <a:tcPr/>
                </a:tc>
                <a:tc>
                  <a:txBody>
                    <a:bodyPr/>
                    <a:lstStyle/>
                    <a:p>
                      <a:pPr algn="ctr" rtl="0" fontAlgn="ctr"/>
                      <a:r>
                        <a:rPr lang="en-US" sz="1400" b="0" i="0" u="none" strike="noStrike" dirty="0">
                          <a:solidFill>
                            <a:srgbClr val="000000"/>
                          </a:solidFill>
                          <a:effectLst/>
                          <a:latin typeface="Franklin Gothic Book" panose="020B0503020102020204" pitchFamily="34" charset="0"/>
                        </a:rPr>
                        <a:t>10</a:t>
                      </a:r>
                    </a:p>
                  </a:txBody>
                  <a:tcPr marL="9525" marR="9525" marT="9525" marB="0" anchor="ct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5605325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868362"/>
          </a:xfrm>
        </p:spPr>
        <p:txBody>
          <a:bodyPr>
            <a:normAutofit/>
          </a:bodyPr>
          <a:lstStyle/>
          <a:p>
            <a:r>
              <a:rPr lang="en-US" dirty="0"/>
              <a:t>RUMPUN KESEHATAN</a:t>
            </a:r>
          </a:p>
        </p:txBody>
      </p:sp>
      <p:graphicFrame>
        <p:nvGraphicFramePr>
          <p:cNvPr id="5" name="Content Placeholder 4"/>
          <p:cNvGraphicFramePr>
            <a:graphicFrameLocks/>
          </p:cNvGraphicFramePr>
          <p:nvPr/>
        </p:nvGraphicFramePr>
        <p:xfrm>
          <a:off x="2133600" y="838200"/>
          <a:ext cx="8001000" cy="5445760"/>
        </p:xfrm>
        <a:graphic>
          <a:graphicData uri="http://schemas.openxmlformats.org/drawingml/2006/table">
            <a:tbl>
              <a:tblPr firstRow="1" bandRow="1">
                <a:tableStyleId>{5C22544A-7EE6-4342-B048-85BDC9FD1C3A}</a:tableStyleId>
              </a:tblPr>
              <a:tblGrid>
                <a:gridCol w="464024">
                  <a:extLst>
                    <a:ext uri="{9D8B030D-6E8A-4147-A177-3AD203B41FA5}">
                      <a16:colId xmlns:a16="http://schemas.microsoft.com/office/drawing/2014/main" val="20000"/>
                    </a:ext>
                  </a:extLst>
                </a:gridCol>
                <a:gridCol w="1508078">
                  <a:extLst>
                    <a:ext uri="{9D8B030D-6E8A-4147-A177-3AD203B41FA5}">
                      <a16:colId xmlns:a16="http://schemas.microsoft.com/office/drawing/2014/main" val="20001"/>
                    </a:ext>
                  </a:extLst>
                </a:gridCol>
                <a:gridCol w="1685498">
                  <a:extLst>
                    <a:ext uri="{9D8B030D-6E8A-4147-A177-3AD203B41FA5}">
                      <a16:colId xmlns:a16="http://schemas.microsoft.com/office/drawing/2014/main" val="20002"/>
                    </a:ext>
                  </a:extLst>
                </a:gridCol>
                <a:gridCol w="2133600">
                  <a:extLst>
                    <a:ext uri="{9D8B030D-6E8A-4147-A177-3AD203B41FA5}">
                      <a16:colId xmlns:a16="http://schemas.microsoft.com/office/drawing/2014/main" val="20003"/>
                    </a:ext>
                  </a:extLst>
                </a:gridCol>
                <a:gridCol w="1333500">
                  <a:extLst>
                    <a:ext uri="{9D8B030D-6E8A-4147-A177-3AD203B41FA5}">
                      <a16:colId xmlns:a16="http://schemas.microsoft.com/office/drawing/2014/main" val="20004"/>
                    </a:ext>
                  </a:extLst>
                </a:gridCol>
                <a:gridCol w="876300">
                  <a:extLst>
                    <a:ext uri="{9D8B030D-6E8A-4147-A177-3AD203B41FA5}">
                      <a16:colId xmlns:a16="http://schemas.microsoft.com/office/drawing/2014/main" val="20005"/>
                    </a:ext>
                  </a:extLst>
                </a:gridCol>
              </a:tblGrid>
              <a:tr h="370840">
                <a:tc rowSpan="2">
                  <a:txBody>
                    <a:bodyPr/>
                    <a:lstStyle/>
                    <a:p>
                      <a:pPr algn="ctr"/>
                      <a:r>
                        <a:rPr lang="en-US" sz="1200" b="1" dirty="0"/>
                        <a:t>NO</a:t>
                      </a:r>
                    </a:p>
                  </a:txBody>
                  <a:tcPr>
                    <a:lnR w="12700" cap="flat" cmpd="sng" algn="ctr">
                      <a:solidFill>
                        <a:schemeClr val="tx1"/>
                      </a:solidFill>
                      <a:prstDash val="solid"/>
                      <a:round/>
                      <a:headEnd type="none" w="med" len="med"/>
                      <a:tailEnd type="none" w="med" len="med"/>
                    </a:lnR>
                  </a:tcPr>
                </a:tc>
                <a:tc rowSpan="2">
                  <a:txBody>
                    <a:bodyPr/>
                    <a:lstStyle/>
                    <a:p>
                      <a:pPr algn="ctr"/>
                      <a:r>
                        <a:rPr lang="en-US" sz="1200" b="1" dirty="0"/>
                        <a:t>JABATAN</a:t>
                      </a:r>
                    </a:p>
                  </a:txBody>
                  <a:tcPr>
                    <a:lnL w="12700" cap="flat" cmpd="sng" algn="ctr">
                      <a:solidFill>
                        <a:schemeClr val="tx1"/>
                      </a:solidFill>
                      <a:prstDash val="solid"/>
                      <a:round/>
                      <a:headEnd type="none" w="med" len="med"/>
                      <a:tailEnd type="none" w="med" len="med"/>
                    </a:lnL>
                  </a:tcPr>
                </a:tc>
                <a:tc gridSpan="4">
                  <a:txBody>
                    <a:bodyPr/>
                    <a:lstStyle/>
                    <a:p>
                      <a:pPr algn="ctr"/>
                      <a:r>
                        <a:rPr lang="en-US" sz="1200" b="1" dirty="0"/>
                        <a:t>JENJANG TERAMPIL</a:t>
                      </a:r>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vMerge="1">
                  <a:txBody>
                    <a:bodyPr/>
                    <a:lstStyle/>
                    <a:p>
                      <a:pPr algn="ctr"/>
                      <a:endParaRPr lang="en-US" b="1" dirty="0"/>
                    </a:p>
                  </a:txBody>
                  <a:tcPr/>
                </a:tc>
                <a:tc vMerge="1">
                  <a:txBody>
                    <a:bodyPr/>
                    <a:lstStyle/>
                    <a:p>
                      <a:endParaRPr lang="en-US"/>
                    </a:p>
                  </a:txBody>
                  <a:tcPr/>
                </a:tc>
                <a:tc>
                  <a:txBody>
                    <a:bodyPr/>
                    <a:lstStyle/>
                    <a:p>
                      <a:pPr algn="ctr"/>
                      <a:r>
                        <a:rPr lang="en-US" sz="1200" b="1" dirty="0"/>
                        <a:t>PELAKSANA</a:t>
                      </a:r>
                    </a:p>
                  </a:txBody>
                  <a:tcPr/>
                </a:tc>
                <a:tc>
                  <a:txBody>
                    <a:bodyPr/>
                    <a:lstStyle/>
                    <a:p>
                      <a:pPr algn="ctr"/>
                      <a:r>
                        <a:rPr lang="en-US" sz="1200" b="1" dirty="0"/>
                        <a:t>PELAKSANA LANJUTAN</a:t>
                      </a:r>
                    </a:p>
                  </a:txBody>
                  <a:tcPr/>
                </a:tc>
                <a:tc>
                  <a:txBody>
                    <a:bodyPr/>
                    <a:lstStyle/>
                    <a:p>
                      <a:pPr algn="ctr"/>
                      <a:r>
                        <a:rPr lang="en-US" sz="1200" b="1" dirty="0"/>
                        <a:t>PENYELIA</a:t>
                      </a:r>
                    </a:p>
                  </a:txBody>
                  <a:tcPr/>
                </a:tc>
                <a:tc>
                  <a:txBody>
                    <a:bodyPr/>
                    <a:lstStyle/>
                    <a:p>
                      <a:pPr algn="ctr"/>
                      <a:r>
                        <a:rPr lang="en-US" sz="1200" b="1" dirty="0"/>
                        <a:t>TOTAL</a:t>
                      </a:r>
                    </a:p>
                  </a:txBody>
                  <a:tcPr/>
                </a:tc>
                <a:extLst>
                  <a:ext uri="{0D108BD9-81ED-4DB2-BD59-A6C34878D82A}">
                    <a16:rowId xmlns:a16="http://schemas.microsoft.com/office/drawing/2014/main" val="10001"/>
                  </a:ext>
                </a:extLst>
              </a:tr>
              <a:tr h="248920">
                <a:tc>
                  <a:txBody>
                    <a:bodyPr/>
                    <a:lstStyle/>
                    <a:p>
                      <a:pPr algn="ctr"/>
                      <a:r>
                        <a:rPr lang="en-US" sz="1200" dirty="0"/>
                        <a:t>1</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PERAWAT</a:t>
                      </a:r>
                    </a:p>
                  </a:txBody>
                  <a:tcPr>
                    <a:lnL w="12700" cap="flat" cmpd="sng" algn="ctr">
                      <a:solidFill>
                        <a:schemeClr val="tx1"/>
                      </a:solidFill>
                      <a:prstDash val="solid"/>
                      <a:round/>
                      <a:headEnd type="none" w="med" len="med"/>
                      <a:tailEnd type="none" w="med" len="med"/>
                    </a:lnL>
                  </a:tcPr>
                </a:tc>
                <a:tc>
                  <a:txBody>
                    <a:bodyPr/>
                    <a:lstStyle/>
                    <a:p>
                      <a:pPr algn="ctr"/>
                      <a:r>
                        <a:rPr lang="en-US" sz="1200" dirty="0"/>
                        <a:t>39</a:t>
                      </a:r>
                    </a:p>
                  </a:txBody>
                  <a:tcPr/>
                </a:tc>
                <a:tc>
                  <a:txBody>
                    <a:bodyPr/>
                    <a:lstStyle/>
                    <a:p>
                      <a:pPr algn="ctr"/>
                      <a:r>
                        <a:rPr lang="en-US" sz="1200" dirty="0"/>
                        <a:t>107</a:t>
                      </a:r>
                    </a:p>
                  </a:txBody>
                  <a:tcPr/>
                </a:tc>
                <a:tc>
                  <a:txBody>
                    <a:bodyPr/>
                    <a:lstStyle/>
                    <a:p>
                      <a:pPr algn="ctr"/>
                      <a:r>
                        <a:rPr lang="en-US" sz="1200" dirty="0"/>
                        <a:t>87</a:t>
                      </a:r>
                    </a:p>
                  </a:txBody>
                  <a:tcPr/>
                </a:tc>
                <a:tc>
                  <a:txBody>
                    <a:bodyPr/>
                    <a:lstStyle/>
                    <a:p>
                      <a:pPr algn="ctr" fontAlgn="b"/>
                      <a:r>
                        <a:rPr lang="en-US" sz="1400" b="0" i="0" u="none" strike="noStrike" dirty="0">
                          <a:solidFill>
                            <a:srgbClr val="000000"/>
                          </a:solidFill>
                          <a:effectLst/>
                          <a:latin typeface="+mj-lt"/>
                        </a:rPr>
                        <a:t>233</a:t>
                      </a:r>
                    </a:p>
                  </a:txBody>
                  <a:tcPr marL="9525" marR="9525" marT="9525" marB="0" anchor="b"/>
                </a:tc>
                <a:extLst>
                  <a:ext uri="{0D108BD9-81ED-4DB2-BD59-A6C34878D82A}">
                    <a16:rowId xmlns:a16="http://schemas.microsoft.com/office/drawing/2014/main" val="10002"/>
                  </a:ext>
                </a:extLst>
              </a:tr>
              <a:tr h="259080">
                <a:tc>
                  <a:txBody>
                    <a:bodyPr/>
                    <a:lstStyle/>
                    <a:p>
                      <a:pPr algn="ctr"/>
                      <a:r>
                        <a:rPr lang="en-US" sz="1200" dirty="0"/>
                        <a:t>2</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PERAWAT GIGI</a:t>
                      </a:r>
                    </a:p>
                  </a:txBody>
                  <a:tcPr>
                    <a:lnL w="12700" cap="flat" cmpd="sng" algn="ctr">
                      <a:solidFill>
                        <a:schemeClr val="tx1"/>
                      </a:solidFill>
                      <a:prstDash val="solid"/>
                      <a:round/>
                      <a:headEnd type="none" w="med" len="med"/>
                      <a:tailEnd type="none" w="med" len="med"/>
                    </a:lnL>
                  </a:tcPr>
                </a:tc>
                <a:tc>
                  <a:txBody>
                    <a:bodyPr/>
                    <a:lstStyle/>
                    <a:p>
                      <a:pPr algn="ctr"/>
                      <a:r>
                        <a:rPr lang="en-US" sz="1200" dirty="0"/>
                        <a:t>2</a:t>
                      </a:r>
                    </a:p>
                  </a:txBody>
                  <a:tcPr/>
                </a:tc>
                <a:tc>
                  <a:txBody>
                    <a:bodyPr/>
                    <a:lstStyle/>
                    <a:p>
                      <a:pPr algn="ctr"/>
                      <a:r>
                        <a:rPr lang="en-US" sz="1200" dirty="0"/>
                        <a:t>2</a:t>
                      </a:r>
                    </a:p>
                  </a:txBody>
                  <a:tcPr/>
                </a:tc>
                <a:tc>
                  <a:txBody>
                    <a:bodyPr/>
                    <a:lstStyle/>
                    <a:p>
                      <a:pPr algn="ctr"/>
                      <a:r>
                        <a:rPr lang="en-US" sz="1200" dirty="0"/>
                        <a:t>5</a:t>
                      </a:r>
                    </a:p>
                  </a:txBody>
                  <a:tcPr/>
                </a:tc>
                <a:tc>
                  <a:txBody>
                    <a:bodyPr/>
                    <a:lstStyle/>
                    <a:p>
                      <a:pPr algn="ctr" fontAlgn="b"/>
                      <a:r>
                        <a:rPr lang="en-US" sz="1400" b="0" i="0" u="none" strike="noStrike">
                          <a:solidFill>
                            <a:srgbClr val="000000"/>
                          </a:solidFill>
                          <a:effectLst/>
                          <a:latin typeface="+mj-lt"/>
                        </a:rPr>
                        <a:t>9</a:t>
                      </a:r>
                    </a:p>
                  </a:txBody>
                  <a:tcPr marL="9525" marR="9525" marT="9525" marB="0" anchor="b"/>
                </a:tc>
                <a:extLst>
                  <a:ext uri="{0D108BD9-81ED-4DB2-BD59-A6C34878D82A}">
                    <a16:rowId xmlns:a16="http://schemas.microsoft.com/office/drawing/2014/main" val="10003"/>
                  </a:ext>
                </a:extLst>
              </a:tr>
              <a:tr h="269240">
                <a:tc>
                  <a:txBody>
                    <a:bodyPr/>
                    <a:lstStyle/>
                    <a:p>
                      <a:pPr algn="ctr"/>
                      <a:r>
                        <a:rPr lang="en-US" sz="1200" dirty="0"/>
                        <a:t>3</a:t>
                      </a:r>
                    </a:p>
                  </a:txBody>
                  <a:tcPr>
                    <a:lnR w="12700" cap="flat" cmpd="sng" algn="ctr">
                      <a:solidFill>
                        <a:schemeClr val="tx1"/>
                      </a:solidFill>
                      <a:prstDash val="solid"/>
                      <a:round/>
                      <a:headEnd type="none" w="med" len="med"/>
                      <a:tailEnd type="none" w="med" len="med"/>
                    </a:lnR>
                  </a:tcPr>
                </a:tc>
                <a:tc>
                  <a:txBody>
                    <a:bodyPr/>
                    <a:lstStyle/>
                    <a:p>
                      <a:pPr algn="ctr"/>
                      <a:r>
                        <a:rPr lang="en-US" sz="1200" dirty="0"/>
                        <a:t>BIDAN</a:t>
                      </a:r>
                    </a:p>
                  </a:txBody>
                  <a:tcPr>
                    <a:lnL w="12700" cap="flat" cmpd="sng" algn="ctr">
                      <a:solidFill>
                        <a:schemeClr val="tx1"/>
                      </a:solidFill>
                      <a:prstDash val="solid"/>
                      <a:round/>
                      <a:headEnd type="none" w="med" len="med"/>
                      <a:tailEnd type="none" w="med" len="med"/>
                    </a:lnL>
                  </a:tcPr>
                </a:tc>
                <a:tc>
                  <a:txBody>
                    <a:bodyPr/>
                    <a:lstStyle/>
                    <a:p>
                      <a:pPr algn="ctr"/>
                      <a:r>
                        <a:rPr lang="en-US" sz="1200" dirty="0"/>
                        <a:t>7</a:t>
                      </a:r>
                    </a:p>
                  </a:txBody>
                  <a:tcPr/>
                </a:tc>
                <a:tc>
                  <a:txBody>
                    <a:bodyPr/>
                    <a:lstStyle/>
                    <a:p>
                      <a:pPr algn="ctr"/>
                      <a:r>
                        <a:rPr lang="en-US" sz="1200" dirty="0"/>
                        <a:t>51</a:t>
                      </a:r>
                    </a:p>
                  </a:txBody>
                  <a:tcPr/>
                </a:tc>
                <a:tc>
                  <a:txBody>
                    <a:bodyPr/>
                    <a:lstStyle/>
                    <a:p>
                      <a:pPr algn="ctr"/>
                      <a:r>
                        <a:rPr lang="en-US" sz="1200" dirty="0"/>
                        <a:t>27</a:t>
                      </a:r>
                    </a:p>
                  </a:txBody>
                  <a:tcPr/>
                </a:tc>
                <a:tc>
                  <a:txBody>
                    <a:bodyPr/>
                    <a:lstStyle/>
                    <a:p>
                      <a:pPr algn="ctr" fontAlgn="b"/>
                      <a:r>
                        <a:rPr lang="en-US" sz="1400" b="0" i="0" u="none" strike="noStrike">
                          <a:solidFill>
                            <a:srgbClr val="000000"/>
                          </a:solidFill>
                          <a:effectLst/>
                          <a:latin typeface="+mj-lt"/>
                        </a:rPr>
                        <a:t>85</a:t>
                      </a:r>
                    </a:p>
                  </a:txBody>
                  <a:tcPr marL="9525" marR="9525" marT="9525" marB="0" anchor="b"/>
                </a:tc>
                <a:extLst>
                  <a:ext uri="{0D108BD9-81ED-4DB2-BD59-A6C34878D82A}">
                    <a16:rowId xmlns:a16="http://schemas.microsoft.com/office/drawing/2014/main" val="10004"/>
                  </a:ext>
                </a:extLst>
              </a:tr>
              <a:tr h="370840">
                <a:tc>
                  <a:txBody>
                    <a:bodyPr/>
                    <a:lstStyle/>
                    <a:p>
                      <a:pPr algn="ctr"/>
                      <a:r>
                        <a:rPr lang="en-US" sz="1200" dirty="0"/>
                        <a:t>4</a:t>
                      </a:r>
                    </a:p>
                  </a:txBody>
                  <a:tcPr>
                    <a:lnR w="12700" cap="flat" cmpd="sng" algn="ctr">
                      <a:solidFill>
                        <a:schemeClr val="tx1"/>
                      </a:solidFill>
                      <a:prstDash val="solid"/>
                      <a:round/>
                      <a:headEnd type="none" w="med" len="med"/>
                      <a:tailEnd type="none" w="med" len="med"/>
                    </a:lnR>
                  </a:tcPr>
                </a:tc>
                <a:tc>
                  <a:txBody>
                    <a:bodyPr/>
                    <a:lstStyle/>
                    <a:p>
                      <a:pPr algn="ctr"/>
                      <a:r>
                        <a:rPr lang="en-US" sz="1200" dirty="0"/>
                        <a:t>ASSISTEN APOTEKER</a:t>
                      </a:r>
                    </a:p>
                  </a:txBody>
                  <a:tcPr>
                    <a:lnL w="12700" cap="flat" cmpd="sng" algn="ctr">
                      <a:solidFill>
                        <a:schemeClr val="tx1"/>
                      </a:solidFill>
                      <a:prstDash val="solid"/>
                      <a:round/>
                      <a:headEnd type="none" w="med" len="med"/>
                      <a:tailEnd type="none" w="med" len="med"/>
                    </a:lnL>
                  </a:tcPr>
                </a:tc>
                <a:tc>
                  <a:txBody>
                    <a:bodyPr/>
                    <a:lstStyle/>
                    <a:p>
                      <a:pPr algn="ctr"/>
                      <a:r>
                        <a:rPr lang="en-US" sz="1200" dirty="0"/>
                        <a:t>2</a:t>
                      </a:r>
                    </a:p>
                  </a:txBody>
                  <a:tcPr/>
                </a:tc>
                <a:tc>
                  <a:txBody>
                    <a:bodyPr/>
                    <a:lstStyle/>
                    <a:p>
                      <a:pPr algn="ctr"/>
                      <a:r>
                        <a:rPr lang="en-US" sz="1200" dirty="0"/>
                        <a:t>14</a:t>
                      </a:r>
                    </a:p>
                  </a:txBody>
                  <a:tcPr/>
                </a:tc>
                <a:tc>
                  <a:txBody>
                    <a:bodyPr/>
                    <a:lstStyle/>
                    <a:p>
                      <a:pPr algn="ctr"/>
                      <a:r>
                        <a:rPr lang="en-US" sz="1200" dirty="0"/>
                        <a:t>9</a:t>
                      </a:r>
                    </a:p>
                  </a:txBody>
                  <a:tcPr/>
                </a:tc>
                <a:tc>
                  <a:txBody>
                    <a:bodyPr/>
                    <a:lstStyle/>
                    <a:p>
                      <a:pPr algn="ctr" fontAlgn="b"/>
                      <a:r>
                        <a:rPr lang="en-US" sz="1400" b="0" i="0" u="none" strike="noStrike">
                          <a:solidFill>
                            <a:srgbClr val="000000"/>
                          </a:solidFill>
                          <a:effectLst/>
                          <a:latin typeface="+mj-lt"/>
                        </a:rPr>
                        <a:t>25</a:t>
                      </a:r>
                    </a:p>
                  </a:txBody>
                  <a:tcPr marL="9525" marR="9525" marT="9525" marB="0" anchor="b"/>
                </a:tc>
                <a:extLst>
                  <a:ext uri="{0D108BD9-81ED-4DB2-BD59-A6C34878D82A}">
                    <a16:rowId xmlns:a16="http://schemas.microsoft.com/office/drawing/2014/main" val="10005"/>
                  </a:ext>
                </a:extLst>
              </a:tr>
              <a:tr h="370840">
                <a:tc>
                  <a:txBody>
                    <a:bodyPr/>
                    <a:lstStyle/>
                    <a:p>
                      <a:pPr algn="ctr"/>
                      <a:r>
                        <a:rPr lang="en-US" sz="1200" dirty="0"/>
                        <a:t>5</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PEREKAM MEDIS</a:t>
                      </a:r>
                    </a:p>
                  </a:txBody>
                  <a:tcPr>
                    <a:lnL w="12700" cap="flat" cmpd="sng" algn="ctr">
                      <a:solidFill>
                        <a:schemeClr val="tx1"/>
                      </a:solidFill>
                      <a:prstDash val="solid"/>
                      <a:round/>
                      <a:headEnd type="none" w="med" len="med"/>
                      <a:tailEnd type="none" w="med" len="med"/>
                    </a:lnL>
                  </a:tcPr>
                </a:tc>
                <a:tc>
                  <a:txBody>
                    <a:bodyPr/>
                    <a:lstStyle/>
                    <a:p>
                      <a:pPr algn="ctr"/>
                      <a:r>
                        <a:rPr lang="en-US" sz="1200" dirty="0"/>
                        <a:t>3</a:t>
                      </a:r>
                    </a:p>
                  </a:txBody>
                  <a:tcPr/>
                </a:tc>
                <a:tc>
                  <a:txBody>
                    <a:bodyPr/>
                    <a:lstStyle/>
                    <a:p>
                      <a:pPr algn="ctr"/>
                      <a:r>
                        <a:rPr lang="en-US" sz="1200" dirty="0"/>
                        <a:t>5</a:t>
                      </a:r>
                    </a:p>
                  </a:txBody>
                  <a:tcPr/>
                </a:tc>
                <a:tc>
                  <a:txBody>
                    <a:bodyPr/>
                    <a:lstStyle/>
                    <a:p>
                      <a:pPr algn="ctr"/>
                      <a:r>
                        <a:rPr lang="en-US" sz="1200" dirty="0"/>
                        <a:t>11</a:t>
                      </a:r>
                    </a:p>
                  </a:txBody>
                  <a:tcPr/>
                </a:tc>
                <a:tc>
                  <a:txBody>
                    <a:bodyPr/>
                    <a:lstStyle/>
                    <a:p>
                      <a:pPr algn="ctr" fontAlgn="b"/>
                      <a:r>
                        <a:rPr lang="en-US" sz="1400" b="0" i="0" u="none" strike="noStrike">
                          <a:solidFill>
                            <a:srgbClr val="000000"/>
                          </a:solidFill>
                          <a:effectLst/>
                          <a:latin typeface="+mj-lt"/>
                        </a:rPr>
                        <a:t>19</a:t>
                      </a:r>
                    </a:p>
                  </a:txBody>
                  <a:tcPr marL="9525" marR="9525" marT="9525" marB="0" anchor="b"/>
                </a:tc>
                <a:extLst>
                  <a:ext uri="{0D108BD9-81ED-4DB2-BD59-A6C34878D82A}">
                    <a16:rowId xmlns:a16="http://schemas.microsoft.com/office/drawing/2014/main" val="10006"/>
                  </a:ext>
                </a:extLst>
              </a:tr>
              <a:tr h="370840">
                <a:tc>
                  <a:txBody>
                    <a:bodyPr/>
                    <a:lstStyle/>
                    <a:p>
                      <a:pPr algn="ctr"/>
                      <a:r>
                        <a:rPr lang="en-US" sz="1200" dirty="0"/>
                        <a:t>6</a:t>
                      </a:r>
                    </a:p>
                  </a:txBody>
                  <a:tcPr>
                    <a:lnR w="12700" cap="flat" cmpd="sng" algn="ctr">
                      <a:solidFill>
                        <a:schemeClr val="tx1"/>
                      </a:solidFill>
                      <a:prstDash val="solid"/>
                      <a:round/>
                      <a:headEnd type="none" w="med" len="med"/>
                      <a:tailEnd type="none" w="med" len="med"/>
                    </a:lnR>
                  </a:tcPr>
                </a:tc>
                <a:tc>
                  <a:txBody>
                    <a:bodyPr/>
                    <a:lstStyle/>
                    <a:p>
                      <a:pPr algn="ctr"/>
                      <a:r>
                        <a:rPr lang="en-US" sz="1200" dirty="0"/>
                        <a:t>FISIOTERAPIS</a:t>
                      </a:r>
                    </a:p>
                  </a:txBody>
                  <a:tcPr>
                    <a:lnL w="12700" cap="flat" cmpd="sng" algn="ctr">
                      <a:solidFill>
                        <a:schemeClr val="tx1"/>
                      </a:solidFill>
                      <a:prstDash val="solid"/>
                      <a:round/>
                      <a:headEnd type="none" w="med" len="med"/>
                      <a:tailEnd type="none" w="med" len="med"/>
                    </a:lnL>
                  </a:tcPr>
                </a:tc>
                <a:tc>
                  <a:txBody>
                    <a:bodyPr/>
                    <a:lstStyle/>
                    <a:p>
                      <a:pPr algn="ctr"/>
                      <a:r>
                        <a:rPr lang="en-US" sz="1200" dirty="0"/>
                        <a:t>0</a:t>
                      </a:r>
                    </a:p>
                  </a:txBody>
                  <a:tcPr/>
                </a:tc>
                <a:tc>
                  <a:txBody>
                    <a:bodyPr/>
                    <a:lstStyle/>
                    <a:p>
                      <a:pPr algn="ctr"/>
                      <a:r>
                        <a:rPr lang="en-US" sz="1200" dirty="0"/>
                        <a:t>1</a:t>
                      </a:r>
                    </a:p>
                  </a:txBody>
                  <a:tcPr/>
                </a:tc>
                <a:tc>
                  <a:txBody>
                    <a:bodyPr/>
                    <a:lstStyle/>
                    <a:p>
                      <a:pPr algn="ctr"/>
                      <a:r>
                        <a:rPr lang="en-US" sz="1200" dirty="0"/>
                        <a:t>1</a:t>
                      </a:r>
                    </a:p>
                  </a:txBody>
                  <a:tcPr/>
                </a:tc>
                <a:tc>
                  <a:txBody>
                    <a:bodyPr/>
                    <a:lstStyle/>
                    <a:p>
                      <a:pPr algn="ctr" fontAlgn="b"/>
                      <a:r>
                        <a:rPr lang="en-US" sz="1400" b="0" i="0" u="none" strike="noStrike">
                          <a:solidFill>
                            <a:srgbClr val="000000"/>
                          </a:solidFill>
                          <a:effectLst/>
                          <a:latin typeface="+mj-lt"/>
                        </a:rPr>
                        <a:t>2</a:t>
                      </a:r>
                    </a:p>
                  </a:txBody>
                  <a:tcPr marL="9525" marR="9525" marT="9525" marB="0" anchor="b"/>
                </a:tc>
                <a:extLst>
                  <a:ext uri="{0D108BD9-81ED-4DB2-BD59-A6C34878D82A}">
                    <a16:rowId xmlns:a16="http://schemas.microsoft.com/office/drawing/2014/main" val="10007"/>
                  </a:ext>
                </a:extLst>
              </a:tr>
              <a:tr h="370840">
                <a:tc>
                  <a:txBody>
                    <a:bodyPr/>
                    <a:lstStyle/>
                    <a:p>
                      <a:pPr algn="ctr"/>
                      <a:r>
                        <a:rPr lang="en-US" sz="1200" dirty="0"/>
                        <a:t>7</a:t>
                      </a:r>
                    </a:p>
                  </a:txBody>
                  <a:tcPr>
                    <a:lnR w="12700" cap="flat" cmpd="sng" algn="ctr">
                      <a:solidFill>
                        <a:schemeClr val="tx1"/>
                      </a:solidFill>
                      <a:prstDash val="solid"/>
                      <a:round/>
                      <a:headEnd type="none" w="med" len="med"/>
                      <a:tailEnd type="none" w="med" len="med"/>
                    </a:lnR>
                  </a:tcPr>
                </a:tc>
                <a:tc>
                  <a:txBody>
                    <a:bodyPr/>
                    <a:lstStyle/>
                    <a:p>
                      <a:pPr algn="ctr"/>
                      <a:r>
                        <a:rPr lang="en-US" sz="1200" dirty="0"/>
                        <a:t>NUTRISIONIS</a:t>
                      </a:r>
                    </a:p>
                  </a:txBody>
                  <a:tcPr>
                    <a:lnL w="12700" cap="flat" cmpd="sng" algn="ctr">
                      <a:solidFill>
                        <a:schemeClr val="tx1"/>
                      </a:solidFill>
                      <a:prstDash val="solid"/>
                      <a:round/>
                      <a:headEnd type="none" w="med" len="med"/>
                      <a:tailEnd type="none" w="med" len="med"/>
                    </a:lnL>
                  </a:tcPr>
                </a:tc>
                <a:tc>
                  <a:txBody>
                    <a:bodyPr/>
                    <a:lstStyle/>
                    <a:p>
                      <a:pPr algn="ctr"/>
                      <a:r>
                        <a:rPr lang="en-US" sz="1200" dirty="0"/>
                        <a:t>1</a:t>
                      </a:r>
                    </a:p>
                  </a:txBody>
                  <a:tcPr/>
                </a:tc>
                <a:tc>
                  <a:txBody>
                    <a:bodyPr/>
                    <a:lstStyle/>
                    <a:p>
                      <a:pPr algn="ctr"/>
                      <a:r>
                        <a:rPr lang="en-US" sz="1200" dirty="0"/>
                        <a:t>11</a:t>
                      </a:r>
                    </a:p>
                  </a:txBody>
                  <a:tcPr/>
                </a:tc>
                <a:tc>
                  <a:txBody>
                    <a:bodyPr/>
                    <a:lstStyle/>
                    <a:p>
                      <a:pPr algn="ctr"/>
                      <a:r>
                        <a:rPr lang="en-US" sz="1200" dirty="0"/>
                        <a:t>6</a:t>
                      </a:r>
                    </a:p>
                  </a:txBody>
                  <a:tcPr/>
                </a:tc>
                <a:tc>
                  <a:txBody>
                    <a:bodyPr/>
                    <a:lstStyle/>
                    <a:p>
                      <a:pPr algn="ctr" fontAlgn="b"/>
                      <a:r>
                        <a:rPr lang="en-US" sz="1400" b="0" i="0" u="none" strike="noStrike">
                          <a:solidFill>
                            <a:srgbClr val="000000"/>
                          </a:solidFill>
                          <a:effectLst/>
                          <a:latin typeface="+mj-lt"/>
                        </a:rPr>
                        <a:t>18</a:t>
                      </a:r>
                    </a:p>
                  </a:txBody>
                  <a:tcPr marL="9525" marR="9525" marT="9525" marB="0" anchor="b"/>
                </a:tc>
                <a:extLst>
                  <a:ext uri="{0D108BD9-81ED-4DB2-BD59-A6C34878D82A}">
                    <a16:rowId xmlns:a16="http://schemas.microsoft.com/office/drawing/2014/main" val="10008"/>
                  </a:ext>
                </a:extLst>
              </a:tr>
              <a:tr h="370840">
                <a:tc>
                  <a:txBody>
                    <a:bodyPr/>
                    <a:lstStyle/>
                    <a:p>
                      <a:pPr algn="ctr"/>
                      <a:r>
                        <a:rPr lang="en-US" sz="1200" dirty="0"/>
                        <a:t>8</a:t>
                      </a:r>
                    </a:p>
                  </a:txBody>
                  <a:tcPr>
                    <a:lnR w="12700" cap="flat" cmpd="sng" algn="ctr">
                      <a:solidFill>
                        <a:schemeClr val="tx1"/>
                      </a:solidFill>
                      <a:prstDash val="solid"/>
                      <a:round/>
                      <a:headEnd type="none" w="med" len="med"/>
                      <a:tailEnd type="none" w="med" len="med"/>
                    </a:lnR>
                  </a:tcPr>
                </a:tc>
                <a:tc>
                  <a:txBody>
                    <a:bodyPr/>
                    <a:lstStyle/>
                    <a:p>
                      <a:pPr algn="ctr"/>
                      <a:r>
                        <a:rPr lang="en-US" sz="1200" dirty="0"/>
                        <a:t>PRANATA LABKES</a:t>
                      </a:r>
                    </a:p>
                  </a:txBody>
                  <a:tcPr>
                    <a:lnL w="12700" cap="flat" cmpd="sng" algn="ctr">
                      <a:solidFill>
                        <a:schemeClr val="tx1"/>
                      </a:solidFill>
                      <a:prstDash val="solid"/>
                      <a:round/>
                      <a:headEnd type="none" w="med" len="med"/>
                      <a:tailEnd type="none" w="med" len="med"/>
                    </a:lnL>
                  </a:tcPr>
                </a:tc>
                <a:tc>
                  <a:txBody>
                    <a:bodyPr/>
                    <a:lstStyle/>
                    <a:p>
                      <a:pPr algn="ctr"/>
                      <a:r>
                        <a:rPr lang="en-US" sz="1200" dirty="0"/>
                        <a:t>7</a:t>
                      </a:r>
                    </a:p>
                  </a:txBody>
                  <a:tcPr/>
                </a:tc>
                <a:tc>
                  <a:txBody>
                    <a:bodyPr/>
                    <a:lstStyle/>
                    <a:p>
                      <a:pPr algn="ctr"/>
                      <a:r>
                        <a:rPr lang="en-US" sz="1200" dirty="0"/>
                        <a:t>15</a:t>
                      </a:r>
                    </a:p>
                  </a:txBody>
                  <a:tcPr/>
                </a:tc>
                <a:tc>
                  <a:txBody>
                    <a:bodyPr/>
                    <a:lstStyle/>
                    <a:p>
                      <a:pPr algn="ctr"/>
                      <a:r>
                        <a:rPr lang="en-US" sz="1200" dirty="0"/>
                        <a:t>11</a:t>
                      </a:r>
                    </a:p>
                  </a:txBody>
                  <a:tcPr/>
                </a:tc>
                <a:tc>
                  <a:txBody>
                    <a:bodyPr/>
                    <a:lstStyle/>
                    <a:p>
                      <a:pPr algn="ctr" fontAlgn="b"/>
                      <a:r>
                        <a:rPr lang="en-US" sz="1400" b="0" i="0" u="none" strike="noStrike">
                          <a:solidFill>
                            <a:srgbClr val="000000"/>
                          </a:solidFill>
                          <a:effectLst/>
                          <a:latin typeface="+mj-lt"/>
                        </a:rPr>
                        <a:t>33</a:t>
                      </a:r>
                    </a:p>
                  </a:txBody>
                  <a:tcPr marL="9525" marR="9525" marT="9525" marB="0" anchor="b"/>
                </a:tc>
                <a:extLst>
                  <a:ext uri="{0D108BD9-81ED-4DB2-BD59-A6C34878D82A}">
                    <a16:rowId xmlns:a16="http://schemas.microsoft.com/office/drawing/2014/main" val="10009"/>
                  </a:ext>
                </a:extLst>
              </a:tr>
              <a:tr h="370840">
                <a:tc>
                  <a:txBody>
                    <a:bodyPr/>
                    <a:lstStyle/>
                    <a:p>
                      <a:pPr algn="ctr"/>
                      <a:r>
                        <a:rPr lang="en-US" sz="1200" dirty="0"/>
                        <a:t>9</a:t>
                      </a:r>
                    </a:p>
                  </a:txBody>
                  <a:tcPr>
                    <a:lnR w="12700" cap="flat" cmpd="sng" algn="ctr">
                      <a:solidFill>
                        <a:schemeClr val="tx1"/>
                      </a:solidFill>
                      <a:prstDash val="solid"/>
                      <a:round/>
                      <a:headEnd type="none" w="med" len="med"/>
                      <a:tailEnd type="none" w="med" len="med"/>
                    </a:lnR>
                  </a:tcPr>
                </a:tc>
                <a:tc>
                  <a:txBody>
                    <a:bodyPr/>
                    <a:lstStyle/>
                    <a:p>
                      <a:r>
                        <a:rPr lang="en-US" sz="1200" dirty="0"/>
                        <a:t>TEKNISI</a:t>
                      </a:r>
                    </a:p>
                    <a:p>
                      <a:pPr algn="ctr"/>
                      <a:r>
                        <a:rPr lang="en-US" sz="1200" dirty="0"/>
                        <a:t>ELEKTROMEDIS</a:t>
                      </a:r>
                    </a:p>
                  </a:txBody>
                  <a:tcPr>
                    <a:lnL w="12700" cap="flat" cmpd="sng" algn="ctr">
                      <a:solidFill>
                        <a:schemeClr val="tx1"/>
                      </a:solidFill>
                      <a:prstDash val="solid"/>
                      <a:round/>
                      <a:headEnd type="none" w="med" len="med"/>
                      <a:tailEnd type="none" w="med" len="med"/>
                    </a:lnL>
                  </a:tcPr>
                </a:tc>
                <a:tc>
                  <a:txBody>
                    <a:bodyPr/>
                    <a:lstStyle/>
                    <a:p>
                      <a:pPr algn="ctr"/>
                      <a:r>
                        <a:rPr lang="en-US" sz="1200" dirty="0"/>
                        <a:t>1</a:t>
                      </a:r>
                    </a:p>
                  </a:txBody>
                  <a:tcPr/>
                </a:tc>
                <a:tc>
                  <a:txBody>
                    <a:bodyPr/>
                    <a:lstStyle/>
                    <a:p>
                      <a:pPr algn="ctr"/>
                      <a:r>
                        <a:rPr lang="en-US" sz="1200" dirty="0"/>
                        <a:t>4</a:t>
                      </a:r>
                    </a:p>
                  </a:txBody>
                  <a:tcPr/>
                </a:tc>
                <a:tc>
                  <a:txBody>
                    <a:bodyPr/>
                    <a:lstStyle/>
                    <a:p>
                      <a:pPr algn="ctr"/>
                      <a:r>
                        <a:rPr lang="en-US" sz="1200" dirty="0"/>
                        <a:t>2</a:t>
                      </a:r>
                    </a:p>
                  </a:txBody>
                  <a:tcPr/>
                </a:tc>
                <a:tc>
                  <a:txBody>
                    <a:bodyPr/>
                    <a:lstStyle/>
                    <a:p>
                      <a:pPr algn="ctr" fontAlgn="b"/>
                      <a:r>
                        <a:rPr lang="en-US" sz="1400" b="0" i="0" u="none" strike="noStrike">
                          <a:solidFill>
                            <a:srgbClr val="000000"/>
                          </a:solidFill>
                          <a:effectLst/>
                          <a:latin typeface="+mj-lt"/>
                        </a:rPr>
                        <a:t>7</a:t>
                      </a:r>
                    </a:p>
                  </a:txBody>
                  <a:tcPr marL="9525" marR="9525" marT="9525" marB="0" anchor="b"/>
                </a:tc>
                <a:extLst>
                  <a:ext uri="{0D108BD9-81ED-4DB2-BD59-A6C34878D82A}">
                    <a16:rowId xmlns:a16="http://schemas.microsoft.com/office/drawing/2014/main" val="10010"/>
                  </a:ext>
                </a:extLst>
              </a:tr>
              <a:tr h="370840">
                <a:tc>
                  <a:txBody>
                    <a:bodyPr/>
                    <a:lstStyle/>
                    <a:p>
                      <a:pPr algn="ctr"/>
                      <a:r>
                        <a:rPr lang="en-US" sz="1200" dirty="0"/>
                        <a:t>10</a:t>
                      </a:r>
                    </a:p>
                  </a:txBody>
                  <a:tcPr>
                    <a:lnR w="12700" cap="flat" cmpd="sng" algn="ctr">
                      <a:solidFill>
                        <a:schemeClr val="tx1"/>
                      </a:solidFill>
                      <a:prstDash val="solid"/>
                      <a:round/>
                      <a:headEnd type="none" w="med" len="med"/>
                      <a:tailEnd type="none" w="med" len="med"/>
                    </a:lnR>
                  </a:tcPr>
                </a:tc>
                <a:tc>
                  <a:txBody>
                    <a:bodyPr/>
                    <a:lstStyle/>
                    <a:p>
                      <a:r>
                        <a:rPr lang="en-US" sz="1200" dirty="0"/>
                        <a:t>RADIOGRAFER</a:t>
                      </a:r>
                    </a:p>
                  </a:txBody>
                  <a:tcPr>
                    <a:lnL w="12700" cap="flat" cmpd="sng" algn="ctr">
                      <a:solidFill>
                        <a:schemeClr val="tx1"/>
                      </a:solidFill>
                      <a:prstDash val="solid"/>
                      <a:round/>
                      <a:headEnd type="none" w="med" len="med"/>
                      <a:tailEnd type="none" w="med" len="med"/>
                    </a:lnL>
                  </a:tcPr>
                </a:tc>
                <a:tc>
                  <a:txBody>
                    <a:bodyPr/>
                    <a:lstStyle/>
                    <a:p>
                      <a:pPr algn="ctr"/>
                      <a:r>
                        <a:rPr lang="en-US" sz="1200" dirty="0"/>
                        <a:t>2</a:t>
                      </a:r>
                    </a:p>
                  </a:txBody>
                  <a:tcPr/>
                </a:tc>
                <a:tc>
                  <a:txBody>
                    <a:bodyPr/>
                    <a:lstStyle/>
                    <a:p>
                      <a:pPr algn="ctr"/>
                      <a:r>
                        <a:rPr lang="en-US" sz="1200" dirty="0"/>
                        <a:t>2</a:t>
                      </a:r>
                    </a:p>
                  </a:txBody>
                  <a:tcPr/>
                </a:tc>
                <a:tc>
                  <a:txBody>
                    <a:bodyPr/>
                    <a:lstStyle/>
                    <a:p>
                      <a:pPr algn="ctr"/>
                      <a:r>
                        <a:rPr lang="en-US" sz="1200" dirty="0"/>
                        <a:t>4</a:t>
                      </a:r>
                    </a:p>
                  </a:txBody>
                  <a:tcPr/>
                </a:tc>
                <a:tc>
                  <a:txBody>
                    <a:bodyPr/>
                    <a:lstStyle/>
                    <a:p>
                      <a:pPr algn="ctr" fontAlgn="b"/>
                      <a:r>
                        <a:rPr lang="en-US" sz="1400" b="0" i="0" u="none" strike="noStrike">
                          <a:solidFill>
                            <a:srgbClr val="000000"/>
                          </a:solidFill>
                          <a:effectLst/>
                          <a:latin typeface="+mj-lt"/>
                        </a:rPr>
                        <a:t>8</a:t>
                      </a:r>
                    </a:p>
                  </a:txBody>
                  <a:tcPr marL="9525" marR="9525" marT="9525" marB="0" anchor="b"/>
                </a:tc>
                <a:extLst>
                  <a:ext uri="{0D108BD9-81ED-4DB2-BD59-A6C34878D82A}">
                    <a16:rowId xmlns:a16="http://schemas.microsoft.com/office/drawing/2014/main" val="10011"/>
                  </a:ext>
                </a:extLst>
              </a:tr>
              <a:tr h="370840">
                <a:tc>
                  <a:txBody>
                    <a:bodyPr/>
                    <a:lstStyle/>
                    <a:p>
                      <a:pPr algn="ctr"/>
                      <a:r>
                        <a:rPr lang="en-US" sz="1200" dirty="0"/>
                        <a:t>11</a:t>
                      </a:r>
                    </a:p>
                  </a:txBody>
                  <a:tcPr>
                    <a:lnR w="12700" cap="flat" cmpd="sng" algn="ctr">
                      <a:solidFill>
                        <a:schemeClr val="tx1"/>
                      </a:solidFill>
                      <a:prstDash val="solid"/>
                      <a:round/>
                      <a:headEnd type="none" w="med" len="med"/>
                      <a:tailEnd type="none" w="med" len="med"/>
                    </a:lnR>
                  </a:tcPr>
                </a:tc>
                <a:tc>
                  <a:txBody>
                    <a:bodyPr/>
                    <a:lstStyle/>
                    <a:p>
                      <a:r>
                        <a:rPr lang="en-US" sz="1200" dirty="0"/>
                        <a:t>REFRAKSIONIS</a:t>
                      </a:r>
                    </a:p>
                  </a:txBody>
                  <a:tcPr>
                    <a:lnL w="12700" cap="flat" cmpd="sng" algn="ctr">
                      <a:solidFill>
                        <a:schemeClr val="tx1"/>
                      </a:solidFill>
                      <a:prstDash val="solid"/>
                      <a:round/>
                      <a:headEnd type="none" w="med" len="med"/>
                      <a:tailEnd type="none" w="med" len="med"/>
                    </a:lnL>
                  </a:tcPr>
                </a:tc>
                <a:tc>
                  <a:txBody>
                    <a:bodyPr/>
                    <a:lstStyle/>
                    <a:p>
                      <a:pPr algn="ctr"/>
                      <a:r>
                        <a:rPr lang="en-US" sz="1200" dirty="0"/>
                        <a:t>0</a:t>
                      </a:r>
                    </a:p>
                  </a:txBody>
                  <a:tcPr/>
                </a:tc>
                <a:tc>
                  <a:txBody>
                    <a:bodyPr/>
                    <a:lstStyle/>
                    <a:p>
                      <a:pPr algn="ctr"/>
                      <a:r>
                        <a:rPr lang="en-US" sz="1200" dirty="0"/>
                        <a:t>1</a:t>
                      </a:r>
                    </a:p>
                  </a:txBody>
                  <a:tcPr/>
                </a:tc>
                <a:tc>
                  <a:txBody>
                    <a:bodyPr/>
                    <a:lstStyle/>
                    <a:p>
                      <a:pPr algn="ctr"/>
                      <a:r>
                        <a:rPr lang="en-US" sz="1200" dirty="0"/>
                        <a:t>1</a:t>
                      </a:r>
                    </a:p>
                  </a:txBody>
                  <a:tcPr/>
                </a:tc>
                <a:tc>
                  <a:txBody>
                    <a:bodyPr/>
                    <a:lstStyle/>
                    <a:p>
                      <a:pPr algn="ctr" fontAlgn="b"/>
                      <a:r>
                        <a:rPr lang="en-US" sz="1400" b="0" i="0" u="none" strike="noStrike">
                          <a:solidFill>
                            <a:srgbClr val="000000"/>
                          </a:solidFill>
                          <a:effectLst/>
                          <a:latin typeface="+mj-lt"/>
                        </a:rPr>
                        <a:t>2</a:t>
                      </a:r>
                    </a:p>
                  </a:txBody>
                  <a:tcPr marL="9525" marR="9525" marT="9525" marB="0" anchor="b"/>
                </a:tc>
                <a:extLst>
                  <a:ext uri="{0D108BD9-81ED-4DB2-BD59-A6C34878D82A}">
                    <a16:rowId xmlns:a16="http://schemas.microsoft.com/office/drawing/2014/main" val="10012"/>
                  </a:ext>
                </a:extLst>
              </a:tr>
              <a:tr h="370840">
                <a:tc>
                  <a:txBody>
                    <a:bodyPr/>
                    <a:lstStyle/>
                    <a:p>
                      <a:pPr algn="ctr"/>
                      <a:r>
                        <a:rPr lang="en-US" sz="1200" dirty="0"/>
                        <a:t>12</a:t>
                      </a:r>
                    </a:p>
                  </a:txBody>
                  <a:tcPr>
                    <a:lnR w="12700" cap="flat" cmpd="sng" algn="ctr">
                      <a:solidFill>
                        <a:schemeClr val="tx1"/>
                      </a:solidFill>
                      <a:prstDash val="solid"/>
                      <a:round/>
                      <a:headEnd type="none" w="med" len="med"/>
                      <a:tailEnd type="none" w="med" len="med"/>
                    </a:lnR>
                  </a:tcPr>
                </a:tc>
                <a:tc>
                  <a:txBody>
                    <a:bodyPr/>
                    <a:lstStyle/>
                    <a:p>
                      <a:r>
                        <a:rPr lang="en-US" sz="1200" dirty="0"/>
                        <a:t>SANITARIAN</a:t>
                      </a:r>
                    </a:p>
                  </a:txBody>
                  <a:tcPr>
                    <a:lnL w="12700" cap="flat" cmpd="sng" algn="ctr">
                      <a:solidFill>
                        <a:schemeClr val="tx1"/>
                      </a:solidFill>
                      <a:prstDash val="solid"/>
                      <a:round/>
                      <a:headEnd type="none" w="med" len="med"/>
                      <a:tailEnd type="none" w="med" len="med"/>
                    </a:lnL>
                  </a:tcPr>
                </a:tc>
                <a:tc>
                  <a:txBody>
                    <a:bodyPr/>
                    <a:lstStyle/>
                    <a:p>
                      <a:pPr algn="ctr"/>
                      <a:r>
                        <a:rPr lang="en-US" sz="1200" dirty="0"/>
                        <a:t>1</a:t>
                      </a:r>
                    </a:p>
                  </a:txBody>
                  <a:tcPr/>
                </a:tc>
                <a:tc>
                  <a:txBody>
                    <a:bodyPr/>
                    <a:lstStyle/>
                    <a:p>
                      <a:pPr algn="ctr"/>
                      <a:r>
                        <a:rPr lang="en-US" sz="1200" dirty="0"/>
                        <a:t>5</a:t>
                      </a:r>
                    </a:p>
                  </a:txBody>
                  <a:tcPr/>
                </a:tc>
                <a:tc>
                  <a:txBody>
                    <a:bodyPr/>
                    <a:lstStyle/>
                    <a:p>
                      <a:pPr algn="ctr"/>
                      <a:r>
                        <a:rPr lang="en-US" sz="1200" dirty="0"/>
                        <a:t>1</a:t>
                      </a:r>
                    </a:p>
                  </a:txBody>
                  <a:tcPr/>
                </a:tc>
                <a:tc>
                  <a:txBody>
                    <a:bodyPr/>
                    <a:lstStyle/>
                    <a:p>
                      <a:pPr algn="ctr" fontAlgn="b"/>
                      <a:r>
                        <a:rPr lang="en-US" sz="1400" b="0" i="0" u="none" strike="noStrike">
                          <a:solidFill>
                            <a:srgbClr val="000000"/>
                          </a:solidFill>
                          <a:effectLst/>
                          <a:latin typeface="+mj-lt"/>
                        </a:rPr>
                        <a:t>7</a:t>
                      </a:r>
                    </a:p>
                  </a:txBody>
                  <a:tcPr marL="9525" marR="9525" marT="9525" marB="0" anchor="b"/>
                </a:tc>
                <a:extLst>
                  <a:ext uri="{0D108BD9-81ED-4DB2-BD59-A6C34878D82A}">
                    <a16:rowId xmlns:a16="http://schemas.microsoft.com/office/drawing/2014/main" val="10013"/>
                  </a:ext>
                </a:extLst>
              </a:tr>
              <a:tr h="370840">
                <a:tc>
                  <a:txBody>
                    <a:bodyPr/>
                    <a:lstStyle/>
                    <a:p>
                      <a:pPr algn="ctr"/>
                      <a:r>
                        <a:rPr lang="en-US" sz="1200" dirty="0"/>
                        <a:t>13</a:t>
                      </a:r>
                    </a:p>
                  </a:txBody>
                  <a:tcPr>
                    <a:lnR w="12700" cap="flat" cmpd="sng" algn="ctr">
                      <a:solidFill>
                        <a:schemeClr val="tx1"/>
                      </a:solidFill>
                      <a:prstDash val="solid"/>
                      <a:round/>
                      <a:headEnd type="none" w="med" len="med"/>
                      <a:tailEnd type="none" w="med" len="med"/>
                    </a:lnR>
                  </a:tcPr>
                </a:tc>
                <a:tc>
                  <a:txBody>
                    <a:bodyPr/>
                    <a:lstStyle/>
                    <a:p>
                      <a:r>
                        <a:rPr lang="en-US" sz="1200" dirty="0"/>
                        <a:t>TEKNISI</a:t>
                      </a:r>
                      <a:r>
                        <a:rPr lang="en-US" sz="1200" baseline="0" dirty="0"/>
                        <a:t> TRANSFUSI DARAH</a:t>
                      </a:r>
                      <a:endParaRPr lang="en-US" sz="1200" dirty="0"/>
                    </a:p>
                  </a:txBody>
                  <a:tcPr>
                    <a:lnL w="12700" cap="flat" cmpd="sng" algn="ctr">
                      <a:solidFill>
                        <a:schemeClr val="tx1"/>
                      </a:solidFill>
                      <a:prstDash val="solid"/>
                      <a:round/>
                      <a:headEnd type="none" w="med" len="med"/>
                      <a:tailEnd type="none" w="med" len="med"/>
                    </a:lnL>
                  </a:tcPr>
                </a:tc>
                <a:tc>
                  <a:txBody>
                    <a:bodyPr/>
                    <a:lstStyle/>
                    <a:p>
                      <a:pPr algn="ctr"/>
                      <a:r>
                        <a:rPr lang="en-US" sz="1200" dirty="0"/>
                        <a:t>2</a:t>
                      </a:r>
                    </a:p>
                  </a:txBody>
                  <a:tcPr/>
                </a:tc>
                <a:tc>
                  <a:txBody>
                    <a:bodyPr/>
                    <a:lstStyle/>
                    <a:p>
                      <a:pPr algn="ctr"/>
                      <a:r>
                        <a:rPr lang="en-US" sz="1200" dirty="0"/>
                        <a:t>0</a:t>
                      </a:r>
                    </a:p>
                  </a:txBody>
                  <a:tcPr/>
                </a:tc>
                <a:tc>
                  <a:txBody>
                    <a:bodyPr/>
                    <a:lstStyle/>
                    <a:p>
                      <a:pPr algn="ctr"/>
                      <a:r>
                        <a:rPr lang="en-US" sz="1200" dirty="0"/>
                        <a:t>0</a:t>
                      </a:r>
                    </a:p>
                  </a:txBody>
                  <a:tcPr/>
                </a:tc>
                <a:tc>
                  <a:txBody>
                    <a:bodyPr/>
                    <a:lstStyle/>
                    <a:p>
                      <a:pPr algn="ctr" fontAlgn="b"/>
                      <a:r>
                        <a:rPr lang="en-US" sz="1400" b="0" i="0" u="none" strike="noStrike" dirty="0">
                          <a:solidFill>
                            <a:srgbClr val="000000"/>
                          </a:solidFill>
                          <a:effectLst/>
                          <a:latin typeface="+mj-lt"/>
                        </a:rPr>
                        <a:t>2</a:t>
                      </a:r>
                    </a:p>
                  </a:txBody>
                  <a:tcPr marL="9525" marR="9525" marT="9525" marB="0" anchor="b"/>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78340812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entagon 6"/>
          <p:cNvSpPr/>
          <p:nvPr/>
        </p:nvSpPr>
        <p:spPr>
          <a:xfrm>
            <a:off x="0" y="88495"/>
            <a:ext cx="7865533"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3059" y="140855"/>
            <a:ext cx="7723941"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PROGRESS PENGISIAN PPK ONLINE</a:t>
            </a:r>
          </a:p>
        </p:txBody>
      </p:sp>
      <p:graphicFrame>
        <p:nvGraphicFramePr>
          <p:cNvPr id="4" name="Chart 3"/>
          <p:cNvGraphicFramePr>
            <a:graphicFrameLocks/>
          </p:cNvGraphicFramePr>
          <p:nvPr/>
        </p:nvGraphicFramePr>
        <p:xfrm>
          <a:off x="1253066" y="1396999"/>
          <a:ext cx="8763000" cy="4563533"/>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6286499" y="1278467"/>
            <a:ext cx="3966634" cy="1200329"/>
          </a:xfrm>
          <a:prstGeom prst="rect">
            <a:avLst/>
          </a:prstGeom>
          <a:solidFill>
            <a:schemeClr val="bg1"/>
          </a:solidFill>
        </p:spPr>
        <p:txBody>
          <a:bodyPr wrap="square" rtlCol="0">
            <a:spAutoFit/>
          </a:bodyPr>
          <a:lstStyle/>
          <a:p>
            <a:r>
              <a:rPr lang="en-US" dirty="0"/>
              <a:t>3.719 PNS </a:t>
            </a:r>
            <a:r>
              <a:rPr lang="en-US" dirty="0" err="1"/>
              <a:t>atau</a:t>
            </a:r>
            <a:r>
              <a:rPr lang="en-US" dirty="0"/>
              <a:t> 60 % </a:t>
            </a:r>
            <a:r>
              <a:rPr lang="en-US" dirty="0" err="1"/>
              <a:t>dari</a:t>
            </a:r>
            <a:r>
              <a:rPr lang="en-US" dirty="0"/>
              <a:t> 6.195 PNS yang </a:t>
            </a:r>
            <a:r>
              <a:rPr lang="en-US" dirty="0" err="1"/>
              <a:t>sudah</a:t>
            </a:r>
            <a:r>
              <a:rPr lang="en-US" dirty="0"/>
              <a:t> </a:t>
            </a:r>
            <a:r>
              <a:rPr lang="en-US" dirty="0" err="1"/>
              <a:t>mengisi</a:t>
            </a:r>
            <a:r>
              <a:rPr lang="en-US" dirty="0"/>
              <a:t> SKP Online. </a:t>
            </a:r>
            <a:r>
              <a:rPr lang="en-US" dirty="0" err="1"/>
              <a:t>Sebanyak</a:t>
            </a:r>
            <a:r>
              <a:rPr lang="en-US" dirty="0"/>
              <a:t> 2.476 </a:t>
            </a:r>
            <a:r>
              <a:rPr lang="en-US" dirty="0" err="1"/>
              <a:t>atau</a:t>
            </a:r>
            <a:r>
              <a:rPr lang="en-US" dirty="0"/>
              <a:t> 39,97 % PNS yang </a:t>
            </a:r>
            <a:r>
              <a:rPr lang="en-US" dirty="0" err="1" smtClean="0"/>
              <a:t>belum</a:t>
            </a:r>
            <a:r>
              <a:rPr lang="en-US" dirty="0" smtClean="0"/>
              <a:t> </a:t>
            </a:r>
            <a:r>
              <a:rPr lang="en-US" dirty="0" err="1" smtClean="0"/>
              <a:t>mengisi</a:t>
            </a:r>
            <a:r>
              <a:rPr lang="en-US" dirty="0" smtClean="0"/>
              <a:t> </a:t>
            </a:r>
            <a:r>
              <a:rPr lang="en-US" dirty="0"/>
              <a:t>SKP Online.</a:t>
            </a:r>
          </a:p>
        </p:txBody>
      </p:sp>
    </p:spTree>
    <p:extLst>
      <p:ext uri="{BB962C8B-B14F-4D97-AF65-F5344CB8AC3E}">
        <p14:creationId xmlns:p14="http://schemas.microsoft.com/office/powerpoint/2010/main" val="31683524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entagon 6"/>
          <p:cNvSpPr/>
          <p:nvPr/>
        </p:nvSpPr>
        <p:spPr>
          <a:xfrm>
            <a:off x="0" y="25742"/>
            <a:ext cx="7865533"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3059" y="140855"/>
            <a:ext cx="7723941" cy="523220"/>
          </a:xfrm>
          <a:prstGeom prst="rect">
            <a:avLst/>
          </a:prstGeom>
          <a:noFill/>
        </p:spPr>
        <p:txBody>
          <a:bodyPr wrap="square" lIns="91440" tIns="45720" rIns="91440" bIns="45720">
            <a:spAutoFit/>
          </a:bodyPr>
          <a:lstStyle/>
          <a:p>
            <a:pPr>
              <a:tabLst>
                <a:tab pos="227013" algn="l"/>
              </a:tabLst>
            </a:pPr>
            <a:r>
              <a:rPr lang="en-US" sz="2800" b="1" dirty="0" smtClean="0">
                <a:ln w="0"/>
                <a:solidFill>
                  <a:schemeClr val="bg1"/>
                </a:solidFill>
                <a:effectLst>
                  <a:outerShdw blurRad="38100" dist="19050" dir="2700000" algn="tl" rotWithShape="0">
                    <a:schemeClr val="dk1">
                      <a:alpha val="40000"/>
                    </a:schemeClr>
                  </a:outerShdw>
                </a:effectLst>
              </a:rPr>
              <a:t>PROGRES </a:t>
            </a:r>
            <a:r>
              <a:rPr lang="en-US" sz="2800" b="1" dirty="0">
                <a:ln w="0"/>
                <a:solidFill>
                  <a:schemeClr val="bg1"/>
                </a:solidFill>
                <a:effectLst>
                  <a:outerShdw blurRad="38100" dist="19050" dir="2700000" algn="tl" rotWithShape="0">
                    <a:schemeClr val="dk1">
                      <a:alpha val="40000"/>
                    </a:schemeClr>
                  </a:outerShdw>
                </a:effectLst>
              </a:rPr>
              <a:t>PENGISIAN PPK </a:t>
            </a:r>
            <a:r>
              <a:rPr lang="en-US" sz="2800" b="1" dirty="0" smtClean="0">
                <a:ln w="0"/>
                <a:solidFill>
                  <a:schemeClr val="bg1"/>
                </a:solidFill>
                <a:effectLst>
                  <a:outerShdw blurRad="38100" dist="19050" dir="2700000" algn="tl" rotWithShape="0">
                    <a:schemeClr val="dk1">
                      <a:alpha val="40000"/>
                    </a:schemeClr>
                  </a:outerShdw>
                </a:effectLst>
              </a:rPr>
              <a:t>ONLINE  &gt; 70%</a:t>
            </a:r>
            <a:endParaRPr lang="en-US" sz="2800" b="1" dirty="0">
              <a:ln w="0"/>
              <a:solidFill>
                <a:schemeClr val="bg1"/>
              </a:solidFill>
              <a:effectLst>
                <a:outerShdw blurRad="38100" dist="19050" dir="2700000" algn="tl" rotWithShape="0">
                  <a:schemeClr val="dk1">
                    <a:alpha val="40000"/>
                  </a:schemeClr>
                </a:outerShdw>
              </a:effectLst>
            </a:endParaRPr>
          </a:p>
        </p:txBody>
      </p:sp>
      <p:graphicFrame>
        <p:nvGraphicFramePr>
          <p:cNvPr id="4" name="Chart 3"/>
          <p:cNvGraphicFramePr/>
          <p:nvPr>
            <p:extLst>
              <p:ext uri="{D42A27DB-BD31-4B8C-83A1-F6EECF244321}">
                <p14:modId xmlns:p14="http://schemas.microsoft.com/office/powerpoint/2010/main" val="4069556654"/>
              </p:ext>
            </p:extLst>
          </p:nvPr>
        </p:nvGraphicFramePr>
        <p:xfrm>
          <a:off x="412376" y="719666"/>
          <a:ext cx="11116236"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9279971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entagon 6"/>
          <p:cNvSpPr/>
          <p:nvPr/>
        </p:nvSpPr>
        <p:spPr>
          <a:xfrm>
            <a:off x="0" y="25742"/>
            <a:ext cx="7865533"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3059" y="140855"/>
            <a:ext cx="7723941" cy="523220"/>
          </a:xfrm>
          <a:prstGeom prst="rect">
            <a:avLst/>
          </a:prstGeom>
          <a:noFill/>
        </p:spPr>
        <p:txBody>
          <a:bodyPr wrap="square" lIns="91440" tIns="45720" rIns="91440" bIns="45720">
            <a:spAutoFit/>
          </a:bodyPr>
          <a:lstStyle/>
          <a:p>
            <a:pPr>
              <a:tabLst>
                <a:tab pos="227013" algn="l"/>
              </a:tabLst>
            </a:pPr>
            <a:r>
              <a:rPr lang="en-US" sz="2800" b="1" dirty="0" smtClean="0">
                <a:ln w="0"/>
                <a:solidFill>
                  <a:schemeClr val="bg1"/>
                </a:solidFill>
                <a:effectLst>
                  <a:outerShdw blurRad="38100" dist="19050" dir="2700000" algn="tl" rotWithShape="0">
                    <a:schemeClr val="dk1">
                      <a:alpha val="40000"/>
                    </a:schemeClr>
                  </a:outerShdw>
                </a:effectLst>
              </a:rPr>
              <a:t>PROGRES </a:t>
            </a:r>
            <a:r>
              <a:rPr lang="en-US" sz="2800" b="1" dirty="0">
                <a:ln w="0"/>
                <a:solidFill>
                  <a:schemeClr val="bg1"/>
                </a:solidFill>
                <a:effectLst>
                  <a:outerShdw blurRad="38100" dist="19050" dir="2700000" algn="tl" rotWithShape="0">
                    <a:schemeClr val="dk1">
                      <a:alpha val="40000"/>
                    </a:schemeClr>
                  </a:outerShdw>
                </a:effectLst>
              </a:rPr>
              <a:t>PENGISIAN PPK </a:t>
            </a:r>
            <a:r>
              <a:rPr lang="en-US" sz="2800" b="1" dirty="0" smtClean="0">
                <a:ln w="0"/>
                <a:solidFill>
                  <a:schemeClr val="bg1"/>
                </a:solidFill>
                <a:effectLst>
                  <a:outerShdw blurRad="38100" dist="19050" dir="2700000" algn="tl" rotWithShape="0">
                    <a:schemeClr val="dk1">
                      <a:alpha val="40000"/>
                    </a:schemeClr>
                  </a:outerShdw>
                </a:effectLst>
              </a:rPr>
              <a:t>ONLINE  &lt; 70%</a:t>
            </a:r>
            <a:endParaRPr lang="en-US" sz="2800" b="1" dirty="0">
              <a:ln w="0"/>
              <a:solidFill>
                <a:schemeClr val="bg1"/>
              </a:solidFill>
              <a:effectLst>
                <a:outerShdw blurRad="38100" dist="19050" dir="2700000" algn="tl" rotWithShape="0">
                  <a:schemeClr val="dk1">
                    <a:alpha val="40000"/>
                  </a:schemeClr>
                </a:outerShdw>
              </a:effectLst>
            </a:endParaRPr>
          </a:p>
        </p:txBody>
      </p:sp>
      <p:graphicFrame>
        <p:nvGraphicFramePr>
          <p:cNvPr id="4" name="Chart 3"/>
          <p:cNvGraphicFramePr/>
          <p:nvPr>
            <p:extLst>
              <p:ext uri="{D42A27DB-BD31-4B8C-83A1-F6EECF244321}">
                <p14:modId xmlns:p14="http://schemas.microsoft.com/office/powerpoint/2010/main" val="598263159"/>
              </p:ext>
            </p:extLst>
          </p:nvPr>
        </p:nvGraphicFramePr>
        <p:xfrm>
          <a:off x="412376" y="719666"/>
          <a:ext cx="11116236"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1929573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533400" y="1067409"/>
            <a:ext cx="11353800" cy="3970318"/>
          </a:xfrm>
          <a:prstGeom prst="rect">
            <a:avLst/>
          </a:prstGeom>
          <a:noFill/>
        </p:spPr>
        <p:txBody>
          <a:bodyPr wrap="square" rtlCol="0">
            <a:spAutoFit/>
          </a:bodyPr>
          <a:lstStyle/>
          <a:p>
            <a:pPr marL="342900" indent="-342900">
              <a:buFont typeface="Wingdings" panose="05000000000000000000" pitchFamily="2" charset="2"/>
              <a:buChar char="q"/>
            </a:pPr>
            <a:r>
              <a:rPr lang="id-ID" sz="2800" dirty="0">
                <a:latin typeface="Arial Narrow" panose="020B0606020202030204" pitchFamily="34" charset="0"/>
              </a:rPr>
              <a:t>Peningkatan dayaguna dan hasilguna penilaian prestasi kerja perlu dilaksanakan dengan pendekatan partisipasi, dalam arti PNS yang dinilai terlibat langsung secara aktif dalam proses penetapan sasaran kerja yang akan dicapai dan proses penilaian. </a:t>
            </a:r>
            <a:endParaRPr lang="en-US" sz="2800" dirty="0">
              <a:latin typeface="Arial Narrow" panose="020B0606020202030204" pitchFamily="34" charset="0"/>
            </a:endParaRPr>
          </a:p>
          <a:p>
            <a:pPr marL="342900" indent="-342900">
              <a:buFont typeface="Wingdings" panose="05000000000000000000" pitchFamily="2" charset="2"/>
              <a:buChar char="q"/>
            </a:pPr>
            <a:endParaRPr lang="en-US" sz="2800" dirty="0">
              <a:latin typeface="Arial Narrow" panose="020B0606020202030204" pitchFamily="34" charset="0"/>
            </a:endParaRPr>
          </a:p>
          <a:p>
            <a:pPr marL="342900" indent="-342900">
              <a:buFont typeface="Wingdings" panose="05000000000000000000" pitchFamily="2" charset="2"/>
              <a:buChar char="q"/>
            </a:pPr>
            <a:r>
              <a:rPr lang="id-ID" sz="2800" dirty="0">
                <a:latin typeface="Arial Narrow" panose="020B0606020202030204" pitchFamily="34" charset="0"/>
              </a:rPr>
              <a:t>Hasil rekomendasi penilaian prestasi kerja digunakan untuk peningkatan kinerja Perangkat Daerah melalui peningkatan prestasi kerja, pengembangan potensi, dan karier PNS yang bersangkutan, serta pengembangan manajemen, organisasi, dan lingkungan kerja. </a:t>
            </a:r>
            <a:endParaRPr lang="en-US" sz="2800" dirty="0">
              <a:latin typeface="Arial Narrow" panose="020B0606020202030204" pitchFamily="34" charset="0"/>
            </a:endParaRPr>
          </a:p>
        </p:txBody>
      </p:sp>
      <p:sp>
        <p:nvSpPr>
          <p:cNvPr id="9" name="Pentagon 8"/>
          <p:cNvSpPr/>
          <p:nvPr/>
        </p:nvSpPr>
        <p:spPr>
          <a:xfrm>
            <a:off x="0" y="113895"/>
            <a:ext cx="6096000" cy="613288"/>
          </a:xfrm>
          <a:prstGeom prst="homePlat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26498"/>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PENUTUP</a:t>
            </a:r>
          </a:p>
        </p:txBody>
      </p:sp>
    </p:spTree>
    <p:extLst>
      <p:ext uri="{BB962C8B-B14F-4D97-AF65-F5344CB8AC3E}">
        <p14:creationId xmlns:p14="http://schemas.microsoft.com/office/powerpoint/2010/main" val="131632947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617524" y="131975"/>
            <a:ext cx="4245073"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TERIMA</a:t>
            </a:r>
            <a:r>
              <a:rPr lang="id-ID" sz="5400" b="0" cap="none" spc="0" dirty="0">
                <a:ln w="0"/>
                <a:solidFill>
                  <a:schemeClr val="tx1"/>
                </a:solidFill>
                <a:effectLst>
                  <a:outerShdw blurRad="38100" dist="19050" dir="2700000" algn="tl" rotWithShape="0">
                    <a:schemeClr val="dk1">
                      <a:alpha val="40000"/>
                    </a:schemeClr>
                  </a:outerShdw>
                </a:effectLst>
              </a:rPr>
              <a:t> </a:t>
            </a:r>
            <a:r>
              <a:rPr lang="en-US" sz="5400" b="0" cap="none" spc="0" dirty="0">
                <a:ln w="0"/>
                <a:solidFill>
                  <a:schemeClr val="tx1"/>
                </a:solidFill>
                <a:effectLst>
                  <a:outerShdw blurRad="38100" dist="19050" dir="2700000" algn="tl" rotWithShape="0">
                    <a:schemeClr val="dk1">
                      <a:alpha val="40000"/>
                    </a:schemeClr>
                  </a:outerShdw>
                </a:effectLst>
              </a:rPr>
              <a:t>KASIH</a:t>
            </a:r>
          </a:p>
        </p:txBody>
      </p:sp>
      <p:sp>
        <p:nvSpPr>
          <p:cNvPr id="12" name="Rectangle 11"/>
          <p:cNvSpPr/>
          <p:nvPr/>
        </p:nvSpPr>
        <p:spPr>
          <a:xfrm>
            <a:off x="2476107" y="2194339"/>
            <a:ext cx="7393757" cy="2800767"/>
          </a:xfrm>
          <a:prstGeom prst="rect">
            <a:avLst/>
          </a:prstGeom>
          <a:noFill/>
        </p:spPr>
        <p:txBody>
          <a:bodyPr wrap="square" lIns="91440" tIns="45720" rIns="91440" bIns="45720">
            <a:spAutoFit/>
          </a:bodyPr>
          <a:lstStyle/>
          <a:p>
            <a:pPr>
              <a:tabLst>
                <a:tab pos="2800350" algn="l"/>
              </a:tabLst>
            </a:pPr>
            <a:r>
              <a:rPr lang="en-US" sz="4400" b="0" cap="none" spc="0" dirty="0">
                <a:ln w="0"/>
                <a:solidFill>
                  <a:schemeClr val="tx1"/>
                </a:solidFill>
                <a:effectLst>
                  <a:outerShdw blurRad="38100" dist="19050" dir="2700000" algn="tl" rotWithShape="0">
                    <a:schemeClr val="dk1">
                      <a:alpha val="40000"/>
                    </a:schemeClr>
                  </a:outerShdw>
                </a:effectLst>
              </a:rPr>
              <a:t>Website	: bkd.nttprov.go.id</a:t>
            </a:r>
          </a:p>
          <a:p>
            <a:pPr>
              <a:tabLst>
                <a:tab pos="2800350" algn="l"/>
              </a:tabLst>
            </a:pPr>
            <a:r>
              <a:rPr lang="en-US" sz="4400" dirty="0">
                <a:ln w="0"/>
                <a:effectLst>
                  <a:outerShdw blurRad="38100" dist="19050" dir="2700000" algn="tl" rotWithShape="0">
                    <a:schemeClr val="dk1">
                      <a:alpha val="40000"/>
                    </a:schemeClr>
                  </a:outerShdw>
                </a:effectLst>
              </a:rPr>
              <a:t>Facebook	: BKD </a:t>
            </a:r>
            <a:r>
              <a:rPr lang="en-US" sz="4400" dirty="0" err="1">
                <a:ln w="0"/>
                <a:effectLst>
                  <a:outerShdw blurRad="38100" dist="19050" dir="2700000" algn="tl" rotWithShape="0">
                    <a:schemeClr val="dk1">
                      <a:alpha val="40000"/>
                    </a:schemeClr>
                  </a:outerShdw>
                </a:effectLst>
              </a:rPr>
              <a:t>Provinsi</a:t>
            </a:r>
            <a:r>
              <a:rPr lang="en-US" sz="4400" dirty="0">
                <a:ln w="0"/>
                <a:effectLst>
                  <a:outerShdw blurRad="38100" dist="19050" dir="2700000" algn="tl" rotWithShape="0">
                    <a:schemeClr val="dk1">
                      <a:alpha val="40000"/>
                    </a:schemeClr>
                  </a:outerShdw>
                </a:effectLst>
              </a:rPr>
              <a:t> NTT</a:t>
            </a:r>
          </a:p>
          <a:p>
            <a:pPr>
              <a:tabLst>
                <a:tab pos="2800350" algn="l"/>
              </a:tabLst>
            </a:pPr>
            <a:r>
              <a:rPr lang="en-US" sz="4400" dirty="0">
                <a:ln w="0"/>
                <a:effectLst>
                  <a:outerShdw blurRad="38100" dist="19050" dir="2700000" algn="tl" rotWithShape="0">
                    <a:schemeClr val="dk1">
                      <a:alpha val="40000"/>
                    </a:schemeClr>
                  </a:outerShdw>
                </a:effectLst>
              </a:rPr>
              <a:t>Twitter 	: @</a:t>
            </a:r>
            <a:r>
              <a:rPr lang="en-US" sz="4400" dirty="0" err="1">
                <a:ln w="0"/>
                <a:effectLst>
                  <a:outerShdw blurRad="38100" dist="19050" dir="2700000" algn="tl" rotWithShape="0">
                    <a:schemeClr val="dk1">
                      <a:alpha val="40000"/>
                    </a:schemeClr>
                  </a:outerShdw>
                </a:effectLst>
              </a:rPr>
              <a:t>bkdprovinsintt</a:t>
            </a:r>
            <a:endParaRPr lang="en-US" sz="4400" dirty="0">
              <a:ln w="0"/>
              <a:effectLst>
                <a:outerShdw blurRad="38100" dist="19050" dir="2700000" algn="tl" rotWithShape="0">
                  <a:schemeClr val="dk1">
                    <a:alpha val="40000"/>
                  </a:schemeClr>
                </a:outerShdw>
              </a:effectLst>
            </a:endParaRPr>
          </a:p>
          <a:p>
            <a:pPr>
              <a:tabLst>
                <a:tab pos="2800350" algn="l"/>
              </a:tabLst>
            </a:pPr>
            <a:r>
              <a:rPr lang="en-US" sz="4400" b="0" cap="none" spc="0" dirty="0" err="1">
                <a:ln w="0"/>
                <a:solidFill>
                  <a:schemeClr val="tx1"/>
                </a:solidFill>
                <a:effectLst>
                  <a:outerShdw blurRad="38100" dist="19050" dir="2700000" algn="tl" rotWithShape="0">
                    <a:schemeClr val="dk1">
                      <a:alpha val="40000"/>
                    </a:schemeClr>
                  </a:outerShdw>
                </a:effectLst>
              </a:rPr>
              <a:t>Instagram</a:t>
            </a:r>
            <a:r>
              <a:rPr lang="en-US" sz="4400" b="0" cap="none" spc="0" dirty="0">
                <a:ln w="0"/>
                <a:solidFill>
                  <a:schemeClr val="tx1"/>
                </a:solidFill>
                <a:effectLst>
                  <a:outerShdw blurRad="38100" dist="19050" dir="2700000" algn="tl" rotWithShape="0">
                    <a:schemeClr val="dk1">
                      <a:alpha val="40000"/>
                    </a:schemeClr>
                  </a:outerShdw>
                </a:effectLst>
              </a:rPr>
              <a:t>	: </a:t>
            </a:r>
            <a:r>
              <a:rPr lang="en-US" sz="4400" b="0" cap="none" spc="0" dirty="0" err="1">
                <a:ln w="0"/>
                <a:solidFill>
                  <a:schemeClr val="tx1"/>
                </a:solidFill>
                <a:effectLst>
                  <a:outerShdw blurRad="38100" dist="19050" dir="2700000" algn="tl" rotWithShape="0">
                    <a:schemeClr val="dk1">
                      <a:alpha val="40000"/>
                    </a:schemeClr>
                  </a:outerShdw>
                </a:effectLst>
              </a:rPr>
              <a:t>bkdprovinsntt</a:t>
            </a:r>
            <a:endParaRPr lang="en-US" sz="4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634084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533400" y="1067409"/>
            <a:ext cx="11353800" cy="5262979"/>
          </a:xfrm>
          <a:prstGeom prst="rect">
            <a:avLst/>
          </a:prstGeom>
          <a:noFill/>
        </p:spPr>
        <p:txBody>
          <a:bodyPr wrap="square" rtlCol="0">
            <a:spAutoFit/>
          </a:bodyPr>
          <a:lstStyle/>
          <a:p>
            <a:r>
              <a:rPr lang="en-US" sz="2800" dirty="0" smtClean="0"/>
              <a:t>Tutorial </a:t>
            </a:r>
            <a:r>
              <a:rPr lang="en-US" sz="2800" dirty="0" err="1"/>
              <a:t>aplikasi</a:t>
            </a:r>
            <a:r>
              <a:rPr lang="en-US" sz="2800" dirty="0"/>
              <a:t> PPK online </a:t>
            </a:r>
            <a:r>
              <a:rPr lang="en-US" sz="2800" dirty="0" err="1"/>
              <a:t>akan</a:t>
            </a:r>
            <a:r>
              <a:rPr lang="en-US" sz="2800" dirty="0"/>
              <a:t> </a:t>
            </a:r>
            <a:r>
              <a:rPr lang="en-US" sz="2800" dirty="0" err="1"/>
              <a:t>terbagi</a:t>
            </a:r>
            <a:r>
              <a:rPr lang="en-US" sz="2800" dirty="0"/>
              <a:t> </a:t>
            </a:r>
            <a:r>
              <a:rPr lang="en-US" sz="2800" dirty="0" err="1"/>
              <a:t>dalam</a:t>
            </a:r>
            <a:r>
              <a:rPr lang="en-US" sz="2800" dirty="0"/>
              <a:t> 18 video </a:t>
            </a:r>
            <a:r>
              <a:rPr lang="en-US" sz="2800" dirty="0" err="1"/>
              <a:t>dengan</a:t>
            </a:r>
            <a:r>
              <a:rPr lang="en-US" sz="2800" dirty="0"/>
              <a:t> </a:t>
            </a:r>
            <a:r>
              <a:rPr lang="en-US" sz="2800" dirty="0" err="1"/>
              <a:t>urutan</a:t>
            </a:r>
            <a:r>
              <a:rPr lang="en-US" sz="2800" dirty="0"/>
              <a:t> </a:t>
            </a:r>
            <a:r>
              <a:rPr lang="en-US" sz="2800" dirty="0" err="1"/>
              <a:t>sebagai</a:t>
            </a:r>
            <a:r>
              <a:rPr lang="en-US" sz="2800" dirty="0"/>
              <a:t> </a:t>
            </a:r>
            <a:r>
              <a:rPr lang="en-US" sz="2800" dirty="0" err="1"/>
              <a:t>berikut</a:t>
            </a:r>
            <a:r>
              <a:rPr lang="en-US" sz="2800" dirty="0"/>
              <a:t> : </a:t>
            </a:r>
            <a:endParaRPr lang="en-US" sz="2800" dirty="0" smtClean="0"/>
          </a:p>
          <a:p>
            <a:endParaRPr lang="en-US" sz="2800" dirty="0" smtClean="0"/>
          </a:p>
          <a:p>
            <a:r>
              <a:rPr lang="en-US" sz="2800" dirty="0" smtClean="0"/>
              <a:t>01 </a:t>
            </a:r>
            <a:r>
              <a:rPr lang="en-US" sz="2800" dirty="0"/>
              <a:t>- </a:t>
            </a:r>
            <a:r>
              <a:rPr lang="en-US" sz="2800" dirty="0" err="1"/>
              <a:t>Konsep</a:t>
            </a:r>
            <a:r>
              <a:rPr lang="en-US" sz="2800" dirty="0"/>
              <a:t> </a:t>
            </a:r>
            <a:r>
              <a:rPr lang="en-US" sz="2800" dirty="0" err="1"/>
              <a:t>Dasar</a:t>
            </a:r>
            <a:r>
              <a:rPr lang="en-US" sz="2800" dirty="0"/>
              <a:t> </a:t>
            </a:r>
            <a:r>
              <a:rPr lang="en-US" sz="2800" dirty="0" err="1"/>
              <a:t>Penilaian</a:t>
            </a:r>
            <a:r>
              <a:rPr lang="en-US" sz="2800" dirty="0"/>
              <a:t> </a:t>
            </a:r>
            <a:r>
              <a:rPr lang="en-US" sz="2800" dirty="0" err="1"/>
              <a:t>Kompetensi</a:t>
            </a:r>
            <a:r>
              <a:rPr lang="en-US" sz="2800" dirty="0"/>
              <a:t> </a:t>
            </a:r>
            <a:r>
              <a:rPr lang="en-US" sz="2800" dirty="0" err="1"/>
              <a:t>dan</a:t>
            </a:r>
            <a:r>
              <a:rPr lang="en-US" sz="2800" dirty="0"/>
              <a:t> </a:t>
            </a:r>
            <a:r>
              <a:rPr lang="en-US" sz="2800" dirty="0" err="1"/>
              <a:t>Kinerja</a:t>
            </a:r>
            <a:r>
              <a:rPr lang="en-US" sz="2800" dirty="0"/>
              <a:t> </a:t>
            </a:r>
            <a:endParaRPr lang="en-US" sz="2800" dirty="0" smtClean="0"/>
          </a:p>
          <a:p>
            <a:r>
              <a:rPr lang="en-US" sz="2800" dirty="0" smtClean="0"/>
              <a:t>02 </a:t>
            </a:r>
            <a:r>
              <a:rPr lang="en-US" sz="2800" dirty="0"/>
              <a:t>- </a:t>
            </a:r>
            <a:r>
              <a:rPr lang="en-US" sz="2800" dirty="0" err="1"/>
              <a:t>Selayang</a:t>
            </a:r>
            <a:r>
              <a:rPr lang="en-US" sz="2800" dirty="0"/>
              <a:t> Pandang </a:t>
            </a:r>
            <a:r>
              <a:rPr lang="en-US" sz="2800" dirty="0" err="1"/>
              <a:t>Aplikasi</a:t>
            </a:r>
            <a:r>
              <a:rPr lang="en-US" sz="2800" dirty="0"/>
              <a:t> PPK Online </a:t>
            </a:r>
            <a:endParaRPr lang="en-US" sz="2800" dirty="0" smtClean="0"/>
          </a:p>
          <a:p>
            <a:r>
              <a:rPr lang="en-US" sz="2800" dirty="0" smtClean="0"/>
              <a:t>03 </a:t>
            </a:r>
            <a:r>
              <a:rPr lang="en-US" sz="2800" dirty="0"/>
              <a:t>- </a:t>
            </a:r>
            <a:r>
              <a:rPr lang="en-US" sz="2800" dirty="0" err="1"/>
              <a:t>Menjalankan</a:t>
            </a:r>
            <a:r>
              <a:rPr lang="en-US" sz="2800" dirty="0"/>
              <a:t> </a:t>
            </a:r>
            <a:r>
              <a:rPr lang="en-US" sz="2800" dirty="0" err="1"/>
              <a:t>dan</a:t>
            </a:r>
            <a:r>
              <a:rPr lang="en-US" sz="2800" dirty="0"/>
              <a:t> </a:t>
            </a:r>
            <a:r>
              <a:rPr lang="en-US" sz="2800" dirty="0" err="1"/>
              <a:t>Mengenal</a:t>
            </a:r>
            <a:r>
              <a:rPr lang="en-US" sz="2800" dirty="0"/>
              <a:t> </a:t>
            </a:r>
            <a:r>
              <a:rPr lang="en-US" sz="2800" dirty="0" err="1"/>
              <a:t>Antarmuka</a:t>
            </a:r>
            <a:r>
              <a:rPr lang="en-US" sz="2800" dirty="0"/>
              <a:t> </a:t>
            </a:r>
            <a:r>
              <a:rPr lang="en-US" sz="2800" dirty="0" err="1"/>
              <a:t>Aplikasi</a:t>
            </a:r>
            <a:r>
              <a:rPr lang="en-US" sz="2800" dirty="0"/>
              <a:t> PPK Online </a:t>
            </a:r>
            <a:endParaRPr lang="en-US" sz="2800" dirty="0" smtClean="0"/>
          </a:p>
          <a:p>
            <a:r>
              <a:rPr lang="en-US" sz="2800" dirty="0" smtClean="0"/>
              <a:t>04 </a:t>
            </a:r>
            <a:r>
              <a:rPr lang="en-US" sz="2800" dirty="0"/>
              <a:t>- </a:t>
            </a:r>
            <a:r>
              <a:rPr lang="en-US" sz="2800" dirty="0" err="1"/>
              <a:t>Mengganti</a:t>
            </a:r>
            <a:r>
              <a:rPr lang="en-US" sz="2800" dirty="0"/>
              <a:t> Password PPK Online </a:t>
            </a:r>
            <a:endParaRPr lang="en-US" sz="2800" dirty="0" smtClean="0"/>
          </a:p>
          <a:p>
            <a:r>
              <a:rPr lang="en-US" sz="2800" dirty="0" smtClean="0"/>
              <a:t>05 </a:t>
            </a:r>
            <a:r>
              <a:rPr lang="en-US" sz="2800" dirty="0"/>
              <a:t>- </a:t>
            </a:r>
            <a:r>
              <a:rPr lang="en-US" sz="2800" dirty="0" err="1"/>
              <a:t>Memperbaharui</a:t>
            </a:r>
            <a:r>
              <a:rPr lang="en-US" sz="2800" dirty="0"/>
              <a:t> Data </a:t>
            </a:r>
            <a:r>
              <a:rPr lang="en-US" sz="2800" dirty="0" err="1"/>
              <a:t>Kepegawaian</a:t>
            </a:r>
            <a:r>
              <a:rPr lang="en-US" sz="2800" dirty="0"/>
              <a:t> </a:t>
            </a:r>
            <a:endParaRPr lang="en-US" sz="2800" dirty="0" smtClean="0"/>
          </a:p>
          <a:p>
            <a:r>
              <a:rPr lang="en-US" sz="2800" dirty="0" smtClean="0"/>
              <a:t>06 </a:t>
            </a:r>
            <a:r>
              <a:rPr lang="en-US" sz="2800" dirty="0"/>
              <a:t>- </a:t>
            </a:r>
            <a:r>
              <a:rPr lang="en-US" sz="2800" dirty="0" err="1"/>
              <a:t>Mengisi</a:t>
            </a:r>
            <a:r>
              <a:rPr lang="en-US" sz="2800" dirty="0"/>
              <a:t> SKP </a:t>
            </a:r>
            <a:r>
              <a:rPr lang="en-US" sz="2800" dirty="0" err="1"/>
              <a:t>Pejabat</a:t>
            </a:r>
            <a:r>
              <a:rPr lang="en-US" sz="2800" dirty="0"/>
              <a:t> </a:t>
            </a:r>
            <a:r>
              <a:rPr lang="en-US" sz="2800" dirty="0" err="1"/>
              <a:t>Fungsional</a:t>
            </a:r>
            <a:r>
              <a:rPr lang="en-US" sz="2800" dirty="0"/>
              <a:t> </a:t>
            </a:r>
            <a:r>
              <a:rPr lang="en-US" sz="2800" dirty="0" err="1"/>
              <a:t>Umum</a:t>
            </a:r>
            <a:r>
              <a:rPr lang="en-US" sz="2800" dirty="0"/>
              <a:t> </a:t>
            </a:r>
            <a:endParaRPr lang="en-US" sz="2800" dirty="0" smtClean="0"/>
          </a:p>
          <a:p>
            <a:r>
              <a:rPr lang="en-US" sz="2800" dirty="0" smtClean="0"/>
              <a:t>07 </a:t>
            </a:r>
            <a:r>
              <a:rPr lang="en-US" sz="2800" dirty="0"/>
              <a:t>- </a:t>
            </a:r>
            <a:r>
              <a:rPr lang="en-US" sz="2800" dirty="0" err="1"/>
              <a:t>Mengisi</a:t>
            </a:r>
            <a:r>
              <a:rPr lang="en-US" sz="2800" dirty="0"/>
              <a:t> SKP </a:t>
            </a:r>
            <a:r>
              <a:rPr lang="en-US" sz="2800" dirty="0" err="1"/>
              <a:t>Pejabat</a:t>
            </a:r>
            <a:r>
              <a:rPr lang="en-US" sz="2800" dirty="0"/>
              <a:t> </a:t>
            </a:r>
            <a:r>
              <a:rPr lang="en-US" sz="2800" dirty="0" err="1"/>
              <a:t>Fungsional</a:t>
            </a:r>
            <a:r>
              <a:rPr lang="en-US" sz="2800" dirty="0"/>
              <a:t> </a:t>
            </a:r>
            <a:r>
              <a:rPr lang="en-US" sz="2800" dirty="0" err="1"/>
              <a:t>Tertentu</a:t>
            </a:r>
            <a:r>
              <a:rPr lang="en-US" sz="2800" dirty="0"/>
              <a:t> </a:t>
            </a:r>
            <a:endParaRPr lang="en-US" sz="2800" dirty="0" smtClean="0"/>
          </a:p>
          <a:p>
            <a:r>
              <a:rPr lang="en-US" sz="2800" dirty="0" smtClean="0"/>
              <a:t>08 </a:t>
            </a:r>
            <a:r>
              <a:rPr lang="en-US" sz="2800" dirty="0"/>
              <a:t>- </a:t>
            </a:r>
            <a:r>
              <a:rPr lang="en-US" sz="2800" dirty="0" err="1"/>
              <a:t>Mengisi</a:t>
            </a:r>
            <a:r>
              <a:rPr lang="en-US" sz="2800" dirty="0"/>
              <a:t> SKP </a:t>
            </a:r>
            <a:r>
              <a:rPr lang="en-US" sz="2800" dirty="0" err="1"/>
              <a:t>Pejabat</a:t>
            </a:r>
            <a:r>
              <a:rPr lang="en-US" sz="2800" dirty="0"/>
              <a:t> </a:t>
            </a:r>
            <a:r>
              <a:rPr lang="en-US" sz="2800" dirty="0" err="1"/>
              <a:t>Struktural</a:t>
            </a:r>
            <a:r>
              <a:rPr lang="en-US" sz="2800" dirty="0"/>
              <a:t> </a:t>
            </a:r>
            <a:endParaRPr lang="en-US" sz="2800" dirty="0" smtClean="0"/>
          </a:p>
          <a:p>
            <a:r>
              <a:rPr lang="en-US" sz="2800" dirty="0" smtClean="0"/>
              <a:t>09 </a:t>
            </a:r>
            <a:r>
              <a:rPr lang="en-US" sz="2800" dirty="0"/>
              <a:t>- Generate </a:t>
            </a:r>
            <a:r>
              <a:rPr lang="en-US" sz="2800" dirty="0" err="1"/>
              <a:t>Tugas</a:t>
            </a:r>
            <a:r>
              <a:rPr lang="en-US" sz="2800" dirty="0"/>
              <a:t> </a:t>
            </a:r>
            <a:r>
              <a:rPr lang="en-US" sz="2800" dirty="0" err="1"/>
              <a:t>Tambahan</a:t>
            </a:r>
            <a:r>
              <a:rPr lang="en-US" sz="2800" dirty="0"/>
              <a:t> </a:t>
            </a:r>
            <a:r>
              <a:rPr lang="en-US" sz="2800" dirty="0" err="1"/>
              <a:t>dan</a:t>
            </a:r>
            <a:r>
              <a:rPr lang="en-US" sz="2800" dirty="0"/>
              <a:t> </a:t>
            </a:r>
            <a:r>
              <a:rPr lang="en-US" sz="2800" dirty="0" err="1" smtClean="0"/>
              <a:t>Kreativitas</a:t>
            </a:r>
            <a:endParaRPr lang="en-US" sz="2800" dirty="0">
              <a:latin typeface="Arial Narrow" panose="020B0606020202030204" pitchFamily="34" charset="0"/>
            </a:endParaRPr>
          </a:p>
        </p:txBody>
      </p:sp>
      <p:sp>
        <p:nvSpPr>
          <p:cNvPr id="9" name="Pentagon 8"/>
          <p:cNvSpPr/>
          <p:nvPr/>
        </p:nvSpPr>
        <p:spPr>
          <a:xfrm>
            <a:off x="0" y="113895"/>
            <a:ext cx="6096000" cy="613288"/>
          </a:xfrm>
          <a:prstGeom prst="homePlat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26498"/>
            <a:ext cx="5865548" cy="523220"/>
          </a:xfrm>
          <a:prstGeom prst="rect">
            <a:avLst/>
          </a:prstGeom>
          <a:noFill/>
        </p:spPr>
        <p:txBody>
          <a:bodyPr wrap="square" lIns="91440" tIns="45720" rIns="91440" bIns="45720">
            <a:spAutoFit/>
          </a:bodyPr>
          <a:lstStyle/>
          <a:p>
            <a:pPr>
              <a:tabLst>
                <a:tab pos="227013" algn="l"/>
              </a:tabLst>
            </a:pPr>
            <a:r>
              <a:rPr lang="en-US" sz="2800" b="1" dirty="0" smtClean="0">
                <a:ln w="0"/>
                <a:solidFill>
                  <a:schemeClr val="bg1"/>
                </a:solidFill>
                <a:effectLst>
                  <a:outerShdw blurRad="38100" dist="19050" dir="2700000" algn="tl" rotWithShape="0">
                    <a:schemeClr val="dk1">
                      <a:alpha val="40000"/>
                    </a:schemeClr>
                  </a:outerShdw>
                </a:effectLst>
              </a:rPr>
              <a:t>VIDEO TUTORIAL</a:t>
            </a:r>
            <a:endParaRPr lang="en-US" sz="2800" b="1" dirty="0">
              <a:ln w="0"/>
              <a:solidFill>
                <a:schemeClr val="bg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88228373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533400" y="1067409"/>
            <a:ext cx="11353800" cy="3970318"/>
          </a:xfrm>
          <a:prstGeom prst="rect">
            <a:avLst/>
          </a:prstGeom>
          <a:noFill/>
        </p:spPr>
        <p:txBody>
          <a:bodyPr wrap="square" rtlCol="0">
            <a:spAutoFit/>
          </a:bodyPr>
          <a:lstStyle/>
          <a:p>
            <a:r>
              <a:rPr lang="en-US" sz="2800" dirty="0"/>
              <a:t>10 - Generate </a:t>
            </a:r>
            <a:r>
              <a:rPr lang="en-US" sz="2800" dirty="0" err="1"/>
              <a:t>Perilaku</a:t>
            </a:r>
            <a:r>
              <a:rPr lang="en-US" sz="2800" dirty="0"/>
              <a:t> </a:t>
            </a:r>
            <a:r>
              <a:rPr lang="en-US" sz="2800" dirty="0" err="1"/>
              <a:t>Bulanan</a:t>
            </a:r>
            <a:r>
              <a:rPr lang="en-US" sz="2800" dirty="0"/>
              <a:t> </a:t>
            </a:r>
            <a:endParaRPr lang="en-US" sz="2800" dirty="0" smtClean="0"/>
          </a:p>
          <a:p>
            <a:r>
              <a:rPr lang="en-US" sz="2800" dirty="0" smtClean="0"/>
              <a:t>11 </a:t>
            </a:r>
            <a:r>
              <a:rPr lang="en-US" sz="2800" dirty="0"/>
              <a:t>- </a:t>
            </a:r>
            <a:r>
              <a:rPr lang="en-US" sz="2800" dirty="0" err="1"/>
              <a:t>Mengisi</a:t>
            </a:r>
            <a:r>
              <a:rPr lang="en-US" sz="2800" dirty="0"/>
              <a:t> </a:t>
            </a:r>
            <a:r>
              <a:rPr lang="en-US" sz="2800" dirty="0" err="1"/>
              <a:t>Realisasi</a:t>
            </a:r>
            <a:r>
              <a:rPr lang="en-US" sz="2800" dirty="0"/>
              <a:t> SKP </a:t>
            </a:r>
            <a:r>
              <a:rPr lang="en-US" sz="2800" dirty="0" err="1"/>
              <a:t>Bulanan</a:t>
            </a:r>
            <a:r>
              <a:rPr lang="en-US" sz="2800" dirty="0"/>
              <a:t> </a:t>
            </a:r>
            <a:r>
              <a:rPr lang="en-US" sz="2800" dirty="0" err="1"/>
              <a:t>Pejabat</a:t>
            </a:r>
            <a:r>
              <a:rPr lang="en-US" sz="2800" dirty="0"/>
              <a:t> </a:t>
            </a:r>
            <a:r>
              <a:rPr lang="en-US" sz="2800" dirty="0" err="1"/>
              <a:t>Fungsional</a:t>
            </a:r>
            <a:r>
              <a:rPr lang="en-US" sz="2800" dirty="0"/>
              <a:t> </a:t>
            </a:r>
            <a:r>
              <a:rPr lang="en-US" sz="2800" dirty="0" err="1"/>
              <a:t>Umum</a:t>
            </a:r>
            <a:r>
              <a:rPr lang="en-US" sz="2800" dirty="0"/>
              <a:t> </a:t>
            </a:r>
            <a:endParaRPr lang="en-US" sz="2800" dirty="0" smtClean="0"/>
          </a:p>
          <a:p>
            <a:r>
              <a:rPr lang="en-US" sz="2800" dirty="0" smtClean="0"/>
              <a:t>12 </a:t>
            </a:r>
            <a:r>
              <a:rPr lang="en-US" sz="2800" dirty="0"/>
              <a:t>- </a:t>
            </a:r>
            <a:r>
              <a:rPr lang="en-US" sz="2800" dirty="0" err="1"/>
              <a:t>Mengisi</a:t>
            </a:r>
            <a:r>
              <a:rPr lang="en-US" sz="2800" dirty="0"/>
              <a:t> </a:t>
            </a:r>
            <a:r>
              <a:rPr lang="en-US" sz="2800" dirty="0" err="1"/>
              <a:t>Realisasi</a:t>
            </a:r>
            <a:r>
              <a:rPr lang="en-US" sz="2800" dirty="0"/>
              <a:t> SKP </a:t>
            </a:r>
            <a:r>
              <a:rPr lang="en-US" sz="2800" dirty="0" err="1"/>
              <a:t>Bulanan</a:t>
            </a:r>
            <a:r>
              <a:rPr lang="en-US" sz="2800" dirty="0"/>
              <a:t> </a:t>
            </a:r>
            <a:r>
              <a:rPr lang="en-US" sz="2800" dirty="0" err="1"/>
              <a:t>Pejabat</a:t>
            </a:r>
            <a:r>
              <a:rPr lang="en-US" sz="2800" dirty="0"/>
              <a:t> </a:t>
            </a:r>
            <a:r>
              <a:rPr lang="en-US" sz="2800" dirty="0" err="1"/>
              <a:t>Fungsional</a:t>
            </a:r>
            <a:r>
              <a:rPr lang="en-US" sz="2800" dirty="0"/>
              <a:t> </a:t>
            </a:r>
            <a:r>
              <a:rPr lang="en-US" sz="2800" dirty="0" err="1"/>
              <a:t>Tertentu</a:t>
            </a:r>
            <a:r>
              <a:rPr lang="en-US" sz="2800" dirty="0"/>
              <a:t> </a:t>
            </a:r>
            <a:endParaRPr lang="en-US" sz="2800" dirty="0" smtClean="0"/>
          </a:p>
          <a:p>
            <a:r>
              <a:rPr lang="en-US" sz="2800" dirty="0" smtClean="0"/>
              <a:t>13 </a:t>
            </a:r>
            <a:r>
              <a:rPr lang="en-US" sz="2800" dirty="0"/>
              <a:t>- </a:t>
            </a:r>
            <a:r>
              <a:rPr lang="en-US" sz="2800" dirty="0" err="1"/>
              <a:t>Mengisi</a:t>
            </a:r>
            <a:r>
              <a:rPr lang="en-US" sz="2800" dirty="0"/>
              <a:t> </a:t>
            </a:r>
            <a:r>
              <a:rPr lang="en-US" sz="2800" dirty="0" err="1"/>
              <a:t>Realisasi</a:t>
            </a:r>
            <a:r>
              <a:rPr lang="en-US" sz="2800" dirty="0"/>
              <a:t> SKP </a:t>
            </a:r>
            <a:r>
              <a:rPr lang="en-US" sz="2800" dirty="0" err="1"/>
              <a:t>Bulanan</a:t>
            </a:r>
            <a:r>
              <a:rPr lang="en-US" sz="2800" dirty="0"/>
              <a:t> </a:t>
            </a:r>
            <a:r>
              <a:rPr lang="en-US" sz="2800" dirty="0" err="1"/>
              <a:t>Pejabat</a:t>
            </a:r>
            <a:r>
              <a:rPr lang="en-US" sz="2800" dirty="0"/>
              <a:t> </a:t>
            </a:r>
            <a:r>
              <a:rPr lang="en-US" sz="2800" dirty="0" err="1"/>
              <a:t>Struktural</a:t>
            </a:r>
            <a:r>
              <a:rPr lang="en-US" sz="2800" dirty="0"/>
              <a:t> </a:t>
            </a:r>
            <a:endParaRPr lang="en-US" sz="2800" dirty="0" smtClean="0"/>
          </a:p>
          <a:p>
            <a:r>
              <a:rPr lang="en-US" sz="2800" dirty="0" smtClean="0"/>
              <a:t>14 </a:t>
            </a:r>
            <a:r>
              <a:rPr lang="en-US" sz="2800" dirty="0"/>
              <a:t>- </a:t>
            </a:r>
            <a:r>
              <a:rPr lang="en-US" sz="2800" dirty="0" err="1"/>
              <a:t>Mengisi</a:t>
            </a:r>
            <a:r>
              <a:rPr lang="en-US" sz="2800" dirty="0"/>
              <a:t> </a:t>
            </a:r>
            <a:r>
              <a:rPr lang="en-US" sz="2800" dirty="0" err="1"/>
              <a:t>Realisasi</a:t>
            </a:r>
            <a:r>
              <a:rPr lang="en-US" sz="2800" dirty="0"/>
              <a:t> </a:t>
            </a:r>
            <a:r>
              <a:rPr lang="en-US" sz="2800" dirty="0" err="1"/>
              <a:t>Tugas</a:t>
            </a:r>
            <a:r>
              <a:rPr lang="en-US" sz="2800" dirty="0"/>
              <a:t> </a:t>
            </a:r>
            <a:r>
              <a:rPr lang="en-US" sz="2800" dirty="0" err="1"/>
              <a:t>Tambahan</a:t>
            </a:r>
            <a:r>
              <a:rPr lang="en-US" sz="2800" dirty="0"/>
              <a:t> </a:t>
            </a:r>
            <a:r>
              <a:rPr lang="en-US" sz="2800" dirty="0" err="1"/>
              <a:t>dan</a:t>
            </a:r>
            <a:r>
              <a:rPr lang="en-US" sz="2800" dirty="0"/>
              <a:t> </a:t>
            </a:r>
            <a:r>
              <a:rPr lang="en-US" sz="2800" dirty="0" err="1"/>
              <a:t>Kreativitas</a:t>
            </a:r>
            <a:r>
              <a:rPr lang="en-US" sz="2800" dirty="0"/>
              <a:t> </a:t>
            </a:r>
            <a:endParaRPr lang="en-US" sz="2800" dirty="0" smtClean="0"/>
          </a:p>
          <a:p>
            <a:r>
              <a:rPr lang="en-US" sz="2800" dirty="0" smtClean="0"/>
              <a:t>15 </a:t>
            </a:r>
            <a:r>
              <a:rPr lang="en-US" sz="2800" dirty="0"/>
              <a:t>- </a:t>
            </a:r>
            <a:r>
              <a:rPr lang="en-US" sz="2800" dirty="0" err="1"/>
              <a:t>Mengisi</a:t>
            </a:r>
            <a:r>
              <a:rPr lang="en-US" sz="2800" dirty="0"/>
              <a:t> </a:t>
            </a:r>
            <a:r>
              <a:rPr lang="en-US" sz="2800" dirty="0" err="1"/>
              <a:t>Realisasi</a:t>
            </a:r>
            <a:r>
              <a:rPr lang="en-US" sz="2800" dirty="0"/>
              <a:t> </a:t>
            </a:r>
            <a:r>
              <a:rPr lang="en-US" sz="2800" dirty="0" err="1"/>
              <a:t>Perilaku</a:t>
            </a:r>
            <a:r>
              <a:rPr lang="en-US" sz="2800" dirty="0"/>
              <a:t> </a:t>
            </a:r>
            <a:r>
              <a:rPr lang="en-US" sz="2800" dirty="0" err="1"/>
              <a:t>Bulanan</a:t>
            </a:r>
            <a:r>
              <a:rPr lang="en-US" sz="2800" dirty="0"/>
              <a:t> </a:t>
            </a:r>
            <a:endParaRPr lang="en-US" sz="2800" dirty="0" smtClean="0"/>
          </a:p>
          <a:p>
            <a:r>
              <a:rPr lang="en-US" sz="2800" dirty="0" smtClean="0"/>
              <a:t>16 </a:t>
            </a:r>
            <a:r>
              <a:rPr lang="en-US" sz="2800" dirty="0"/>
              <a:t>- </a:t>
            </a:r>
            <a:r>
              <a:rPr lang="en-US" sz="2800" dirty="0" err="1"/>
              <a:t>Pejabat</a:t>
            </a:r>
            <a:r>
              <a:rPr lang="en-US" sz="2800" dirty="0"/>
              <a:t> </a:t>
            </a:r>
            <a:r>
              <a:rPr lang="en-US" sz="2800" dirty="0" err="1"/>
              <a:t>Penilai</a:t>
            </a:r>
            <a:r>
              <a:rPr lang="en-US" sz="2800" dirty="0"/>
              <a:t> </a:t>
            </a:r>
            <a:r>
              <a:rPr lang="en-US" sz="2800" dirty="0" err="1"/>
              <a:t>Memverifikasi</a:t>
            </a:r>
            <a:r>
              <a:rPr lang="en-US" sz="2800" dirty="0"/>
              <a:t> SKP </a:t>
            </a:r>
            <a:r>
              <a:rPr lang="en-US" sz="2800" dirty="0" err="1"/>
              <a:t>Bawahan</a:t>
            </a:r>
            <a:r>
              <a:rPr lang="en-US" sz="2800" dirty="0"/>
              <a:t> </a:t>
            </a:r>
            <a:endParaRPr lang="en-US" sz="2800" dirty="0" smtClean="0"/>
          </a:p>
          <a:p>
            <a:r>
              <a:rPr lang="en-US" sz="2800" dirty="0" smtClean="0"/>
              <a:t>17 </a:t>
            </a:r>
            <a:r>
              <a:rPr lang="en-US" sz="2800" dirty="0"/>
              <a:t>- </a:t>
            </a:r>
            <a:r>
              <a:rPr lang="en-US" sz="2800" dirty="0" err="1"/>
              <a:t>Verifikator</a:t>
            </a:r>
            <a:r>
              <a:rPr lang="en-US" sz="2800" dirty="0"/>
              <a:t> </a:t>
            </a:r>
            <a:r>
              <a:rPr lang="en-US" sz="2800" dirty="0" err="1"/>
              <a:t>Memverifikasi</a:t>
            </a:r>
            <a:r>
              <a:rPr lang="en-US" sz="2800" dirty="0"/>
              <a:t> SKP </a:t>
            </a:r>
            <a:r>
              <a:rPr lang="en-US" sz="2800" dirty="0" err="1"/>
              <a:t>Pegawai</a:t>
            </a:r>
            <a:r>
              <a:rPr lang="en-US" sz="2800" dirty="0"/>
              <a:t> </a:t>
            </a:r>
            <a:endParaRPr lang="en-US" sz="2800" dirty="0" smtClean="0"/>
          </a:p>
          <a:p>
            <a:r>
              <a:rPr lang="en-US" sz="2800" dirty="0" smtClean="0"/>
              <a:t>18 </a:t>
            </a:r>
            <a:r>
              <a:rPr lang="en-US" sz="2800" dirty="0"/>
              <a:t>- </a:t>
            </a:r>
            <a:r>
              <a:rPr lang="en-US" sz="2800" dirty="0" err="1"/>
              <a:t>Menampilkan</a:t>
            </a:r>
            <a:r>
              <a:rPr lang="en-US" sz="2800" dirty="0"/>
              <a:t> </a:t>
            </a:r>
            <a:r>
              <a:rPr lang="en-US" sz="2800" dirty="0" err="1"/>
              <a:t>Hasil</a:t>
            </a:r>
            <a:r>
              <a:rPr lang="en-US" sz="2800" dirty="0"/>
              <a:t> </a:t>
            </a:r>
            <a:r>
              <a:rPr lang="en-US" sz="2800" dirty="0" err="1"/>
              <a:t>Prestasi</a:t>
            </a:r>
            <a:r>
              <a:rPr lang="en-US" sz="2800" dirty="0"/>
              <a:t> </a:t>
            </a:r>
            <a:r>
              <a:rPr lang="en-US" sz="2800" dirty="0" err="1"/>
              <a:t>Kerja</a:t>
            </a:r>
            <a:endParaRPr lang="en-US" sz="2800" dirty="0">
              <a:latin typeface="Arial Narrow" panose="020B0606020202030204" pitchFamily="34" charset="0"/>
            </a:endParaRPr>
          </a:p>
        </p:txBody>
      </p:sp>
      <p:sp>
        <p:nvSpPr>
          <p:cNvPr id="9" name="Pentagon 8"/>
          <p:cNvSpPr/>
          <p:nvPr/>
        </p:nvSpPr>
        <p:spPr>
          <a:xfrm>
            <a:off x="0" y="113895"/>
            <a:ext cx="6096000" cy="613288"/>
          </a:xfrm>
          <a:prstGeom prst="homePlat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061" y="126498"/>
            <a:ext cx="5865548" cy="523220"/>
          </a:xfrm>
          <a:prstGeom prst="rect">
            <a:avLst/>
          </a:prstGeom>
          <a:noFill/>
        </p:spPr>
        <p:txBody>
          <a:bodyPr wrap="square" lIns="91440" tIns="45720" rIns="91440" bIns="45720">
            <a:spAutoFit/>
          </a:bodyPr>
          <a:lstStyle/>
          <a:p>
            <a:pPr>
              <a:tabLst>
                <a:tab pos="227013" algn="l"/>
              </a:tabLst>
            </a:pPr>
            <a:r>
              <a:rPr lang="en-US" sz="2800" b="1" dirty="0" smtClean="0">
                <a:ln w="0"/>
                <a:solidFill>
                  <a:schemeClr val="bg1"/>
                </a:solidFill>
                <a:effectLst>
                  <a:outerShdw blurRad="38100" dist="19050" dir="2700000" algn="tl" rotWithShape="0">
                    <a:schemeClr val="dk1">
                      <a:alpha val="40000"/>
                    </a:schemeClr>
                  </a:outerShdw>
                </a:effectLst>
              </a:rPr>
              <a:t>VIDEO TUTORIAL</a:t>
            </a:r>
            <a:endParaRPr lang="en-US" sz="2800" b="1" dirty="0">
              <a:ln w="0"/>
              <a:solidFill>
                <a:schemeClr val="bg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074971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68868" y="933253"/>
            <a:ext cx="10737566" cy="5693866"/>
          </a:xfrm>
          <a:prstGeom prst="rect">
            <a:avLst/>
          </a:prstGeom>
          <a:noFill/>
        </p:spPr>
        <p:txBody>
          <a:bodyPr wrap="square" rtlCol="0">
            <a:spAutoFit/>
          </a:bodyPr>
          <a:lstStyle/>
          <a:p>
            <a:pPr marL="457200" indent="-457200">
              <a:buFont typeface="Wingdings" panose="05000000000000000000" pitchFamily="2" charset="2"/>
              <a:buChar char="ü"/>
            </a:pPr>
            <a:r>
              <a:rPr lang="id-ID" sz="2800" b="1" dirty="0">
                <a:latin typeface="Arial Narrow" panose="020B0606020202030204" pitchFamily="34" charset="0"/>
              </a:rPr>
              <a:t>Operasionalisasi Manajemen Kinerja</a:t>
            </a:r>
            <a:endParaRPr lang="en-US" sz="2800" dirty="0">
              <a:latin typeface="Arial Narrow" panose="020B0606020202030204" pitchFamily="34" charset="0"/>
            </a:endParaRPr>
          </a:p>
          <a:p>
            <a:pPr lvl="0"/>
            <a:endParaRPr lang="en-US" sz="2800" dirty="0">
              <a:latin typeface="Arial Narrow" panose="020B0606020202030204" pitchFamily="34" charset="0"/>
            </a:endParaRPr>
          </a:p>
          <a:p>
            <a:pPr marL="914400" indent="-457200">
              <a:buFont typeface="Arial" panose="020B0604020202020204" pitchFamily="34" charset="0"/>
              <a:buChar char="•"/>
            </a:pPr>
            <a:r>
              <a:rPr lang="id-ID" sz="2800" dirty="0">
                <a:latin typeface="Arial Narrow" panose="020B0606020202030204" pitchFamily="34" charset="0"/>
              </a:rPr>
              <a:t>Manajamen kinerja dilakukan dalam pengembangan organisasi secara utuh untuk mencapai visi pembangunan. </a:t>
            </a:r>
            <a:endParaRPr lang="en-US" sz="2800" dirty="0">
              <a:latin typeface="Arial Narrow" panose="020B0606020202030204" pitchFamily="34" charset="0"/>
            </a:endParaRPr>
          </a:p>
          <a:p>
            <a:pPr marL="914400" indent="-457200">
              <a:buFont typeface="Arial" panose="020B0604020202020204" pitchFamily="34" charset="0"/>
              <a:buChar char="•"/>
            </a:pPr>
            <a:endParaRPr lang="en-US" sz="2800" dirty="0">
              <a:latin typeface="Arial Narrow" panose="020B0606020202030204" pitchFamily="34" charset="0"/>
            </a:endParaRPr>
          </a:p>
          <a:p>
            <a:pPr marL="914400" indent="-457200">
              <a:buFont typeface="Arial" panose="020B0604020202020204" pitchFamily="34" charset="0"/>
              <a:buChar char="•"/>
            </a:pPr>
            <a:r>
              <a:rPr lang="id-ID" sz="2800" dirty="0">
                <a:latin typeface="Arial Narrow" panose="020B0606020202030204" pitchFamily="34" charset="0"/>
              </a:rPr>
              <a:t>Kondisi ideal, aspek-aspek pengembangan organisasi menjadi syarat utama pelaksanaan manajemen kinerja dengan baik. </a:t>
            </a:r>
            <a:endParaRPr lang="en-US" sz="2800" dirty="0">
              <a:latin typeface="Arial Narrow" panose="020B0606020202030204" pitchFamily="34" charset="0"/>
            </a:endParaRPr>
          </a:p>
          <a:p>
            <a:pPr marL="914400" indent="-457200">
              <a:buFont typeface="Arial" panose="020B0604020202020204" pitchFamily="34" charset="0"/>
              <a:buChar char="•"/>
            </a:pPr>
            <a:endParaRPr lang="en-US" sz="2800" dirty="0">
              <a:latin typeface="Arial Narrow" panose="020B0606020202030204" pitchFamily="34" charset="0"/>
            </a:endParaRPr>
          </a:p>
          <a:p>
            <a:pPr marL="914400" indent="-457200">
              <a:buFont typeface="Arial" panose="020B0604020202020204" pitchFamily="34" charset="0"/>
              <a:buChar char="•"/>
            </a:pPr>
            <a:r>
              <a:rPr lang="en-US" sz="2800" dirty="0">
                <a:latin typeface="Arial Narrow" panose="020B0606020202030204" pitchFamily="34" charset="0"/>
              </a:rPr>
              <a:t>K</a:t>
            </a:r>
            <a:r>
              <a:rPr lang="id-ID" sz="2800" dirty="0">
                <a:latin typeface="Arial Narrow" panose="020B0606020202030204" pitchFamily="34" charset="0"/>
              </a:rPr>
              <a:t>ondisi pengembangan organisasi pada Pemerintah Daerah masih terdapat aspek organisasi yang belum ideal. Namun demikian manajemen kinerja harus dilaksanakan sesuai ketentuan peraturan perundang-undangan.</a:t>
            </a:r>
            <a:endParaRPr lang="en-US" sz="2800" dirty="0">
              <a:latin typeface="Arial Narrow" panose="020B0606020202030204" pitchFamily="34" charset="0"/>
            </a:endParaRPr>
          </a:p>
          <a:p>
            <a:pPr lvl="0"/>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MANAJEMEN KINERJA</a:t>
              </a:r>
            </a:p>
          </p:txBody>
        </p:sp>
      </p:grpSp>
    </p:spTree>
    <p:extLst>
      <p:ext uri="{BB962C8B-B14F-4D97-AF65-F5344CB8AC3E}">
        <p14:creationId xmlns:p14="http://schemas.microsoft.com/office/powerpoint/2010/main" val="2124124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8068" y="933253"/>
            <a:ext cx="10788366" cy="4401205"/>
          </a:xfrm>
          <a:prstGeom prst="rect">
            <a:avLst/>
          </a:prstGeom>
          <a:noFill/>
        </p:spPr>
        <p:txBody>
          <a:bodyPr wrap="square" rtlCol="0">
            <a:spAutoFit/>
          </a:bodyPr>
          <a:lstStyle/>
          <a:p>
            <a:pPr marL="347663" indent="-347663">
              <a:buFont typeface="Wingdings" panose="05000000000000000000" pitchFamily="2" charset="2"/>
              <a:buChar char="ü"/>
            </a:pPr>
            <a:r>
              <a:rPr lang="id-ID" sz="2800" b="1" dirty="0">
                <a:latin typeface="Arial Narrow" panose="020B0606020202030204" pitchFamily="34" charset="0"/>
              </a:rPr>
              <a:t>Sistem Informasi Manajemen Kinerja</a:t>
            </a:r>
            <a:endParaRPr lang="en-US" sz="2800" dirty="0">
              <a:latin typeface="Arial Narrow" panose="020B0606020202030204" pitchFamily="34" charset="0"/>
            </a:endParaRPr>
          </a:p>
          <a:p>
            <a:pPr lvl="0"/>
            <a:endParaRPr lang="en-US" sz="2800" dirty="0">
              <a:latin typeface="Arial Narrow" panose="020B0606020202030204" pitchFamily="34" charset="0"/>
            </a:endParaRPr>
          </a:p>
          <a:p>
            <a:pPr marL="685800" indent="-338138">
              <a:buFont typeface="Arial" panose="020B0604020202020204" pitchFamily="34" charset="0"/>
              <a:buChar char="•"/>
              <a:tabLst>
                <a:tab pos="744538" algn="l"/>
              </a:tabLst>
            </a:pPr>
            <a:r>
              <a:rPr lang="id-ID" sz="2800" dirty="0">
                <a:latin typeface="Arial Narrow" panose="020B0606020202030204" pitchFamily="34" charset="0"/>
              </a:rPr>
              <a:t>Manajemen kinerja bersifat dinamis baik dari indikator kinerja maupun kondisi pegawai beragam dari aspek jabatan, fungsi maupun aspek lingkungan kerja yang mempengaruhi kinerja. </a:t>
            </a:r>
            <a:endParaRPr lang="en-US" sz="2800" dirty="0">
              <a:latin typeface="Arial Narrow" panose="020B0606020202030204" pitchFamily="34" charset="0"/>
            </a:endParaRPr>
          </a:p>
          <a:p>
            <a:pPr marL="685800" indent="-338138">
              <a:buFont typeface="Arial" panose="020B0604020202020204" pitchFamily="34" charset="0"/>
              <a:buChar char="•"/>
              <a:tabLst>
                <a:tab pos="744538" algn="l"/>
              </a:tabLst>
            </a:pPr>
            <a:endParaRPr lang="en-US" sz="2800" dirty="0">
              <a:latin typeface="Arial Narrow" panose="020B0606020202030204" pitchFamily="34" charset="0"/>
            </a:endParaRPr>
          </a:p>
          <a:p>
            <a:pPr marL="685800" indent="-338138">
              <a:buFont typeface="Arial" panose="020B0604020202020204" pitchFamily="34" charset="0"/>
              <a:buChar char="•"/>
              <a:tabLst>
                <a:tab pos="744538" algn="l"/>
              </a:tabLst>
            </a:pPr>
            <a:r>
              <a:rPr lang="id-ID" sz="2800" dirty="0">
                <a:latin typeface="Arial Narrow" panose="020B0606020202030204" pitchFamily="34" charset="0"/>
              </a:rPr>
              <a:t>Untuk itu dibutuhkan sistem informasi manajemen kinerja berbasis teknologi informasi untuk melaksanakan pengawasan, pengendalian dan evaluasi manajemen kinerja secara efektif.</a:t>
            </a:r>
            <a:endParaRPr lang="en-US" sz="2800" dirty="0">
              <a:latin typeface="Arial Narrow" panose="020B0606020202030204" pitchFamily="34" charset="0"/>
            </a:endParaRPr>
          </a:p>
          <a:p>
            <a:pPr lvl="0"/>
            <a:endParaRPr lang="en-US" sz="2800" dirty="0">
              <a:latin typeface="Arial Narrow" panose="020B0606020202030204" pitchFamily="34" charset="0"/>
            </a:endParaRPr>
          </a:p>
        </p:txBody>
      </p:sp>
      <p:grpSp>
        <p:nvGrpSpPr>
          <p:cNvPr id="5" name="Group 4"/>
          <p:cNvGrpSpPr/>
          <p:nvPr/>
        </p:nvGrpSpPr>
        <p:grpSpPr>
          <a:xfrm>
            <a:off x="0" y="88495"/>
            <a:ext cx="6096000" cy="613288"/>
            <a:chOff x="0" y="88495"/>
            <a:chExt cx="6096000" cy="613288"/>
          </a:xfrm>
        </p:grpSpPr>
        <p:sp>
          <p:nvSpPr>
            <p:cNvPr id="6" name="Pentagon 5"/>
            <p:cNvSpPr/>
            <p:nvPr/>
          </p:nvSpPr>
          <p:spPr>
            <a:xfrm>
              <a:off x="0" y="88495"/>
              <a:ext cx="6096000" cy="613288"/>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061" y="140855"/>
              <a:ext cx="5865548" cy="523220"/>
            </a:xfrm>
            <a:prstGeom prst="rect">
              <a:avLst/>
            </a:prstGeom>
            <a:noFill/>
          </p:spPr>
          <p:txBody>
            <a:bodyPr wrap="square" lIns="91440" tIns="45720" rIns="91440" bIns="45720">
              <a:spAutoFit/>
            </a:bodyPr>
            <a:lstStyle/>
            <a:p>
              <a:pPr>
                <a:tabLst>
                  <a:tab pos="227013" algn="l"/>
                </a:tabLst>
              </a:pPr>
              <a:r>
                <a:rPr lang="en-US" sz="2800" b="1" dirty="0">
                  <a:ln w="0"/>
                  <a:solidFill>
                    <a:schemeClr val="bg1"/>
                  </a:solidFill>
                  <a:effectLst>
                    <a:outerShdw blurRad="38100" dist="19050" dir="2700000" algn="tl" rotWithShape="0">
                      <a:schemeClr val="dk1">
                        <a:alpha val="40000"/>
                      </a:schemeClr>
                    </a:outerShdw>
                  </a:effectLst>
                </a:rPr>
                <a:t>MANAJEMEN KINERJA</a:t>
              </a:r>
            </a:p>
          </p:txBody>
        </p:sp>
      </p:grpSp>
      <p:sp>
        <p:nvSpPr>
          <p:cNvPr id="2" name="Rectangle 1"/>
          <p:cNvSpPr/>
          <p:nvPr/>
        </p:nvSpPr>
        <p:spPr>
          <a:xfrm>
            <a:off x="3112176" y="5803376"/>
            <a:ext cx="8294258" cy="769441"/>
          </a:xfrm>
          <a:prstGeom prst="rect">
            <a:avLst/>
          </a:prstGeom>
          <a:noFill/>
        </p:spPr>
        <p:txBody>
          <a:bodyPr wrap="none" lIns="91440" tIns="45720" rIns="91440" bIns="45720">
            <a:spAutoFit/>
          </a:bodyPr>
          <a:lstStyle/>
          <a:p>
            <a:pPr algn="ctr"/>
            <a:r>
              <a:rPr lang="en-US" sz="4400" dirty="0" err="1">
                <a:ln w="0"/>
                <a:effectLst>
                  <a:outerShdw blurRad="38100" dist="19050" dir="2700000" algn="tl" rotWithShape="0">
                    <a:schemeClr val="dk1">
                      <a:alpha val="40000"/>
                    </a:schemeClr>
                  </a:outerShdw>
                </a:effectLst>
                <a:latin typeface="Arial Narrow" panose="020B0606020202030204" pitchFamily="34" charset="0"/>
              </a:rPr>
              <a:t>Aplikasi</a:t>
            </a:r>
            <a:r>
              <a:rPr lang="en-US" sz="4400" dirty="0">
                <a:ln w="0"/>
                <a:effectLst>
                  <a:outerShdw blurRad="38100" dist="19050" dir="2700000" algn="tl" rotWithShape="0">
                    <a:schemeClr val="dk1">
                      <a:alpha val="40000"/>
                    </a:schemeClr>
                  </a:outerShdw>
                </a:effectLst>
                <a:latin typeface="Arial Narrow" panose="020B0606020202030204" pitchFamily="34" charset="0"/>
              </a:rPr>
              <a:t> </a:t>
            </a:r>
            <a:r>
              <a:rPr lang="en-US" sz="4400" b="0" cap="none" spc="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Penilaian</a:t>
            </a:r>
            <a:r>
              <a:rPr lang="en-US" sz="4400" b="0" cap="none" spc="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4400" b="0" cap="none" spc="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Prestasi</a:t>
            </a:r>
            <a:r>
              <a:rPr lang="en-US" sz="4400" b="0" cap="none" spc="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4400" b="0" cap="none" spc="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Kerja</a:t>
            </a:r>
            <a:r>
              <a:rPr lang="en-US" sz="4400" b="0" cap="none" spc="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Online</a:t>
            </a:r>
            <a:endParaRPr lang="en-US" sz="4400" b="0" cap="none" spc="0" dirty="0">
              <a:ln w="0"/>
              <a:solidFill>
                <a:schemeClr val="tx1"/>
              </a:solidFill>
              <a:effectLst>
                <a:outerShdw blurRad="38100" dist="19050" dir="2700000" algn="tl" rotWithShape="0">
                  <a:schemeClr val="dk1">
                    <a:alpha val="40000"/>
                  </a:schemeClr>
                </a:outerShdw>
              </a:effectLst>
            </a:endParaRPr>
          </a:p>
        </p:txBody>
      </p:sp>
      <p:sp>
        <p:nvSpPr>
          <p:cNvPr id="4" name="Bent Arrow 3"/>
          <p:cNvSpPr/>
          <p:nvPr/>
        </p:nvSpPr>
        <p:spPr>
          <a:xfrm rot="5400000">
            <a:off x="5673804" y="4727587"/>
            <a:ext cx="1290594" cy="860983"/>
          </a:xfrm>
          <a:prstGeom prst="bentArrow">
            <a:avLst>
              <a:gd name="adj1" fmla="val 25000"/>
              <a:gd name="adj2" fmla="val 26048"/>
              <a:gd name="adj3" fmla="val 25000"/>
              <a:gd name="adj4" fmla="val 4375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15978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1369</TotalTime>
  <Words>4944</Words>
  <Application>Microsoft Office PowerPoint</Application>
  <PresentationFormat>Widescreen</PresentationFormat>
  <Paragraphs>1545</Paragraphs>
  <Slides>79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79</vt:i4>
      </vt:variant>
    </vt:vector>
  </HeadingPairs>
  <TitlesOfParts>
    <vt:vector size="87" baseType="lpstr">
      <vt:lpstr>Arial</vt:lpstr>
      <vt:lpstr>Arial Narrow</vt:lpstr>
      <vt:lpstr>Calibri</vt:lpstr>
      <vt:lpstr>Calibri Light</vt:lpstr>
      <vt:lpstr>Courier New</vt:lpstr>
      <vt:lpstr>Franklin Gothic Book</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DATA FUNGSIONAL TERTENTU LINGKUP PEMPROV NTT</vt:lpstr>
      <vt:lpstr>RUMPUN PENDIDIKAN GURU SMA</vt:lpstr>
      <vt:lpstr>PowerPoint Presentation</vt:lpstr>
      <vt:lpstr>RUMPUN PENDIDIKAN GURU SMK</vt:lpstr>
      <vt:lpstr>PowerPoint Presentation</vt:lpstr>
      <vt:lpstr>RUMPUN PENDIDIKAN GURU SLB</vt:lpstr>
      <vt:lpstr>PowerPoint Presentation</vt:lpstr>
      <vt:lpstr>RUMPUN MANAJEMEN </vt:lpstr>
      <vt:lpstr>RUMPUN ILMU HAYAT</vt:lpstr>
      <vt:lpstr>RUMPUN ILMU HAYAT</vt:lpstr>
      <vt:lpstr>RUMPUN ILMU MATEMATIKA, STATISTIK DAN YANG BERKAITAN</vt:lpstr>
      <vt:lpstr>RUMPUN KEKOMPUTERAN</vt:lpstr>
      <vt:lpstr>RUMPUN PENDIDIKAN LAINNYA</vt:lpstr>
      <vt:lpstr>RUMPUN PENGAWAS KUALITAS DAN KEAMANAN</vt:lpstr>
      <vt:lpstr>RUMPUN AKUNTAN DAN ANGGARAN</vt:lpstr>
      <vt:lpstr>RUMPUN HUKUM DAN PERADILAN</vt:lpstr>
      <vt:lpstr>RUMPUN PENYIDIK DAN DETEKTIF</vt:lpstr>
      <vt:lpstr>RUMPUN ARSIPARIS, PUSTAKAWAN DAN YANG BERKAITAN</vt:lpstr>
      <vt:lpstr>RUMPUN ILMU SOSIAL DAN YANG BERKAITAN</vt:lpstr>
      <vt:lpstr>PowerPoint Presentation</vt:lpstr>
      <vt:lpstr>RUMPUN PENERANGAN DAN SENI BUDAYA</vt:lpstr>
      <vt:lpstr>RUMPUN KESEHATAN</vt:lpstr>
      <vt:lpstr>RUMPUN KESEHATAN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Hen Sabuna</cp:lastModifiedBy>
  <cp:revision>71</cp:revision>
  <cp:lastPrinted>2020-11-02T11:12:39Z</cp:lastPrinted>
  <dcterms:created xsi:type="dcterms:W3CDTF">2020-10-26T08:48:06Z</dcterms:created>
  <dcterms:modified xsi:type="dcterms:W3CDTF">2020-11-02T11:20:36Z</dcterms:modified>
</cp:coreProperties>
</file>