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57" r:id="rId4"/>
    <p:sldId id="258" r:id="rId5"/>
    <p:sldId id="259" r:id="rId6"/>
    <p:sldId id="262" r:id="rId7"/>
    <p:sldId id="266" r:id="rId8"/>
    <p:sldId id="267" r:id="rId9"/>
    <p:sldId id="268" r:id="rId10"/>
    <p:sldId id="269" r:id="rId11"/>
    <p:sldId id="271" r:id="rId12"/>
    <p:sldId id="260" r:id="rId13"/>
    <p:sldId id="280" r:id="rId14"/>
    <p:sldId id="284" r:id="rId15"/>
    <p:sldId id="277" r:id="rId16"/>
    <p:sldId id="282" r:id="rId17"/>
    <p:sldId id="283" r:id="rId18"/>
    <p:sldId id="279" r:id="rId19"/>
    <p:sldId id="272" r:id="rId20"/>
    <p:sldId id="261" r:id="rId21"/>
    <p:sldId id="274" r:id="rId22"/>
    <p:sldId id="275" r:id="rId23"/>
    <p:sldId id="276" r:id="rId24"/>
    <p:sldId id="273" r:id="rId25"/>
    <p:sldId id="265" r:id="rId26"/>
  </p:sldIdLst>
  <p:sldSz cx="18288000" cy="10287000"/>
  <p:notesSz cx="6858000" cy="9144000"/>
  <p:embeddedFontLs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ootlight MT Light" panose="0204060206030A020304" pitchFamily="18" charset="0"/>
      <p:regular r:id="rId36"/>
    </p:embeddedFont>
    <p:embeddedFont>
      <p:font typeface="Segoe UI Light" panose="020B0502040204020203" pitchFamily="34" charset="0"/>
      <p:regular r:id="rId37"/>
      <p:italic r:id="rId38"/>
    </p:embeddedFont>
    <p:embeddedFont>
      <p:font typeface="Segoe UI Semibold" panose="020B0702040204020203" pitchFamily="34" charset="0"/>
      <p:bold r:id="rId39"/>
      <p:boldItalic r:id="rId40"/>
    </p:embeddedFont>
    <p:embeddedFont>
      <p:font typeface="Telegraf" panose="020B0604020202020204" charset="0"/>
      <p:regular r:id="rId41"/>
    </p:embeddedFont>
    <p:embeddedFont>
      <p:font typeface="Telegraf Bold" panose="020B0604020202020204" charset="0"/>
      <p:regular r:id="rId42"/>
    </p:embeddedFont>
    <p:embeddedFont>
      <p:font typeface="Telegraf Bold Bold" panose="020B0604020202020204" charset="0"/>
      <p:regular r:id="rId43"/>
    </p:embeddedFont>
    <p:embeddedFont>
      <p:font typeface="Telegraf Medium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372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daftar%20fugns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Rekap%20Nilai%20PPK%202019%20Pemprov%20NT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Sheet2!$D$11</c:f>
              <c:strCache>
                <c:ptCount val="1"/>
                <c:pt idx="0">
                  <c:v>Laki-laki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Sheet2!$C$12:$C$15</c:f>
              <c:strCache>
                <c:ptCount val="4"/>
                <c:pt idx="0">
                  <c:v>Pejabat Struktural</c:v>
                </c:pt>
                <c:pt idx="1">
                  <c:v>Pejabat Fungsional Tertentu</c:v>
                </c:pt>
                <c:pt idx="2">
                  <c:v>Pejabat Fungsional Umum</c:v>
                </c:pt>
                <c:pt idx="3">
                  <c:v>Total</c:v>
                </c:pt>
              </c:strCache>
            </c:strRef>
          </c:cat>
          <c:val>
            <c:numRef>
              <c:f>Sheet2!$D$12:$D$15</c:f>
              <c:numCache>
                <c:formatCode>_(* #,##0_);_(* \(#,##0\);_(* "-"??_);_(@_)</c:formatCode>
                <c:ptCount val="4"/>
                <c:pt idx="0">
                  <c:v>671</c:v>
                </c:pt>
                <c:pt idx="1">
                  <c:v>3465</c:v>
                </c:pt>
                <c:pt idx="2">
                  <c:v>3490</c:v>
                </c:pt>
                <c:pt idx="3">
                  <c:v>7626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3-4BFB-916F-E462DFC2FFFF}"/>
            </c:ext>
          </c:extLst>
        </c:ser>
        <c:ser>
          <c:idx val="1"/>
          <c:order val="1"/>
          <c:tx>
            <c:strRef>
              <c:f>Sheet2!$E$11</c:f>
              <c:strCache>
                <c:ptCount val="1"/>
                <c:pt idx="0">
                  <c:v>Perempuan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Sheet2!$C$12:$C$15</c:f>
              <c:strCache>
                <c:ptCount val="4"/>
                <c:pt idx="0">
                  <c:v>Pejabat Struktural</c:v>
                </c:pt>
                <c:pt idx="1">
                  <c:v>Pejabat Fungsional Tertentu</c:v>
                </c:pt>
                <c:pt idx="2">
                  <c:v>Pejabat Fungsional Umum</c:v>
                </c:pt>
                <c:pt idx="3">
                  <c:v>Total</c:v>
                </c:pt>
              </c:strCache>
            </c:strRef>
          </c:cat>
          <c:val>
            <c:numRef>
              <c:f>Sheet2!$E$12:$E$15</c:f>
              <c:numCache>
                <c:formatCode>_(* #,##0_);_(* \(#,##0\);_(* "-"??_);_(@_)</c:formatCode>
                <c:ptCount val="4"/>
                <c:pt idx="0">
                  <c:v>355</c:v>
                </c:pt>
                <c:pt idx="1">
                  <c:v>3912</c:v>
                </c:pt>
                <c:pt idx="2">
                  <c:v>2499</c:v>
                </c:pt>
                <c:pt idx="3">
                  <c:v>6766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D3-4BFB-916F-E462DFC2FFFF}"/>
            </c:ext>
          </c:extLst>
        </c:ser>
        <c:ser>
          <c:idx val="2"/>
          <c:order val="2"/>
          <c:tx>
            <c:strRef>
              <c:f>Sheet2!$F$11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Sheet2!$C$12:$C$15</c:f>
              <c:strCache>
                <c:ptCount val="4"/>
                <c:pt idx="0">
                  <c:v>Pejabat Struktural</c:v>
                </c:pt>
                <c:pt idx="1">
                  <c:v>Pejabat Fungsional Tertentu</c:v>
                </c:pt>
                <c:pt idx="2">
                  <c:v>Pejabat Fungsional Umum</c:v>
                </c:pt>
                <c:pt idx="3">
                  <c:v>Total</c:v>
                </c:pt>
              </c:strCache>
            </c:strRef>
          </c:cat>
          <c:val>
            <c:numRef>
              <c:f>Sheet2!$F$12:$F$15</c:f>
              <c:numCache>
                <c:formatCode>_(* #,##0_);_(* \(#,##0\);_(* "-"??_);_(@_)</c:formatCode>
                <c:ptCount val="4"/>
                <c:pt idx="0">
                  <c:v>1026</c:v>
                </c:pt>
                <c:pt idx="1">
                  <c:v>7377</c:v>
                </c:pt>
                <c:pt idx="2">
                  <c:v>5989</c:v>
                </c:pt>
                <c:pt idx="3">
                  <c:v>14392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D3-4BFB-916F-E462DFC2F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68984"/>
        <c:axId val="318769376"/>
      </c:barChart>
      <c:catAx>
        <c:axId val="31876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18769376"/>
        <c:crosses val="autoZero"/>
        <c:auto val="1"/>
        <c:lblAlgn val="ctr"/>
        <c:lblOffset val="100"/>
        <c:noMultiLvlLbl val="0"/>
      </c:catAx>
      <c:valAx>
        <c:axId val="31876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18768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30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3000">
          <a:solidFill>
            <a:schemeClr val="dk1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93493000874889"/>
          <c:y val="6.2931855740254693E-3"/>
          <c:w val="0.54478034776902884"/>
          <c:h val="0.944037037037037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6-49D6-98BC-BFF0B8C68D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Sheet1!$B$2:$B$40</c:f>
              <c:strCache>
                <c:ptCount val="39"/>
                <c:pt idx="0">
                  <c:v>BADAN KEPEGAWAIAN DAERAH PROVINSI NTT</c:v>
                </c:pt>
                <c:pt idx="1">
                  <c:v>BADAN KESATUAN BANGSA DAN POLITIK PROVINSI NTT</c:v>
                </c:pt>
                <c:pt idx="2">
                  <c:v>BADAN KEUANGAN DAERAH PROVINSI NTT</c:v>
                </c:pt>
                <c:pt idx="3">
                  <c:v>BADAN PENANGGULANGAN BENCANA DAERAH PROVINSI NTT</c:v>
                </c:pt>
                <c:pt idx="4">
                  <c:v>BADAN PENDAPATAN DAN ASET DAERAH PROVINSI NTT</c:v>
                </c:pt>
                <c:pt idx="5">
                  <c:v>BADAN PENGELOLA PERBATASAN PROVINSI NTT</c:v>
                </c:pt>
                <c:pt idx="6">
                  <c:v>BADAN PENGEMBANGAN SUMBER DAYA MANUSIA DAERAH PROVINSI NTT</c:v>
                </c:pt>
                <c:pt idx="7">
                  <c:v>BADAN PENGHUBUNG PROVINSI NTT</c:v>
                </c:pt>
                <c:pt idx="8">
                  <c:v>BADAN PERENCANAAN PEMBANGUNAN PENELITIAN DAN PENGEMBANGAN DAERAH PROVINSI NTT</c:v>
                </c:pt>
                <c:pt idx="9">
                  <c:v>DINAS ENERGI DAN SUMBER DAYA MINERAL PROVINSI NTT</c:v>
                </c:pt>
                <c:pt idx="10">
                  <c:v>DINAS KEARSIPAN DAN PERPUSTAKAAN PROVINSI NTT</c:v>
                </c:pt>
                <c:pt idx="11">
                  <c:v>DINAS KELAUTAN DAN PERIKANAN PROVINSI NTT</c:v>
                </c:pt>
                <c:pt idx="12">
                  <c:v>DINAS KEPEMUDAAN DAN OLAHRAGA PROVINSI NTT</c:v>
                </c:pt>
                <c:pt idx="13">
                  <c:v>DINAS KESEHATAN PROVINSI NTT</c:v>
                </c:pt>
                <c:pt idx="14">
                  <c:v>DINAS KOMUNIKASI DAN INFORMATIKA PROVINSI NTT</c:v>
                </c:pt>
                <c:pt idx="15">
                  <c:v>DINAS KOPERASI TENAGA KERJA DAN TRANSMIGRASI PROVINSI NTT</c:v>
                </c:pt>
                <c:pt idx="16">
                  <c:v>DINAS LINGKUNGAN HIDUP DAN KEHUTANAN PROVINSI NTT</c:v>
                </c:pt>
                <c:pt idx="17">
                  <c:v>DINAS PARIWISATA DAN EKONOMI KREATIF PROVINSI NTT</c:v>
                </c:pt>
                <c:pt idx="18">
                  <c:v>DINAS PEKERJAAN UMUM DAN PERUMAHAN RAKYAT PROVINSI NTT</c:v>
                </c:pt>
                <c:pt idx="19">
                  <c:v>DINAS PEMBERDAYAAN MASYARAKAT DAN DESA PROVINSI NTT</c:v>
                </c:pt>
                <c:pt idx="20">
                  <c:v>DINAS PEMBERDAYAAN PEREMPUAN DAN PERLINDUNGAN ANAK PROVINSI NTT</c:v>
                </c:pt>
                <c:pt idx="21">
                  <c:v>DINAS PENANAMAN MODAL DAN PELAYANAN TERPADU SATU PINTU PROVINSI NTT</c:v>
                </c:pt>
                <c:pt idx="22">
                  <c:v>DINAS PENDIDIKAN DAN KEBUDAYAAN PROVINSI NTT</c:v>
                </c:pt>
                <c:pt idx="23">
                  <c:v>DINAS PERHUBUNGAN PROVINSI NTT</c:v>
                </c:pt>
                <c:pt idx="24">
                  <c:v>DINAS PERINDUSTRIAN DAN PERDAGANGAN PROVINSI NTT</c:v>
                </c:pt>
                <c:pt idx="25">
                  <c:v>DINAS PERTANIAN DAN KETAHANAN PANGAN PROVINSI NTT</c:v>
                </c:pt>
                <c:pt idx="26">
                  <c:v>DINAS PETERNAKAN PROVINSI NTT</c:v>
                </c:pt>
                <c:pt idx="27">
                  <c:v>DINAS SOSIAL PROVINSI NTT</c:v>
                </c:pt>
                <c:pt idx="28">
                  <c:v>INSPEKTORAT DAERAH PROVINSI NTT</c:v>
                </c:pt>
                <c:pt idx="29">
                  <c:v>RSUD PROF. DR. W. Z. JOHANNES KUPANG</c:v>
                </c:pt>
                <c:pt idx="30">
                  <c:v>SATUAN POLISI PAMONG PRAJA PROVINSI NTT</c:v>
                </c:pt>
                <c:pt idx="31">
                  <c:v>SEKRETARIAT DPRD PROVINSI NTT</c:v>
                </c:pt>
                <c:pt idx="32">
                  <c:v>BIRO PEMERINTAHAN PROVINSI NTT</c:v>
                </c:pt>
                <c:pt idx="33">
                  <c:v>BIRO EKONOMI DAN KERJA SAMA PROVINSI NTT</c:v>
                </c:pt>
                <c:pt idx="34">
                  <c:v>BIRO ORGANISASI PROVINSI NTT</c:v>
                </c:pt>
                <c:pt idx="35">
                  <c:v>BIRO HUBUNGAN MASYARAKAT DAN PROTOKOL PROVINSI NTT</c:v>
                </c:pt>
                <c:pt idx="36">
                  <c:v>BIRO HUKUM PROVINSI NTT</c:v>
                </c:pt>
                <c:pt idx="37">
                  <c:v>BIRO PENGADAAN BARANG DAN JASA PROVINSI NTT</c:v>
                </c:pt>
                <c:pt idx="38">
                  <c:v>BIRO UMUM PROVINSI NTT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92</c:v>
                </c:pt>
                <c:pt idx="1">
                  <c:v>45</c:v>
                </c:pt>
                <c:pt idx="2">
                  <c:v>65</c:v>
                </c:pt>
                <c:pt idx="3">
                  <c:v>50</c:v>
                </c:pt>
                <c:pt idx="4">
                  <c:v>145</c:v>
                </c:pt>
                <c:pt idx="5">
                  <c:v>46</c:v>
                </c:pt>
                <c:pt idx="6">
                  <c:v>95</c:v>
                </c:pt>
                <c:pt idx="7">
                  <c:v>39</c:v>
                </c:pt>
                <c:pt idx="8">
                  <c:v>116</c:v>
                </c:pt>
                <c:pt idx="9">
                  <c:v>92</c:v>
                </c:pt>
                <c:pt idx="10">
                  <c:v>103</c:v>
                </c:pt>
                <c:pt idx="11">
                  <c:v>125</c:v>
                </c:pt>
                <c:pt idx="12">
                  <c:v>115</c:v>
                </c:pt>
                <c:pt idx="13">
                  <c:v>93</c:v>
                </c:pt>
                <c:pt idx="14">
                  <c:v>67</c:v>
                </c:pt>
                <c:pt idx="15">
                  <c:v>198</c:v>
                </c:pt>
                <c:pt idx="16">
                  <c:v>745</c:v>
                </c:pt>
                <c:pt idx="17">
                  <c:v>77</c:v>
                </c:pt>
                <c:pt idx="18">
                  <c:v>186</c:v>
                </c:pt>
                <c:pt idx="19">
                  <c:v>53</c:v>
                </c:pt>
                <c:pt idx="20">
                  <c:v>29</c:v>
                </c:pt>
                <c:pt idx="21">
                  <c:v>67</c:v>
                </c:pt>
                <c:pt idx="22">
                  <c:v>655</c:v>
                </c:pt>
                <c:pt idx="23">
                  <c:v>129</c:v>
                </c:pt>
                <c:pt idx="24">
                  <c:v>84</c:v>
                </c:pt>
                <c:pt idx="25">
                  <c:v>399</c:v>
                </c:pt>
                <c:pt idx="26">
                  <c:v>173</c:v>
                </c:pt>
                <c:pt idx="27">
                  <c:v>212</c:v>
                </c:pt>
                <c:pt idx="28">
                  <c:v>95</c:v>
                </c:pt>
                <c:pt idx="29">
                  <c:v>976</c:v>
                </c:pt>
                <c:pt idx="30">
                  <c:v>119</c:v>
                </c:pt>
                <c:pt idx="31">
                  <c:v>111</c:v>
                </c:pt>
                <c:pt idx="32">
                  <c:v>50</c:v>
                </c:pt>
                <c:pt idx="33">
                  <c:v>40</c:v>
                </c:pt>
                <c:pt idx="34">
                  <c:v>30</c:v>
                </c:pt>
                <c:pt idx="35">
                  <c:v>27</c:v>
                </c:pt>
                <c:pt idx="36">
                  <c:v>42</c:v>
                </c:pt>
                <c:pt idx="37">
                  <c:v>49</c:v>
                </c:pt>
                <c:pt idx="38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7-4EDD-BAD1-F374C04085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4616824"/>
        <c:axId val="374613688"/>
      </c:barChart>
      <c:catAx>
        <c:axId val="374616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613688"/>
        <c:crosses val="autoZero"/>
        <c:auto val="1"/>
        <c:lblAlgn val="ctr"/>
        <c:lblOffset val="100"/>
        <c:noMultiLvlLbl val="0"/>
      </c:catAx>
      <c:valAx>
        <c:axId val="37461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616824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968CD-116E-4D0D-92E9-B4E3D4F335D9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D6F3-7976-41B3-8B78-3022C60C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3D6F3-7976-41B3-8B78-3022C60C5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0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3D6F3-7976-41B3-8B78-3022C60C5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1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3D6F3-7976-41B3-8B78-3022C60C59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04800" y="1028700"/>
            <a:ext cx="9836771" cy="5052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00"/>
              </a:lnSpc>
            </a:pP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Evaluasi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Indeks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Profesionalitas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dan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Penilaian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Kinerja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ASN </a:t>
            </a: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Provinsi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NTT</a:t>
            </a:r>
            <a:endParaRPr lang="en-US" sz="7200" u="none" dirty="0">
              <a:solidFill>
                <a:srgbClr val="191919"/>
              </a:solidFill>
              <a:latin typeface="Telegraf Bold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242" y="6347184"/>
            <a:ext cx="8949886" cy="1107996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Rabu</a:t>
            </a:r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02 </a:t>
            </a:r>
            <a:r>
              <a:rPr lang="en-US" sz="6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Desember</a:t>
            </a:r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599" y="7625452"/>
            <a:ext cx="25281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Pertanyaan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81" y="8333338"/>
            <a:ext cx="1376363" cy="13810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90599" y="7625452"/>
            <a:ext cx="2735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Daftar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Hadir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8107" y="8343889"/>
            <a:ext cx="1400348" cy="140034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46225" y="9767380"/>
            <a:ext cx="3284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bit.ly/</a:t>
            </a:r>
            <a:r>
              <a:rPr lang="en-US" sz="2400" b="1" dirty="0" err="1">
                <a:latin typeface="Arial Narrow" panose="020B0606020202030204" pitchFamily="34" charset="0"/>
              </a:rPr>
              <a:t>pertanyaan</a:t>
            </a:r>
            <a:r>
              <a:rPr lang="en-US" sz="2400" b="1" dirty="0">
                <a:latin typeface="Arial Narrow" panose="020B0606020202030204" pitchFamily="34" charset="0"/>
              </a:rPr>
              <a:t>-prof-</a:t>
            </a:r>
            <a:r>
              <a:rPr lang="en-US" sz="2400" b="1" dirty="0" err="1">
                <a:latin typeface="Arial Narrow" panose="020B0606020202030204" pitchFamily="34" charset="0"/>
              </a:rPr>
              <a:t>asn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7794" y="9767380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bit.ly/</a:t>
            </a:r>
            <a:r>
              <a:rPr lang="en-US" sz="2400" b="1" dirty="0" err="1">
                <a:latin typeface="Arial Narrow" panose="020B0606020202030204" pitchFamily="34" charset="0"/>
              </a:rPr>
              <a:t>daftar-profesionalitas-asn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18288000" cy="1967837"/>
          </a:xfrm>
          <a:prstGeom prst="rect">
            <a:avLst/>
          </a:prstGeom>
          <a:solidFill>
            <a:srgbClr val="FEE600"/>
          </a:solidFill>
        </p:spPr>
      </p:sp>
      <p:sp>
        <p:nvSpPr>
          <p:cNvPr id="8" name="TextBox 8"/>
          <p:cNvSpPr txBox="1"/>
          <p:nvPr/>
        </p:nvSpPr>
        <p:spPr>
          <a:xfrm>
            <a:off x="1863247" y="723900"/>
            <a:ext cx="13824361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  <a:spcBef>
                <a:spcPct val="0"/>
              </a:spcBef>
            </a:pPr>
            <a:r>
              <a:rPr lang="en-US" sz="5600" dirty="0">
                <a:solidFill>
                  <a:srgbClr val="191919"/>
                </a:solidFill>
                <a:latin typeface="Telegraf"/>
              </a:rPr>
              <a:t>KINERJA</a:t>
            </a:r>
            <a:endParaRPr lang="en-US" sz="5600" u="none" dirty="0">
              <a:solidFill>
                <a:srgbClr val="191919"/>
              </a:solidFill>
              <a:latin typeface="Telegraf"/>
            </a:endParaRPr>
          </a:p>
        </p:txBody>
      </p:sp>
      <p:grpSp>
        <p:nvGrpSpPr>
          <p:cNvPr id="27" name="Group 15"/>
          <p:cNvGrpSpPr/>
          <p:nvPr/>
        </p:nvGrpSpPr>
        <p:grpSpPr>
          <a:xfrm>
            <a:off x="399195" y="490752"/>
            <a:ext cx="1124970" cy="1104848"/>
            <a:chOff x="0" y="0"/>
            <a:chExt cx="1499960" cy="1473130"/>
          </a:xfrm>
          <a:solidFill>
            <a:schemeClr val="bg1"/>
          </a:solidFill>
        </p:grpSpPr>
        <p:grpSp>
          <p:nvGrpSpPr>
            <p:cNvPr id="28" name="Group 16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  <a:grpFill/>
          </p:grpSpPr>
          <p:sp>
            <p:nvSpPr>
              <p:cNvPr id="30" name="Freeform 17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9" name="TextBox 18"/>
            <p:cNvSpPr txBox="1"/>
            <p:nvPr/>
          </p:nvSpPr>
          <p:spPr>
            <a:xfrm>
              <a:off x="209571" y="346040"/>
              <a:ext cx="1080819" cy="67924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b="1" u="none" dirty="0">
                  <a:solidFill>
                    <a:srgbClr val="191919"/>
                  </a:solidFill>
                  <a:latin typeface="Telegraf Medium"/>
                </a:rPr>
                <a:t>03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18719"/>
              </p:ext>
            </p:extLst>
          </p:nvPr>
        </p:nvGraphicFramePr>
        <p:xfrm>
          <a:off x="399196" y="2324100"/>
          <a:ext cx="17431604" cy="7506030"/>
        </p:xfrm>
        <a:graphic>
          <a:graphicData uri="http://schemas.openxmlformats.org/drawingml/2006/table">
            <a:tbl>
              <a:tblPr/>
              <a:tblGrid>
                <a:gridCol w="129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8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No</a:t>
                      </a:r>
                    </a:p>
                  </a:txBody>
                  <a:tcPr marL="5624" marR="5624" marT="5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DIMENSI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INDIKATOR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NILAI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KETERANGAN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Kinerja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(30%)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SKP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dan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Penilaian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Perilaku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Riwayat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hasil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penilaian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kinerja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yang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mencakup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: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Sasaran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Kerja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Pegawai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(SKP)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dan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Perilaku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Kerja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Pegawai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(PKP).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1. 91 100   (Sangat Baik)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2. 76 - 90   (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Baik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3. 61 - 75   (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Cukup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4. 51 - 60   (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Sedang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5. di bawah 50  (Kurang)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456096" y="646011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456" y="504234"/>
            <a:ext cx="879150" cy="8821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099096" y="646011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09625" y="451162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9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18288000" cy="1967837"/>
          </a:xfrm>
          <a:prstGeom prst="rect">
            <a:avLst/>
          </a:prstGeom>
          <a:solidFill>
            <a:srgbClr val="FEE600"/>
          </a:solidFill>
        </p:spPr>
      </p:sp>
      <p:sp>
        <p:nvSpPr>
          <p:cNvPr id="8" name="TextBox 8"/>
          <p:cNvSpPr txBox="1"/>
          <p:nvPr/>
        </p:nvSpPr>
        <p:spPr>
          <a:xfrm>
            <a:off x="1863247" y="723900"/>
            <a:ext cx="13824361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  <a:spcBef>
                <a:spcPct val="0"/>
              </a:spcBef>
            </a:pPr>
            <a:r>
              <a:rPr lang="en-US" sz="5600" dirty="0">
                <a:solidFill>
                  <a:srgbClr val="191919"/>
                </a:solidFill>
                <a:latin typeface="Telegraf"/>
              </a:rPr>
              <a:t>DISIPLIN</a:t>
            </a:r>
            <a:endParaRPr lang="en-US" sz="5600" u="none" dirty="0">
              <a:solidFill>
                <a:srgbClr val="191919"/>
              </a:solidFill>
              <a:latin typeface="Telegraf"/>
            </a:endParaRPr>
          </a:p>
        </p:txBody>
      </p:sp>
      <p:grpSp>
        <p:nvGrpSpPr>
          <p:cNvPr id="27" name="Group 15"/>
          <p:cNvGrpSpPr/>
          <p:nvPr/>
        </p:nvGrpSpPr>
        <p:grpSpPr>
          <a:xfrm>
            <a:off x="399195" y="490752"/>
            <a:ext cx="1124970" cy="1104848"/>
            <a:chOff x="0" y="0"/>
            <a:chExt cx="1499960" cy="1473130"/>
          </a:xfrm>
          <a:solidFill>
            <a:schemeClr val="bg1"/>
          </a:solidFill>
        </p:grpSpPr>
        <p:grpSp>
          <p:nvGrpSpPr>
            <p:cNvPr id="28" name="Group 16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  <a:grpFill/>
          </p:grpSpPr>
          <p:sp>
            <p:nvSpPr>
              <p:cNvPr id="30" name="Freeform 17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9" name="TextBox 18"/>
            <p:cNvSpPr txBox="1"/>
            <p:nvPr/>
          </p:nvSpPr>
          <p:spPr>
            <a:xfrm>
              <a:off x="209571" y="346040"/>
              <a:ext cx="1080819" cy="67924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b="1" u="none" dirty="0">
                  <a:solidFill>
                    <a:srgbClr val="191919"/>
                  </a:solidFill>
                  <a:latin typeface="Telegraf Medium"/>
                </a:rPr>
                <a:t>04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40164"/>
              </p:ext>
            </p:extLst>
          </p:nvPr>
        </p:nvGraphicFramePr>
        <p:xfrm>
          <a:off x="399195" y="2247900"/>
          <a:ext cx="17126804" cy="8013220"/>
        </p:xfrm>
        <a:graphic>
          <a:graphicData uri="http://schemas.openxmlformats.org/drawingml/2006/table">
            <a:tbl>
              <a:tblPr/>
              <a:tblGrid>
                <a:gridCol w="1273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No</a:t>
                      </a:r>
                    </a:p>
                  </a:txBody>
                  <a:tcPr marL="5624" marR="5624" marT="5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DIMENSI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INDIKATOR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NILAI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KETERANGAN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Disiplin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(5%)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Hukuman disiplin yang pernah diterima oleh PNS dalam </a:t>
                      </a:r>
                      <a:r>
                        <a:rPr lang="sv-SE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5 tahun terakhir </a:t>
                      </a:r>
                      <a:r>
                        <a:rPr lang="sv-SE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dan telah mempunyai keputusan final.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1. Tidak Pernah mendapat Hukuman Disiplin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2. Pernah mendapat Hukuman Disipilin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a. Ringan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b. Sedang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c.  Berat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32296" y="602272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656" y="460495"/>
            <a:ext cx="879150" cy="8821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254220" y="584239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50292" y="370428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75278" y="536256"/>
            <a:ext cx="8012442" cy="3004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99"/>
              </a:lnSpc>
            </a:pPr>
            <a:r>
              <a:rPr lang="en-US" sz="5400" dirty="0">
                <a:solidFill>
                  <a:srgbClr val="191919"/>
                </a:solidFill>
                <a:latin typeface="Telegraf Bold Bold"/>
              </a:rPr>
              <a:t>KATEGORI TINGKAT PROFESIONALITAS ASN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2"/>
          <a:stretch/>
        </p:blipFill>
        <p:spPr>
          <a:xfrm>
            <a:off x="9240038" y="114300"/>
            <a:ext cx="8895562" cy="5540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1116008" y="9268400"/>
            <a:ext cx="689592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/>
              <a:t>https://ip-jasn.bkn.go.id/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28600" y="4300170"/>
            <a:ext cx="13635498" cy="5410958"/>
            <a:chOff x="609600" y="4284847"/>
            <a:chExt cx="13635498" cy="541095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4284847"/>
              <a:ext cx="13635498" cy="4056035"/>
              <a:chOff x="2313296" y="5782119"/>
              <a:chExt cx="13635498" cy="4056035"/>
            </a:xfrm>
          </p:grpSpPr>
          <p:sp>
            <p:nvSpPr>
              <p:cNvPr id="24" name="Text Placeholder 54"/>
              <p:cNvSpPr txBox="1">
                <a:spLocks noChangeArrowheads="1"/>
              </p:cNvSpPr>
              <p:nvPr/>
            </p:nvSpPr>
            <p:spPr>
              <a:xfrm>
                <a:off x="11324734" y="7958343"/>
                <a:ext cx="1176331" cy="3365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5000"/>
                  </a:lnSpc>
                  <a:buFont typeface="Arial" pitchFamily="34" charset="0"/>
                  <a:buNone/>
                </a:pPr>
                <a:r>
                  <a:rPr lang="id-ID" sz="2800" b="1" dirty="0">
                    <a:solidFill>
                      <a:srgbClr val="FF0000"/>
                    </a:solidFill>
                    <a:latin typeface="Arial" pitchFamily="34" charset="0"/>
                    <a:ea typeface="Segoe UI Symbol" pitchFamily="34" charset="0"/>
                    <a:cs typeface="Arial" pitchFamily="34" charset="0"/>
                  </a:rPr>
                  <a:t>61-70 </a:t>
                </a:r>
              </a:p>
            </p:txBody>
          </p:sp>
          <p:sp>
            <p:nvSpPr>
              <p:cNvPr id="25" name="Text Placeholder 55"/>
              <p:cNvSpPr txBox="1">
                <a:spLocks noChangeArrowheads="1"/>
              </p:cNvSpPr>
              <p:nvPr/>
            </p:nvSpPr>
            <p:spPr>
              <a:xfrm>
                <a:off x="2887662" y="5782119"/>
                <a:ext cx="1493837" cy="4715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5000"/>
                  </a:lnSpc>
                  <a:buFont typeface="Arial" pitchFamily="34" charset="0"/>
                  <a:buNone/>
                </a:pPr>
                <a:r>
                  <a:rPr lang="id-ID" sz="2800" b="1" dirty="0">
                    <a:solidFill>
                      <a:srgbClr val="FF0000"/>
                    </a:solidFill>
                    <a:latin typeface="Arial" pitchFamily="34" charset="0"/>
                    <a:ea typeface="Segoe UI Symbol" pitchFamily="34" charset="0"/>
                    <a:cs typeface="Arial" pitchFamily="34" charset="0"/>
                  </a:rPr>
                  <a:t>91-100</a:t>
                </a:r>
              </a:p>
            </p:txBody>
          </p:sp>
          <p:sp>
            <p:nvSpPr>
              <p:cNvPr id="26" name="Text Placeholder 56"/>
              <p:cNvSpPr txBox="1">
                <a:spLocks noChangeArrowheads="1"/>
              </p:cNvSpPr>
              <p:nvPr/>
            </p:nvSpPr>
            <p:spPr>
              <a:xfrm>
                <a:off x="8526574" y="7214583"/>
                <a:ext cx="1500198" cy="4080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5000"/>
                  </a:lnSpc>
                  <a:buFont typeface="Arial" pitchFamily="34" charset="0"/>
                  <a:buNone/>
                </a:pPr>
                <a:r>
                  <a:rPr lang="id-ID" sz="2800" b="1" dirty="0">
                    <a:solidFill>
                      <a:srgbClr val="FF0000"/>
                    </a:solidFill>
                    <a:latin typeface="Arial" pitchFamily="34" charset="0"/>
                    <a:ea typeface="Segoe UI Symbol" pitchFamily="34" charset="0"/>
                    <a:cs typeface="Arial" pitchFamily="34" charset="0"/>
                  </a:rPr>
                  <a:t>71-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itchFamily="34" charset="0"/>
                    <a:ea typeface="Segoe UI Symbol" pitchFamily="34" charset="0"/>
                    <a:cs typeface="Arial" pitchFamily="34" charset="0"/>
                  </a:rPr>
                  <a:t> </a:t>
                </a:r>
                <a:r>
                  <a:rPr lang="id-ID" sz="2800" b="1" dirty="0">
                    <a:solidFill>
                      <a:srgbClr val="FF0000"/>
                    </a:solidFill>
                    <a:latin typeface="Arial" pitchFamily="34" charset="0"/>
                    <a:ea typeface="Segoe UI Symbol" pitchFamily="34" charset="0"/>
                    <a:cs typeface="Arial" pitchFamily="34" charset="0"/>
                  </a:rPr>
                  <a:t>80 </a:t>
                </a:r>
              </a:p>
            </p:txBody>
          </p:sp>
          <p:sp>
            <p:nvSpPr>
              <p:cNvPr id="27" name="Text Placeholder 57"/>
              <p:cNvSpPr txBox="1">
                <a:spLocks noChangeArrowheads="1"/>
              </p:cNvSpPr>
              <p:nvPr/>
            </p:nvSpPr>
            <p:spPr>
              <a:xfrm>
                <a:off x="6003578" y="6574925"/>
                <a:ext cx="1285883" cy="336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5000"/>
                  </a:lnSpc>
                  <a:buFont typeface="Arial" pitchFamily="34" charset="0"/>
                  <a:buNone/>
                </a:pPr>
                <a:r>
                  <a:rPr lang="id-ID" sz="2800" b="1" dirty="0">
                    <a:solidFill>
                      <a:srgbClr val="FF0000"/>
                    </a:solidFill>
                    <a:latin typeface="Arial" pitchFamily="34" charset="0"/>
                    <a:ea typeface="Segoe UI Symbol" pitchFamily="34" charset="0"/>
                    <a:cs typeface="Arial" pitchFamily="34" charset="0"/>
                  </a:rPr>
                  <a:t>81-90 </a:t>
                </a:r>
              </a:p>
            </p:txBody>
          </p:sp>
          <p:sp>
            <p:nvSpPr>
              <p:cNvPr id="29" name="Text Placeholder 13"/>
              <p:cNvSpPr txBox="1">
                <a:spLocks noChangeArrowheads="1"/>
              </p:cNvSpPr>
              <p:nvPr/>
            </p:nvSpPr>
            <p:spPr>
              <a:xfrm>
                <a:off x="2313296" y="6407381"/>
                <a:ext cx="2666998" cy="56491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id-ID" altLang="zh-CN" sz="2800" b="1" dirty="0">
                    <a:solidFill>
                      <a:srgbClr val="002060"/>
                    </a:solidFill>
                    <a:latin typeface="Segoe UI Light" pitchFamily="34" charset="0"/>
                  </a:rPr>
                  <a:t>Sangat Tinggi </a:t>
                </a:r>
              </a:p>
            </p:txBody>
          </p:sp>
          <p:sp>
            <p:nvSpPr>
              <p:cNvPr id="35" name="Text Placeholder 54"/>
              <p:cNvSpPr txBox="1">
                <a:spLocks noChangeArrowheads="1"/>
              </p:cNvSpPr>
              <p:nvPr/>
            </p:nvSpPr>
            <p:spPr bwMode="auto">
              <a:xfrm>
                <a:off x="14028410" y="8611202"/>
                <a:ext cx="1128692" cy="323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lnSpc>
                    <a:spcPct val="115000"/>
                  </a:lnSpc>
                </a:pPr>
                <a:r>
                  <a:rPr lang="id-ID" sz="32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≤ 60</a:t>
                </a:r>
                <a:r>
                  <a:rPr lang="id-ID" sz="2400" dirty="0">
                    <a:solidFill>
                      <a:srgbClr val="FF0000"/>
                    </a:solidFill>
                    <a:latin typeface="Segoe UI Semibold" pitchFamily="34" charset="0"/>
                    <a:sym typeface="Arial" pitchFamily="34" charset="0"/>
                  </a:rPr>
                  <a:t> 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2334536" y="6338249"/>
                <a:ext cx="2754642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048148" y="6313333"/>
                <a:ext cx="1" cy="73912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Placeholder 15"/>
              <p:cNvSpPr txBox="1">
                <a:spLocks noChangeArrowheads="1"/>
              </p:cNvSpPr>
              <p:nvPr/>
            </p:nvSpPr>
            <p:spPr>
              <a:xfrm>
                <a:off x="5043461" y="7090999"/>
                <a:ext cx="2641588" cy="61600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id-ID" altLang="zh-CN" sz="2800" b="1" dirty="0">
                    <a:solidFill>
                      <a:srgbClr val="002060"/>
                    </a:solidFill>
                    <a:latin typeface="Segoe UI Light" pitchFamily="34" charset="0"/>
                  </a:rPr>
                  <a:t>Tinggi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5024703" y="7024049"/>
                <a:ext cx="2754642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7750035" y="7003819"/>
                <a:ext cx="1" cy="73912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Placeholder 15"/>
              <p:cNvSpPr txBox="1">
                <a:spLocks noChangeArrowheads="1"/>
              </p:cNvSpPr>
              <p:nvPr/>
            </p:nvSpPr>
            <p:spPr>
              <a:xfrm>
                <a:off x="7724753" y="7770782"/>
                <a:ext cx="2659681" cy="52412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altLang="zh-CN" sz="2800" b="1" dirty="0" err="1">
                    <a:solidFill>
                      <a:srgbClr val="002060"/>
                    </a:solidFill>
                    <a:latin typeface="Segoe UI Light" pitchFamily="34" charset="0"/>
                  </a:rPr>
                  <a:t>Sedang</a:t>
                </a:r>
                <a:endParaRPr lang="id-ID" altLang="zh-CN" sz="2800" b="1" dirty="0">
                  <a:solidFill>
                    <a:srgbClr val="002060"/>
                  </a:solidFill>
                  <a:latin typeface="Segoe UI Light" pitchFamily="34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7719553" y="7709849"/>
                <a:ext cx="2754642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0456610" y="7709855"/>
                <a:ext cx="1" cy="73912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Placeholder 15"/>
              <p:cNvSpPr txBox="1">
                <a:spLocks noChangeArrowheads="1"/>
              </p:cNvSpPr>
              <p:nvPr/>
            </p:nvSpPr>
            <p:spPr>
              <a:xfrm>
                <a:off x="10427009" y="8500754"/>
                <a:ext cx="2704676" cy="6254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altLang="zh-CN" sz="2800" b="1" dirty="0" err="1">
                    <a:solidFill>
                      <a:srgbClr val="002060"/>
                    </a:solidFill>
                    <a:latin typeface="Segoe UI Light" pitchFamily="34" charset="0"/>
                  </a:rPr>
                  <a:t>Rendah</a:t>
                </a:r>
                <a:endParaRPr lang="id-ID" altLang="zh-CN" sz="2800" b="1" dirty="0">
                  <a:solidFill>
                    <a:srgbClr val="002060"/>
                  </a:solidFill>
                  <a:latin typeface="Segoe UI Light" pitchFamily="34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0441041" y="8431695"/>
                <a:ext cx="2754642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13201548" y="8401509"/>
                <a:ext cx="1" cy="73912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 Placeholder 15"/>
              <p:cNvSpPr txBox="1">
                <a:spLocks noChangeArrowheads="1"/>
              </p:cNvSpPr>
              <p:nvPr/>
            </p:nvSpPr>
            <p:spPr>
              <a:xfrm>
                <a:off x="13131684" y="9213851"/>
                <a:ext cx="2739523" cy="61470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altLang="zh-CN" sz="2800" b="1" dirty="0" err="1">
                    <a:solidFill>
                      <a:schemeClr val="bg1"/>
                    </a:solidFill>
                    <a:latin typeface="Segoe UI Light" pitchFamily="34" charset="0"/>
                  </a:rPr>
                  <a:t>Sangat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Segoe UI Light" pitchFamily="34" charset="0"/>
                  </a:rPr>
                  <a:t> </a:t>
                </a:r>
                <a:r>
                  <a:rPr lang="en-US" altLang="zh-CN" sz="2800" b="1" dirty="0" err="1">
                    <a:solidFill>
                      <a:schemeClr val="bg1"/>
                    </a:solidFill>
                    <a:latin typeface="Segoe UI Light" pitchFamily="34" charset="0"/>
                  </a:rPr>
                  <a:t>Rendah</a:t>
                </a:r>
                <a:endParaRPr lang="id-ID" altLang="zh-CN" sz="2800" b="1" dirty="0">
                  <a:solidFill>
                    <a:schemeClr val="bg1"/>
                  </a:solidFill>
                  <a:latin typeface="Segoe UI Light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3176566" y="9130126"/>
                <a:ext cx="2754642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15948793" y="9099034"/>
                <a:ext cx="1" cy="73912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flipH="1">
              <a:off x="1851788" y="5472674"/>
              <a:ext cx="28271" cy="3562943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51788" y="9035617"/>
              <a:ext cx="10945961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7" idx="2"/>
            </p:cNvCxnSpPr>
            <p:nvPr/>
          </p:nvCxnSpPr>
          <p:spPr>
            <a:xfrm flipH="1">
              <a:off x="12797749" y="8331285"/>
              <a:ext cx="1" cy="704332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572000" y="6234172"/>
              <a:ext cx="36169" cy="2801445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9" idx="2"/>
            </p:cNvCxnSpPr>
            <p:nvPr/>
          </p:nvCxnSpPr>
          <p:spPr>
            <a:xfrm flipH="1">
              <a:off x="7327555" y="6797633"/>
              <a:ext cx="23343" cy="2277322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3" idx="2"/>
            </p:cNvCxnSpPr>
            <p:nvPr/>
          </p:nvCxnSpPr>
          <p:spPr>
            <a:xfrm>
              <a:off x="10075651" y="7628967"/>
              <a:ext cx="21611" cy="1360729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6324600" y="9035617"/>
              <a:ext cx="5103388" cy="660188"/>
              <a:chOff x="6324600" y="9198601"/>
              <a:chExt cx="5562600" cy="49720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6324600" y="9198601"/>
                <a:ext cx="0" cy="4972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6324600" y="9695805"/>
                <a:ext cx="55626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Box 59"/>
          <p:cNvSpPr txBox="1"/>
          <p:nvPr/>
        </p:nvSpPr>
        <p:spPr>
          <a:xfrm>
            <a:off x="6850594" y="9239504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profesionalitas</a:t>
            </a:r>
            <a:r>
              <a:rPr lang="en-US" dirty="0"/>
              <a:t> ASN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172434" y="6108287"/>
            <a:ext cx="496316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LOGIN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Username : &lt;&lt;NIP&gt;</a:t>
            </a:r>
          </a:p>
          <a:p>
            <a:r>
              <a:rPr lang="en-US" dirty="0">
                <a:latin typeface="Arial Narrow" panose="020B0606020202030204" pitchFamily="34" charset="0"/>
              </a:rPr>
              <a:t>Password  :  &lt;&lt;</a:t>
            </a:r>
            <a:r>
              <a:rPr lang="en-US" dirty="0" err="1">
                <a:latin typeface="Arial Narrow" panose="020B0606020202030204" pitchFamily="34" charset="0"/>
              </a:rPr>
              <a:t>nama</a:t>
            </a:r>
            <a:r>
              <a:rPr lang="en-US" dirty="0">
                <a:latin typeface="Arial Narrow" panose="020B0606020202030204" pitchFamily="34" charset="0"/>
              </a:rPr>
              <a:t> PNS </a:t>
            </a:r>
            <a:r>
              <a:rPr lang="en-US" dirty="0" err="1">
                <a:latin typeface="Arial Narrow" panose="020B0606020202030204" pitchFamily="34" charset="0"/>
              </a:rPr>
              <a:t>sebelum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spasi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pertama</a:t>
            </a:r>
            <a:r>
              <a:rPr lang="en-US" dirty="0">
                <a:latin typeface="Arial Narrow" panose="020B0606020202030204" pitchFamily="34" charset="0"/>
              </a:rPr>
              <a:t>&gt;&gt;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5849600" y="7308616"/>
            <a:ext cx="0" cy="19693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66995" y="9239504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56" y="9217282"/>
            <a:ext cx="879150" cy="88211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34600" y="9257091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73570" y="9285899"/>
            <a:ext cx="889289" cy="8892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0997" y="86340"/>
            <a:ext cx="1631416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191919"/>
                </a:solidFill>
                <a:latin typeface="Telegraf"/>
              </a:rPr>
              <a:t>INDEKS PROFESIONALITAS ASN MENURUT INSTANSI PEMERINTAH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615279" y="8620277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992" y="9067033"/>
            <a:ext cx="879150" cy="8821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6615279" y="6864851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77575" y="7520344"/>
            <a:ext cx="889289" cy="88928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3805452" y="3576824"/>
            <a:ext cx="1828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286000" y="1147152"/>
            <a:ext cx="12675704" cy="7099363"/>
            <a:chOff x="1268896" y="2195284"/>
            <a:chExt cx="12675704" cy="7099363"/>
          </a:xfrm>
        </p:grpSpPr>
        <p:sp>
          <p:nvSpPr>
            <p:cNvPr id="9" name="Rounded Rectangle 8"/>
            <p:cNvSpPr/>
            <p:nvPr/>
          </p:nvSpPr>
          <p:spPr>
            <a:xfrm>
              <a:off x="1268896" y="4958365"/>
              <a:ext cx="3276600" cy="1371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NASIONAL</a:t>
              </a:r>
            </a:p>
            <a:p>
              <a:pPr algn="ctr"/>
              <a:r>
                <a:rPr lang="en-US" sz="3200" dirty="0"/>
                <a:t>(62,5)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47619" y="2851929"/>
              <a:ext cx="3276600" cy="1371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PUSAT</a:t>
              </a:r>
            </a:p>
            <a:p>
              <a:pPr algn="ctr"/>
              <a:r>
                <a:rPr lang="en-US" sz="3200" dirty="0"/>
                <a:t>(69,5)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37680" y="7031864"/>
              <a:ext cx="3276600" cy="1371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DAERAH</a:t>
              </a:r>
            </a:p>
            <a:p>
              <a:pPr algn="ctr"/>
              <a:r>
                <a:rPr lang="en-US" sz="3200" dirty="0"/>
                <a:t>(61,5)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744200" y="6461219"/>
              <a:ext cx="3200400" cy="12954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PROVINSI</a:t>
              </a:r>
            </a:p>
            <a:p>
              <a:pPr algn="ctr"/>
              <a:r>
                <a:rPr lang="en-US" sz="2800" dirty="0"/>
                <a:t>(64,9)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744200" y="7999247"/>
              <a:ext cx="3200400" cy="1295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KABUPATEN/KOTA</a:t>
              </a:r>
            </a:p>
            <a:p>
              <a:pPr algn="ctr"/>
              <a:r>
                <a:rPr lang="en-US" sz="2800" dirty="0"/>
                <a:t>(61,3)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048000" y="3563573"/>
              <a:ext cx="0" cy="13815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41374" y="6343217"/>
              <a:ext cx="0" cy="13815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041374" y="3563573"/>
              <a:ext cx="2296306" cy="132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048000" y="7704880"/>
              <a:ext cx="2296306" cy="132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634158" y="3483432"/>
              <a:ext cx="1729042" cy="72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594402" y="7671317"/>
              <a:ext cx="1729042" cy="72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369827" y="2786431"/>
              <a:ext cx="0" cy="13815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0323444" y="6991766"/>
              <a:ext cx="0" cy="13815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359888" y="2774579"/>
              <a:ext cx="420756" cy="672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0744200" y="2195284"/>
              <a:ext cx="3200400" cy="1295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KEMENTERIAN</a:t>
              </a:r>
            </a:p>
            <a:p>
              <a:pPr algn="ctr"/>
              <a:r>
                <a:rPr lang="en-US" sz="2800" dirty="0"/>
                <a:t>(68,2)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10363200" y="4147419"/>
              <a:ext cx="420756" cy="672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0744200" y="3662965"/>
              <a:ext cx="3200400" cy="1295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LEMBAGA</a:t>
              </a:r>
            </a:p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(70,7)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10313506" y="6985045"/>
              <a:ext cx="420756" cy="672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0304372" y="8356209"/>
              <a:ext cx="420756" cy="672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51885"/>
              </p:ext>
            </p:extLst>
          </p:nvPr>
        </p:nvGraphicFramePr>
        <p:xfrm>
          <a:off x="778754" y="7894080"/>
          <a:ext cx="991243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err="1"/>
                        <a:t>Instansi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Pemerintah</a:t>
                      </a:r>
                      <a:endParaRPr lang="en-US" sz="25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2018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2019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Pemerinta</a:t>
                      </a:r>
                      <a:r>
                        <a:rPr lang="en-US" sz="2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NTT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Indeks</a:t>
                      </a:r>
                      <a:r>
                        <a:rPr lang="en-US" sz="2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Profesionalitas</a:t>
                      </a:r>
                      <a:r>
                        <a:rPr lang="en-US" sz="2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ASN </a:t>
                      </a:r>
                      <a:r>
                        <a:rPr lang="en-US" sz="2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mengalami</a:t>
                      </a:r>
                      <a:r>
                        <a:rPr lang="en-US" sz="2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US" sz="2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24 % </a:t>
                      </a:r>
                      <a:r>
                        <a:rPr lang="en-US" sz="2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2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US" sz="2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2019.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4075044" y="525516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Sumber</a:t>
            </a:r>
            <a:r>
              <a:rPr lang="en-US" i="1" dirty="0"/>
              <a:t>: BKN, 2020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271" y="964063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Sumber</a:t>
            </a:r>
            <a:r>
              <a:rPr lang="en-US" i="1" dirty="0"/>
              <a:t>: BKN, 2020</a:t>
            </a:r>
          </a:p>
        </p:txBody>
      </p:sp>
    </p:spTree>
    <p:extLst>
      <p:ext uri="{BB962C8B-B14F-4D97-AF65-F5344CB8AC3E}">
        <p14:creationId xmlns:p14="http://schemas.microsoft.com/office/powerpoint/2010/main" val="81654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457200" y="870677"/>
            <a:ext cx="17145000" cy="923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457200" y="190500"/>
            <a:ext cx="16314160" cy="74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INDEKS PROFESIONALITAS ASN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776848" y="9119157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506" y="8886417"/>
            <a:ext cx="879150" cy="8821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4780365" y="7941799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53506" y="7803300"/>
            <a:ext cx="889289" cy="8892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83" y="43706"/>
            <a:ext cx="2810500" cy="2810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382000" y="5501308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10600" y="5941944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86800" y="6008204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805452" y="3324640"/>
            <a:ext cx="1828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9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"/>
          <a:stretch/>
        </p:blipFill>
        <p:spPr bwMode="auto">
          <a:xfrm>
            <a:off x="457200" y="1313242"/>
            <a:ext cx="17221200" cy="885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410969" y="308614"/>
            <a:ext cx="16234281" cy="74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INDEKS PROFESIONALITAS ASN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1632" y="7470493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6" y="8064300"/>
            <a:ext cx="879150" cy="8821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71632" y="5741313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275" y="6325713"/>
            <a:ext cx="889289" cy="8892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114300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/>
        </p:blipFill>
        <p:spPr bwMode="auto">
          <a:xfrm>
            <a:off x="555361" y="1328530"/>
            <a:ext cx="17248934" cy="87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505666" y="317096"/>
            <a:ext cx="16314160" cy="74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INDEKS PROFESIONALITAS ASN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693695" y="6378493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29" y="6972300"/>
            <a:ext cx="879150" cy="8821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693695" y="4649313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64338" y="5233713"/>
            <a:ext cx="889289" cy="8892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54" y="62692"/>
            <a:ext cx="2810500" cy="2810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924800" y="5895560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6351989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05800" y="6389204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970911" y="3718892"/>
            <a:ext cx="1828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3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9"/>
          <a:stretch/>
        </p:blipFill>
        <p:spPr bwMode="auto">
          <a:xfrm>
            <a:off x="533400" y="1313242"/>
            <a:ext cx="17297400" cy="889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449128" y="307726"/>
            <a:ext cx="16314160" cy="74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INDEKS PROFESIONALITAS ASN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5094" y="6530893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8" y="7124700"/>
            <a:ext cx="879150" cy="8821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15094" y="4801713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737" y="5386113"/>
            <a:ext cx="889289" cy="8892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54" y="62692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9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86920" y="571500"/>
            <a:ext cx="16314160" cy="74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6000" b="1" u="none" dirty="0" err="1">
                <a:solidFill>
                  <a:srgbClr val="191919"/>
                </a:solidFill>
                <a:latin typeface="Telegraf"/>
              </a:rPr>
              <a:t>Apa</a:t>
            </a: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 yang </a:t>
            </a:r>
            <a:r>
              <a:rPr lang="en-US" sz="6000" b="1" u="none" dirty="0" err="1">
                <a:solidFill>
                  <a:srgbClr val="191919"/>
                </a:solidFill>
                <a:latin typeface="Telegraf"/>
              </a:rPr>
              <a:t>harus</a:t>
            </a: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 PNS </a:t>
            </a:r>
            <a:r>
              <a:rPr lang="en-US" sz="6000" b="1" u="none" dirty="0" err="1">
                <a:solidFill>
                  <a:srgbClr val="191919"/>
                </a:solidFill>
                <a:latin typeface="Telegraf"/>
              </a:rPr>
              <a:t>dilakukan</a:t>
            </a: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359" y="3618958"/>
            <a:ext cx="396795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/>
              <a:t>Pejabat</a:t>
            </a:r>
            <a:r>
              <a:rPr lang="en-US" sz="2400" dirty="0"/>
              <a:t> </a:t>
            </a:r>
            <a:r>
              <a:rPr lang="en-US" sz="2400" dirty="0" err="1"/>
              <a:t>Esolon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Diklat</a:t>
            </a:r>
            <a:r>
              <a:rPr lang="en-US" sz="2400" dirty="0"/>
              <a:t> </a:t>
            </a:r>
            <a:r>
              <a:rPr lang="en-US" sz="2400" dirty="0" err="1"/>
              <a:t>Kepemipinan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yang </a:t>
            </a:r>
            <a:r>
              <a:rPr lang="en-US" sz="2400" dirty="0" err="1"/>
              <a:t>diduduki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61916" y="3652240"/>
            <a:ext cx="396795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/>
              <a:t>PNS yang </a:t>
            </a:r>
            <a:r>
              <a:rPr lang="en-US" sz="2400" dirty="0" err="1"/>
              <a:t>menduduki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dan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Diklat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yang </a:t>
            </a:r>
            <a:r>
              <a:rPr lang="en-US" sz="2400" dirty="0" err="1"/>
              <a:t>diduduki</a:t>
            </a:r>
            <a:r>
              <a:rPr lang="en-US" sz="2400" dirty="0"/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41400" y="3677319"/>
            <a:ext cx="35814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en-US" sz="2400" dirty="0"/>
              <a:t>PNS yang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Diklat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paling </a:t>
            </a:r>
            <a:r>
              <a:rPr lang="en-US" sz="2400" dirty="0" err="1"/>
              <a:t>sedikit</a:t>
            </a:r>
            <a:r>
              <a:rPr lang="en-US" sz="2400" dirty="0"/>
              <a:t> 20 JP (Jam Pelajaran) yang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jabatannya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1 (</a:t>
            </a:r>
            <a:r>
              <a:rPr lang="en-US" sz="2400" dirty="0" err="1"/>
              <a:t>satu</a:t>
            </a:r>
            <a:r>
              <a:rPr lang="en-US" sz="2400" dirty="0"/>
              <a:t>)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07392" y="2250158"/>
            <a:ext cx="1124970" cy="1104848"/>
            <a:chOff x="-1499960" y="3009"/>
            <a:chExt cx="1499960" cy="1473130"/>
          </a:xfrm>
        </p:grpSpPr>
        <p:grpSp>
          <p:nvGrpSpPr>
            <p:cNvPr id="16" name="Group 16"/>
            <p:cNvGrpSpPr/>
            <p:nvPr/>
          </p:nvGrpSpPr>
          <p:grpSpPr>
            <a:xfrm>
              <a:off x="-1499960" y="3009"/>
              <a:ext cx="1499960" cy="1473130"/>
              <a:chOff x="-672428" y="1349"/>
              <a:chExt cx="672428" cy="660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672428" y="1349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-1290389" y="369852"/>
              <a:ext cx="1080819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u="none" dirty="0">
                  <a:solidFill>
                    <a:srgbClr val="191919"/>
                  </a:solidFill>
                  <a:latin typeface="Telegraf Medium"/>
                </a:rPr>
                <a:t>01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280145" y="2247901"/>
            <a:ext cx="1124970" cy="1104848"/>
            <a:chOff x="0" y="0"/>
            <a:chExt cx="1499960" cy="147313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09571" y="346040"/>
              <a:ext cx="1080818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191919"/>
                  </a:solidFill>
                  <a:latin typeface="Telegraf Medium"/>
                </a:rPr>
                <a:t>02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99745" y="2254453"/>
            <a:ext cx="1124970" cy="1104848"/>
            <a:chOff x="0" y="0"/>
            <a:chExt cx="1499960" cy="147313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09571" y="346040"/>
              <a:ext cx="1080818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dirty="0">
                  <a:solidFill>
                    <a:srgbClr val="191919"/>
                  </a:solidFill>
                  <a:latin typeface="Telegraf Medium"/>
                </a:rPr>
                <a:t>03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07393" y="7914295"/>
            <a:ext cx="11641808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Data </a:t>
            </a:r>
            <a:r>
              <a:rPr lang="en-US" sz="4000" dirty="0" err="1"/>
              <a:t>dimaksud</a:t>
            </a:r>
            <a:r>
              <a:rPr lang="en-US" sz="4000" dirty="0"/>
              <a:t> </a:t>
            </a:r>
            <a:r>
              <a:rPr lang="en-US" sz="4000" dirty="0" err="1"/>
              <a:t>disampaikan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bentuk</a:t>
            </a:r>
            <a:r>
              <a:rPr lang="en-US" sz="4000" dirty="0"/>
              <a:t> </a:t>
            </a:r>
            <a:r>
              <a:rPr lang="en-US" sz="4000" i="1" dirty="0"/>
              <a:t>softcopy</a:t>
            </a:r>
            <a:r>
              <a:rPr lang="en-US" sz="4000" dirty="0"/>
              <a:t>  dan </a:t>
            </a:r>
            <a:r>
              <a:rPr lang="en-US" sz="4000" dirty="0" err="1"/>
              <a:t>dikirim</a:t>
            </a:r>
            <a:r>
              <a:rPr lang="en-US" sz="4000" dirty="0"/>
              <a:t> </a:t>
            </a:r>
            <a:r>
              <a:rPr lang="en-US" sz="4000" dirty="0" err="1"/>
              <a:t>ke</a:t>
            </a:r>
            <a:r>
              <a:rPr lang="en-US" sz="4000" dirty="0"/>
              <a:t> Badan </a:t>
            </a:r>
            <a:r>
              <a:rPr lang="en-US" sz="4000" dirty="0" err="1"/>
              <a:t>Kepegawaian</a:t>
            </a:r>
            <a:r>
              <a:rPr lang="en-US" sz="4000" dirty="0"/>
              <a:t> Daerah </a:t>
            </a:r>
            <a:r>
              <a:rPr lang="en-US" sz="4000" dirty="0" err="1"/>
              <a:t>Provinsi</a:t>
            </a:r>
            <a:r>
              <a:rPr lang="en-US" sz="4000" dirty="0"/>
              <a:t> NTT </a:t>
            </a:r>
            <a:r>
              <a:rPr lang="en-US" sz="4000" dirty="0" err="1"/>
              <a:t>melalui</a:t>
            </a:r>
            <a:r>
              <a:rPr lang="en-US" sz="4000" dirty="0"/>
              <a:t> : e-mail : </a:t>
            </a:r>
            <a:r>
              <a:rPr lang="en-US" sz="4000" u="sng" dirty="0"/>
              <a:t>kepegawaian@bkd.nttprov.go.id</a:t>
            </a:r>
            <a:endParaRPr lang="en-US" sz="4000" dirty="0"/>
          </a:p>
        </p:txBody>
      </p:sp>
      <p:grpSp>
        <p:nvGrpSpPr>
          <p:cNvPr id="28" name="Group 23">
            <a:extLst>
              <a:ext uri="{FF2B5EF4-FFF2-40B4-BE49-F238E27FC236}">
                <a16:creationId xmlns:a16="http://schemas.microsoft.com/office/drawing/2014/main" id="{F709E0E3-5949-4340-ABDC-6108217F084D}"/>
              </a:ext>
            </a:extLst>
          </p:cNvPr>
          <p:cNvGrpSpPr/>
          <p:nvPr/>
        </p:nvGrpSpPr>
        <p:grpSpPr>
          <a:xfrm>
            <a:off x="13790299" y="2247900"/>
            <a:ext cx="1124970" cy="1104848"/>
            <a:chOff x="0" y="0"/>
            <a:chExt cx="1499960" cy="1473130"/>
          </a:xfrm>
        </p:grpSpPr>
        <p:grpSp>
          <p:nvGrpSpPr>
            <p:cNvPr id="29" name="Group 24">
              <a:extLst>
                <a:ext uri="{FF2B5EF4-FFF2-40B4-BE49-F238E27FC236}">
                  <a16:creationId xmlns:a16="http://schemas.microsoft.com/office/drawing/2014/main" id="{B089CA81-39C3-473C-9EE3-9119355EC5BD}"/>
                </a:ext>
              </a:extLst>
            </p:cNvPr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</p:grpSpPr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0FE73FCE-B9DA-4DE1-BE87-69259BD17798}"/>
                  </a:ext>
                </a:extLst>
              </p:cNvPr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7C080D88-FD39-4039-AD60-42291B6F29E6}"/>
                </a:ext>
              </a:extLst>
            </p:cNvPr>
            <p:cNvSpPr txBox="1"/>
            <p:nvPr/>
          </p:nvSpPr>
          <p:spPr>
            <a:xfrm>
              <a:off x="209571" y="346040"/>
              <a:ext cx="1080819" cy="679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dirty="0">
                  <a:solidFill>
                    <a:srgbClr val="191919"/>
                  </a:solidFill>
                  <a:latin typeface="Telegraf Medium"/>
                </a:rPr>
                <a:t>04</a:t>
              </a:r>
            </a:p>
          </p:txBody>
        </p:sp>
      </p:grpSp>
      <p:sp>
        <p:nvSpPr>
          <p:cNvPr id="32" name="TextBox 12">
            <a:extLst>
              <a:ext uri="{FF2B5EF4-FFF2-40B4-BE49-F238E27FC236}">
                <a16:creationId xmlns:a16="http://schemas.microsoft.com/office/drawing/2014/main" id="{7AF0A341-20A1-472B-B57D-014488A59CAB}"/>
              </a:ext>
            </a:extLst>
          </p:cNvPr>
          <p:cNvSpPr txBox="1"/>
          <p:nvPr/>
        </p:nvSpPr>
        <p:spPr>
          <a:xfrm>
            <a:off x="13790299" y="3677319"/>
            <a:ext cx="3581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en-US" sz="2400" dirty="0"/>
              <a:t>PNS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seminar / workshop / </a:t>
            </a:r>
            <a:r>
              <a:rPr lang="en-US" sz="2400" dirty="0" err="1"/>
              <a:t>kursus</a:t>
            </a:r>
            <a:r>
              <a:rPr lang="en-US" sz="2400" dirty="0"/>
              <a:t> / </a:t>
            </a:r>
            <a:r>
              <a:rPr lang="en-US" sz="2400" dirty="0" err="1"/>
              <a:t>magang</a:t>
            </a:r>
            <a:r>
              <a:rPr lang="en-US" sz="2400" dirty="0"/>
              <a:t> / </a:t>
            </a:r>
            <a:r>
              <a:rPr lang="en-US" sz="2400" dirty="0" err="1"/>
              <a:t>sejenisnya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jabatannya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2 (</a:t>
            </a:r>
            <a:r>
              <a:rPr lang="en-US" sz="2400" dirty="0" err="1"/>
              <a:t>dua</a:t>
            </a:r>
            <a:r>
              <a:rPr lang="en-US" sz="2400" dirty="0"/>
              <a:t>)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7062C9-B28A-4FCD-ABFC-30FF0CF639B8}"/>
              </a:ext>
            </a:extLst>
          </p:cNvPr>
          <p:cNvGrpSpPr/>
          <p:nvPr/>
        </p:nvGrpSpPr>
        <p:grpSpPr>
          <a:xfrm>
            <a:off x="735306" y="2875445"/>
            <a:ext cx="251614" cy="4293653"/>
            <a:chOff x="762000" y="3390900"/>
            <a:chExt cx="224920" cy="3429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479616-1DC2-4C4B-AD81-FB92CA7A8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000" y="3390900"/>
              <a:ext cx="22492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A5C63D-A30D-4F1A-BD78-D68EEDB6B686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3390900"/>
              <a:ext cx="0" cy="3429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B169151-47BB-4C74-8DE7-C37CB00C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63" y="2802896"/>
            <a:ext cx="306938" cy="43662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E13A3D-AA2D-4488-9D16-1DA75AF6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201" y="2800324"/>
            <a:ext cx="307119" cy="43687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37B199-EFF4-4511-9542-65BA0052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376" y="2796681"/>
            <a:ext cx="307375" cy="4372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732" y="5147368"/>
            <a:ext cx="298097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dirty="0"/>
              <a:t>Scan </a:t>
            </a:r>
            <a:r>
              <a:rPr lang="en-US" sz="2400" i="1" dirty="0" err="1"/>
              <a:t>sertifikat</a:t>
            </a:r>
            <a:r>
              <a:rPr lang="en-US" sz="2400" i="1" dirty="0"/>
              <a:t> </a:t>
            </a:r>
            <a:r>
              <a:rPr lang="en-US" sz="2400" i="1" dirty="0" err="1"/>
              <a:t>Diklat</a:t>
            </a:r>
            <a:r>
              <a:rPr lang="en-US" sz="2400" i="1" dirty="0"/>
              <a:t> </a:t>
            </a:r>
            <a:r>
              <a:rPr lang="en-US" sz="2400" i="1" dirty="0" err="1"/>
              <a:t>Kepemimpinan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format file PDF).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9134" y="5211216"/>
            <a:ext cx="328701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dirty="0"/>
              <a:t>Scan </a:t>
            </a:r>
            <a:r>
              <a:rPr lang="en-US" sz="2400" i="1" dirty="0" err="1"/>
              <a:t>sertifikat</a:t>
            </a:r>
            <a:r>
              <a:rPr lang="en-US" sz="2400" i="1" dirty="0"/>
              <a:t> </a:t>
            </a:r>
            <a:r>
              <a:rPr lang="en-US" sz="2400" i="1" dirty="0" err="1"/>
              <a:t>Diklat</a:t>
            </a:r>
            <a:r>
              <a:rPr lang="en-US" sz="2400" i="1" dirty="0"/>
              <a:t> </a:t>
            </a:r>
            <a:r>
              <a:rPr lang="en-US" sz="2400" i="1" dirty="0" err="1"/>
              <a:t>Fungsional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format file PDF).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31177" y="5968770"/>
            <a:ext cx="353484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/>
              <a:t>Scan </a:t>
            </a:r>
            <a:r>
              <a:rPr lang="en-US" sz="2400" i="1" dirty="0" err="1"/>
              <a:t>sertifikat</a:t>
            </a:r>
            <a:r>
              <a:rPr lang="en-US" sz="2400" i="1" dirty="0"/>
              <a:t> </a:t>
            </a:r>
            <a:r>
              <a:rPr lang="en-US" sz="2400" i="1" dirty="0" err="1"/>
              <a:t>Diklat</a:t>
            </a:r>
            <a:r>
              <a:rPr lang="en-US" sz="2400" i="1" dirty="0"/>
              <a:t> </a:t>
            </a:r>
            <a:r>
              <a:rPr lang="en-US" sz="2400" i="1" dirty="0" err="1"/>
              <a:t>Teknis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format file PDF).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00238" y="5803635"/>
            <a:ext cx="357146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/>
              <a:t>Scan </a:t>
            </a:r>
            <a:r>
              <a:rPr lang="en-US" sz="2400" i="1" dirty="0" err="1"/>
              <a:t>Sertifikat</a:t>
            </a:r>
            <a:r>
              <a:rPr lang="en-US" sz="2400" i="1" dirty="0"/>
              <a:t> / </a:t>
            </a:r>
            <a:r>
              <a:rPr lang="en-US" sz="2400" i="1" dirty="0" err="1"/>
              <a:t>Surat</a:t>
            </a:r>
            <a:r>
              <a:rPr lang="en-US" sz="2400" i="1" dirty="0"/>
              <a:t> </a:t>
            </a:r>
            <a:r>
              <a:rPr lang="en-US" sz="2400" i="1" dirty="0" err="1"/>
              <a:t>Tugas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format file PDF).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776848" y="9119157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506" y="8886417"/>
            <a:ext cx="879150" cy="8821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4780365" y="7941799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53506" y="7803300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8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28700" y="120159"/>
            <a:ext cx="9334500" cy="1859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PENILAIAN KINERJA ASN</a:t>
            </a:r>
            <a:endParaRPr lang="en-US" sz="7200" u="none" dirty="0">
              <a:solidFill>
                <a:srgbClr val="191919"/>
              </a:solidFill>
              <a:latin typeface="Telegraf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611510"/>
            <a:ext cx="7185196" cy="243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6700" indent="-266700" algn="just">
              <a:spcBef>
                <a:spcPct val="2000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Footlight MT Light" pitchFamily="18" charset="0"/>
              </a:rPr>
              <a:t>DASAR HUKUM </a:t>
            </a:r>
            <a:endParaRPr lang="en-US" sz="2400" b="1" dirty="0">
              <a:solidFill>
                <a:srgbClr val="FF0000"/>
              </a:solidFill>
              <a:latin typeface="Footlight MT Light" pitchFamily="18" charset="0"/>
            </a:endParaRPr>
          </a:p>
          <a:p>
            <a:pPr marL="457200" indent="-457200" algn="just">
              <a:spcBef>
                <a:spcPct val="20000"/>
              </a:spcBef>
              <a:buAutoNum type="arabicPeriod"/>
              <a:defRPr/>
            </a:pPr>
            <a:r>
              <a:rPr lang="en-US" altLang="id-ID" sz="2400" dirty="0"/>
              <a:t>UU No. 5 </a:t>
            </a:r>
            <a:r>
              <a:rPr lang="en-US" altLang="id-ID" sz="2400" dirty="0" err="1"/>
              <a:t>Tahun</a:t>
            </a:r>
            <a:r>
              <a:rPr lang="en-US" altLang="id-ID" sz="2400" dirty="0"/>
              <a:t> 2014 </a:t>
            </a:r>
            <a:r>
              <a:rPr lang="en-US" altLang="id-ID" sz="2400" dirty="0" err="1"/>
              <a:t>tentang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Aparatur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Sipil</a:t>
            </a:r>
            <a:r>
              <a:rPr lang="en-US" altLang="id-ID" sz="2400" dirty="0"/>
              <a:t> Negara</a:t>
            </a:r>
          </a:p>
          <a:p>
            <a:pPr marL="457200" indent="-457200" algn="just">
              <a:spcBef>
                <a:spcPct val="20000"/>
              </a:spcBef>
              <a:buAutoNum type="arabicPeriod"/>
              <a:defRPr/>
            </a:pPr>
            <a:r>
              <a:rPr lang="en-US" altLang="id-ID" sz="2400" dirty="0"/>
              <a:t>PP No. 46 </a:t>
            </a:r>
            <a:r>
              <a:rPr lang="en-US" altLang="id-ID" sz="2400" dirty="0" err="1"/>
              <a:t>Tahun</a:t>
            </a:r>
            <a:r>
              <a:rPr lang="en-US" altLang="id-ID" sz="2400" dirty="0"/>
              <a:t> 2011 </a:t>
            </a:r>
            <a:r>
              <a:rPr lang="en-US" altLang="id-ID" sz="2400" dirty="0" err="1"/>
              <a:t>tentang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Penilaian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Prestasi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Kerja</a:t>
            </a:r>
            <a:r>
              <a:rPr lang="en-US" altLang="id-ID" sz="2400" dirty="0"/>
              <a:t> PNS</a:t>
            </a:r>
          </a:p>
          <a:p>
            <a:pPr marL="457200" indent="-457200" algn="just">
              <a:spcBef>
                <a:spcPct val="20000"/>
              </a:spcBef>
              <a:buAutoNum type="arabicPeriod"/>
              <a:defRPr/>
            </a:pPr>
            <a:r>
              <a:rPr lang="en-US" altLang="id-ID" sz="2400" dirty="0"/>
              <a:t>PP No. 30 </a:t>
            </a:r>
            <a:r>
              <a:rPr lang="en-US" altLang="id-ID" sz="2400" dirty="0" err="1"/>
              <a:t>Tahun</a:t>
            </a:r>
            <a:r>
              <a:rPr lang="en-US" altLang="id-ID" sz="2400" dirty="0"/>
              <a:t> 2019 </a:t>
            </a:r>
            <a:r>
              <a:rPr lang="en-US" altLang="id-ID" sz="2400" dirty="0" err="1"/>
              <a:t>tentang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Penilaian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Prestasi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Kerja</a:t>
            </a:r>
            <a:r>
              <a:rPr lang="en-US" altLang="id-ID" sz="2400" dirty="0"/>
              <a:t> PNS</a:t>
            </a:r>
            <a:endParaRPr lang="id-ID" altLang="id-ID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53706" y="2406830"/>
            <a:ext cx="7431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Penilaian</a:t>
            </a:r>
            <a:r>
              <a:rPr lang="en-US" sz="2400" dirty="0"/>
              <a:t> </a:t>
            </a:r>
            <a:r>
              <a:rPr lang="en-US" sz="2400" dirty="0" err="1"/>
              <a:t>prestasi</a:t>
            </a:r>
            <a:r>
              <a:rPr lang="en-US" sz="2400" dirty="0"/>
              <a:t> </a:t>
            </a:r>
            <a:r>
              <a:rPr lang="en-US" sz="2400" b="1" dirty="0" err="1"/>
              <a:t>kerja</a:t>
            </a:r>
            <a:r>
              <a:rPr lang="en-US" sz="2400" b="1" dirty="0"/>
              <a:t> PNS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proses </a:t>
            </a:r>
            <a:r>
              <a:rPr lang="en-US" sz="2400" b="1" dirty="0" err="1"/>
              <a:t>penilaian</a:t>
            </a:r>
            <a:r>
              <a:rPr lang="en-US" sz="2400" dirty="0"/>
              <a:t> 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sistematis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dirty="0"/>
              <a:t> </a:t>
            </a:r>
            <a:r>
              <a:rPr lang="en-US" sz="2400" dirty="0" err="1"/>
              <a:t>penilai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sasaran</a:t>
            </a:r>
            <a:r>
              <a:rPr lang="en-US" sz="2400" dirty="0"/>
              <a:t> </a:t>
            </a:r>
            <a:r>
              <a:rPr lang="en-US" sz="2400" b="1" dirty="0" err="1"/>
              <a:t>kerja</a:t>
            </a:r>
            <a:r>
              <a:rPr lang="en-US" sz="2400" dirty="0"/>
              <a:t> </a:t>
            </a:r>
            <a:r>
              <a:rPr lang="en-US" sz="2400" dirty="0" err="1"/>
              <a:t>pegawai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 </a:t>
            </a:r>
            <a:r>
              <a:rPr lang="en-US" sz="2400" b="1" dirty="0" err="1"/>
              <a:t>kerja</a:t>
            </a:r>
            <a:r>
              <a:rPr lang="en-US" sz="2400" b="1" dirty="0"/>
              <a:t> PNS</a:t>
            </a:r>
            <a:r>
              <a:rPr lang="en-US" sz="2400" dirty="0"/>
              <a:t>.</a:t>
            </a:r>
            <a:endParaRPr lang="en-US" sz="23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6840" b="8311"/>
          <a:stretch/>
        </p:blipFill>
        <p:spPr>
          <a:xfrm>
            <a:off x="8497956" y="2601020"/>
            <a:ext cx="9889497" cy="64008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519142" y="9554029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9334500"/>
            <a:ext cx="879150" cy="8821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025161" y="9554029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11063" y="9334500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0012" y="7370241"/>
            <a:ext cx="5037388" cy="2063843"/>
            <a:chOff x="0" y="0"/>
            <a:chExt cx="2993618" cy="12175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06729" y="7194457"/>
            <a:ext cx="5074541" cy="2063843"/>
            <a:chOff x="0" y="0"/>
            <a:chExt cx="2993618" cy="12175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184759" y="7194457"/>
            <a:ext cx="5074541" cy="2063843"/>
            <a:chOff x="0" y="0"/>
            <a:chExt cx="2993618" cy="1217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78317" y="7941117"/>
            <a:ext cx="4755223" cy="1234795"/>
            <a:chOff x="0" y="-38100"/>
            <a:chExt cx="5413756" cy="164639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8100"/>
              <a:ext cx="5413756" cy="505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dirty="0" err="1">
                  <a:solidFill>
                    <a:srgbClr val="191919"/>
                  </a:solidFill>
                  <a:latin typeface="Telegraf Bold"/>
                </a:rPr>
                <a:t>Fransiskus</a:t>
              </a:r>
              <a:r>
                <a:rPr lang="en-US" sz="2400" dirty="0">
                  <a:solidFill>
                    <a:srgbClr val="191919"/>
                  </a:solidFill>
                  <a:latin typeface="Telegraf Bold"/>
                </a:rPr>
                <a:t> A. Wotan, S.SOs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82600"/>
              <a:ext cx="5413756" cy="11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Kabid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Perencanaan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, Pendidikan dan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Sistem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Informasi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Pegawai</a:t>
              </a:r>
              <a:endParaRPr lang="en-US" sz="2400" spc="48" dirty="0">
                <a:solidFill>
                  <a:srgbClr val="191919"/>
                </a:solidFill>
                <a:latin typeface="Telegraf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55771" y="7909097"/>
            <a:ext cx="4755223" cy="798778"/>
            <a:chOff x="0" y="-38100"/>
            <a:chExt cx="5640823" cy="106503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8100"/>
              <a:ext cx="5413756" cy="505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191919"/>
                  </a:solidFill>
                  <a:latin typeface="Telegraf Bold"/>
                </a:rPr>
                <a:t>Drs. </a:t>
              </a:r>
              <a:r>
                <a:rPr lang="en-US" sz="2400" dirty="0" err="1">
                  <a:solidFill>
                    <a:srgbClr val="191919"/>
                  </a:solidFill>
                  <a:latin typeface="Telegraf Bold"/>
                </a:rPr>
                <a:t>Naftaly</a:t>
              </a:r>
              <a:r>
                <a:rPr lang="en-US" sz="2400" dirty="0">
                  <a:solidFill>
                    <a:srgbClr val="191919"/>
                  </a:solidFill>
                  <a:latin typeface="Telegraf Bold"/>
                </a:rPr>
                <a:t> S. </a:t>
              </a:r>
              <a:r>
                <a:rPr lang="en-US" sz="2400" dirty="0" err="1">
                  <a:solidFill>
                    <a:srgbClr val="191919"/>
                  </a:solidFill>
                  <a:latin typeface="Telegraf Bold"/>
                </a:rPr>
                <a:t>Huky</a:t>
              </a:r>
              <a:r>
                <a:rPr lang="en-US" sz="2400" dirty="0">
                  <a:solidFill>
                    <a:srgbClr val="191919"/>
                  </a:solidFill>
                  <a:latin typeface="Telegraf Bold"/>
                </a:rPr>
                <a:t>, </a:t>
              </a:r>
              <a:r>
                <a:rPr lang="en-US" sz="2400" dirty="0" err="1">
                  <a:solidFill>
                    <a:srgbClr val="191919"/>
                  </a:solidFill>
                  <a:latin typeface="Telegraf Bold"/>
                </a:rPr>
                <a:t>M.Pub.Pol</a:t>
              </a:r>
              <a:endParaRPr lang="en-US" sz="2400" dirty="0">
                <a:solidFill>
                  <a:srgbClr val="191919"/>
                </a:solidFill>
                <a:latin typeface="Telegraf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82600"/>
              <a:ext cx="5640823" cy="5443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Kabid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Pengembangan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Pegawai</a:t>
              </a:r>
              <a:endParaRPr lang="en-US" sz="2400" spc="48" dirty="0">
                <a:solidFill>
                  <a:srgbClr val="191919"/>
                </a:solidFill>
                <a:latin typeface="Telegraf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00326" y="7847441"/>
            <a:ext cx="4869524" cy="1234795"/>
            <a:chOff x="0" y="-38100"/>
            <a:chExt cx="5413756" cy="164639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8100"/>
              <a:ext cx="5413756" cy="505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191919"/>
                  </a:solidFill>
                  <a:latin typeface="Telegraf Bold"/>
                </a:rPr>
                <a:t>Yusuf E. </a:t>
              </a:r>
              <a:r>
                <a:rPr lang="en-US" sz="2400" dirty="0" err="1">
                  <a:solidFill>
                    <a:srgbClr val="191919"/>
                  </a:solidFill>
                  <a:latin typeface="Telegraf Bold"/>
                </a:rPr>
                <a:t>Otemusu</a:t>
              </a:r>
              <a:r>
                <a:rPr lang="en-US" sz="2400" dirty="0">
                  <a:solidFill>
                    <a:srgbClr val="191919"/>
                  </a:solidFill>
                  <a:latin typeface="Telegraf Bold"/>
                </a:rPr>
                <a:t>, S.T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82600"/>
              <a:ext cx="5413756" cy="11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Kasubid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Sistem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Informasi</a:t>
              </a:r>
              <a:r>
                <a:rPr lang="en-US" sz="24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400" spc="48" dirty="0" err="1">
                  <a:solidFill>
                    <a:srgbClr val="191919"/>
                  </a:solidFill>
                  <a:latin typeface="Telegraf"/>
                </a:rPr>
                <a:t>Pegawai</a:t>
              </a:r>
              <a:endParaRPr lang="en-US" sz="2400" spc="48" dirty="0">
                <a:solidFill>
                  <a:srgbClr val="191919"/>
                </a:solidFill>
                <a:latin typeface="Telegraf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376716" y="1013993"/>
            <a:ext cx="11558372" cy="93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dirty="0">
                <a:solidFill>
                  <a:srgbClr val="FFFFFF"/>
                </a:solidFill>
                <a:latin typeface="Telegraf Bold Bold"/>
              </a:rPr>
              <a:t>NARASUMBER &amp; HOST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0012" y="3677473"/>
            <a:ext cx="5037388" cy="420989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600810" y="3630457"/>
            <a:ext cx="5110184" cy="420989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184759" y="3616132"/>
            <a:ext cx="5110184" cy="420989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77251" y="9450213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611" y="9308436"/>
            <a:ext cx="879150" cy="88211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500819" y="9464691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408555" y="9338693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5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1" y="1258799"/>
            <a:ext cx="10744200" cy="2272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8800" u="none" dirty="0" err="1">
                <a:solidFill>
                  <a:srgbClr val="191919"/>
                </a:solidFill>
                <a:latin typeface="Telegraf"/>
              </a:rPr>
              <a:t>Penilaian</a:t>
            </a:r>
            <a:r>
              <a:rPr lang="en-US" sz="8800" u="none" dirty="0">
                <a:solidFill>
                  <a:srgbClr val="191919"/>
                </a:solidFill>
                <a:latin typeface="Telegraf"/>
              </a:rPr>
              <a:t> </a:t>
            </a:r>
            <a:r>
              <a:rPr lang="en-US" sz="8800" u="none" dirty="0" err="1">
                <a:solidFill>
                  <a:srgbClr val="191919"/>
                </a:solidFill>
                <a:latin typeface="Telegraf"/>
              </a:rPr>
              <a:t>Prestasi</a:t>
            </a:r>
            <a:r>
              <a:rPr lang="en-US" sz="8800" u="none" dirty="0">
                <a:solidFill>
                  <a:srgbClr val="191919"/>
                </a:solidFill>
                <a:latin typeface="Telegraf"/>
              </a:rPr>
              <a:t> </a:t>
            </a:r>
          </a:p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endParaRPr lang="en-US" sz="8800" dirty="0">
              <a:solidFill>
                <a:srgbClr val="191919"/>
              </a:solidFill>
              <a:latin typeface="Telegraf"/>
            </a:endParaRPr>
          </a:p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8800" u="none" dirty="0" err="1">
                <a:solidFill>
                  <a:srgbClr val="191919"/>
                </a:solidFill>
                <a:latin typeface="Telegraf"/>
              </a:rPr>
              <a:t>Kerja</a:t>
            </a:r>
            <a:r>
              <a:rPr lang="en-US" sz="8800" u="none" dirty="0">
                <a:solidFill>
                  <a:srgbClr val="191919"/>
                </a:solidFill>
                <a:latin typeface="Telegraf"/>
              </a:rPr>
              <a:t> PNS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09800" y="5676900"/>
            <a:ext cx="13815784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r>
              <a:rPr lang="en-US" sz="3200" dirty="0"/>
              <a:t> PNS </a:t>
            </a:r>
            <a:r>
              <a:rPr lang="en-US" sz="3200" dirty="0" err="1"/>
              <a:t>sebagaimana</a:t>
            </a:r>
            <a:r>
              <a:rPr lang="en-US" sz="3200" dirty="0"/>
              <a:t> </a:t>
            </a:r>
            <a:r>
              <a:rPr lang="en-US" sz="3200" dirty="0" err="1"/>
              <a:t>dimaksud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bobot</a:t>
            </a:r>
            <a:r>
              <a:rPr lang="en-US" sz="3200" dirty="0"/>
              <a:t> </a:t>
            </a:r>
            <a:r>
              <a:rPr lang="en-US" sz="3200" dirty="0" err="1"/>
              <a:t>masing-masing</a:t>
            </a:r>
            <a:r>
              <a:rPr lang="en-US" sz="3200" dirty="0"/>
              <a:t> </a:t>
            </a:r>
            <a:r>
              <a:rPr lang="en-US" sz="3200" dirty="0" err="1"/>
              <a:t>unsur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: </a:t>
            </a:r>
          </a:p>
          <a:p>
            <a:pPr>
              <a:lnSpc>
                <a:spcPts val="2940"/>
              </a:lnSpc>
            </a:pPr>
            <a:endParaRPr lang="en-US" sz="3200" dirty="0"/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70% (</a:t>
            </a:r>
            <a:r>
              <a:rPr lang="en-US" sz="3200" dirty="0" err="1"/>
              <a:t>tujuh</a:t>
            </a:r>
            <a:r>
              <a:rPr lang="en-US" sz="3200" dirty="0"/>
              <a:t> </a:t>
            </a:r>
            <a:r>
              <a:rPr lang="en-US" sz="3200" dirty="0" err="1"/>
              <a:t>puluh</a:t>
            </a:r>
            <a:r>
              <a:rPr lang="en-US" sz="3200" dirty="0"/>
              <a:t> </a:t>
            </a:r>
            <a:r>
              <a:rPr lang="en-US" sz="3200" dirty="0" err="1"/>
              <a:t>persen</a:t>
            </a:r>
            <a:r>
              <a:rPr lang="en-US" sz="3200" dirty="0"/>
              <a:t>)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SKP, </a:t>
            </a:r>
            <a:r>
              <a:rPr lang="en-US" sz="3200" dirty="0" err="1"/>
              <a:t>dan</a:t>
            </a:r>
            <a:r>
              <a:rPr lang="en-US" sz="3200" dirty="0"/>
              <a:t> 30% (</a:t>
            </a:r>
            <a:r>
              <a:rPr lang="en-US" sz="3200" dirty="0" err="1"/>
              <a:t>tiga</a:t>
            </a:r>
            <a:r>
              <a:rPr lang="en-US" sz="3200" dirty="0"/>
              <a:t> </a:t>
            </a:r>
            <a:r>
              <a:rPr lang="en-US" sz="3200" dirty="0" err="1"/>
              <a:t>puluh</a:t>
            </a:r>
            <a:r>
              <a:rPr lang="en-US" sz="3200" dirty="0"/>
              <a:t> </a:t>
            </a:r>
            <a:r>
              <a:rPr lang="en-US" sz="3200" dirty="0" err="1"/>
              <a:t>persen</a:t>
            </a:r>
            <a:r>
              <a:rPr lang="en-US" sz="3200" dirty="0"/>
              <a:t>)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Perilaku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;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60% (</a:t>
            </a:r>
            <a:r>
              <a:rPr lang="en-US" sz="3200" dirty="0" err="1"/>
              <a:t>enam</a:t>
            </a:r>
            <a:r>
              <a:rPr lang="en-US" sz="3200" dirty="0"/>
              <a:t> </a:t>
            </a:r>
            <a:r>
              <a:rPr lang="en-US" sz="3200" dirty="0" err="1"/>
              <a:t>puluh</a:t>
            </a:r>
            <a:r>
              <a:rPr lang="en-US" sz="3200" dirty="0"/>
              <a:t> </a:t>
            </a:r>
            <a:r>
              <a:rPr lang="en-US" sz="3200" dirty="0" err="1"/>
              <a:t>persen</a:t>
            </a:r>
            <a:r>
              <a:rPr lang="en-US" sz="3200" dirty="0"/>
              <a:t>)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SKP, </a:t>
            </a:r>
            <a:r>
              <a:rPr lang="en-US" sz="3200" dirty="0" err="1"/>
              <a:t>dan</a:t>
            </a:r>
            <a:r>
              <a:rPr lang="en-US" sz="3200" dirty="0"/>
              <a:t> 40% (</a:t>
            </a:r>
            <a:r>
              <a:rPr lang="en-US" sz="3200" dirty="0" err="1"/>
              <a:t>empat</a:t>
            </a:r>
            <a:r>
              <a:rPr lang="en-US" sz="3200" dirty="0"/>
              <a:t> </a:t>
            </a:r>
            <a:r>
              <a:rPr lang="en-US" sz="3200" dirty="0" err="1"/>
              <a:t>puluh</a:t>
            </a:r>
            <a:r>
              <a:rPr lang="en-US" sz="3200" dirty="0"/>
              <a:t> </a:t>
            </a:r>
            <a:r>
              <a:rPr lang="en-US" sz="3200" dirty="0" err="1"/>
              <a:t>persen</a:t>
            </a:r>
            <a:r>
              <a:rPr lang="en-US" sz="3200" dirty="0"/>
              <a:t>)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Perilaku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.</a:t>
            </a:r>
            <a:endParaRPr lang="en-US" sz="2800" dirty="0">
              <a:solidFill>
                <a:srgbClr val="191919"/>
              </a:solidFill>
              <a:latin typeface="Telegraf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14300"/>
            <a:ext cx="8839200" cy="4682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56096" y="9369820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456" y="9228043"/>
            <a:ext cx="879150" cy="8821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79664" y="9384298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87400" y="9258300"/>
            <a:ext cx="889289" cy="8892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0"/>
            <a:ext cx="86106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/>
              <a:t>KEADAAN PNS PEMERINTAH PROVINSI NTT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809703"/>
              </p:ext>
            </p:extLst>
          </p:nvPr>
        </p:nvGraphicFramePr>
        <p:xfrm>
          <a:off x="609600" y="3224016"/>
          <a:ext cx="16649700" cy="664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657600" y="3695700"/>
            <a:ext cx="10287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Narrow" panose="020B0606020202030204" pitchFamily="34" charset="0"/>
              </a:rPr>
              <a:t>Dari 14.393 PNS, 51,26 % </a:t>
            </a:r>
            <a:r>
              <a:rPr lang="en-US" sz="3200" dirty="0" err="1">
                <a:latin typeface="Arial Narrow" panose="020B0606020202030204" pitchFamily="34" charset="0"/>
              </a:rPr>
              <a:t>Pejabat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Fungsional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Tertentu</a:t>
            </a:r>
            <a:r>
              <a:rPr lang="en-US" sz="3200" dirty="0">
                <a:latin typeface="Arial Narrow" panose="020B0606020202030204" pitchFamily="34" charset="0"/>
              </a:rPr>
              <a:t>, 41,61 % </a:t>
            </a:r>
            <a:r>
              <a:rPr lang="en-US" sz="3200" dirty="0" err="1">
                <a:latin typeface="Arial Narrow" panose="020B0606020202030204" pitchFamily="34" charset="0"/>
              </a:rPr>
              <a:t>Pejabat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Fungsional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Umum</a:t>
            </a:r>
            <a:r>
              <a:rPr lang="en-US" sz="3200" dirty="0">
                <a:latin typeface="Arial Narrow" panose="020B0606020202030204" pitchFamily="34" charset="0"/>
              </a:rPr>
              <a:t>, dan 7,13 % </a:t>
            </a:r>
            <a:r>
              <a:rPr lang="en-US" sz="3200" dirty="0" err="1">
                <a:latin typeface="Arial Narrow" panose="020B0606020202030204" pitchFamily="34" charset="0"/>
              </a:rPr>
              <a:t>Pejabat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Struktural</a:t>
            </a:r>
            <a:r>
              <a:rPr lang="en-US" sz="3200" dirty="0">
                <a:latin typeface="Arial Narrow" panose="020B0606020202030204" pitchFamily="34" charset="0"/>
              </a:rPr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9338" y="9853064"/>
            <a:ext cx="475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Simpeg</a:t>
            </a:r>
            <a:r>
              <a:rPr lang="en-US" i="1" dirty="0"/>
              <a:t> BKD </a:t>
            </a:r>
            <a:r>
              <a:rPr lang="en-US" i="1" dirty="0" err="1"/>
              <a:t>Provinsi</a:t>
            </a:r>
            <a:r>
              <a:rPr lang="en-US" i="1" dirty="0"/>
              <a:t> NTT, </a:t>
            </a:r>
            <a:r>
              <a:rPr lang="en-US" i="1" dirty="0" err="1"/>
              <a:t>Oktober</a:t>
            </a:r>
            <a:r>
              <a:rPr lang="en-US" i="1" dirty="0"/>
              <a:t> 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15303696" y="911620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056" y="769843"/>
            <a:ext cx="879150" cy="8821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7264" y="926098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35000" y="800100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5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9677400" y="419100"/>
            <a:ext cx="8610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/>
              <a:t>DATA SAPK BKN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28845"/>
              </p:ext>
            </p:extLst>
          </p:nvPr>
        </p:nvGraphicFramePr>
        <p:xfrm>
          <a:off x="457200" y="1744742"/>
          <a:ext cx="16611600" cy="31701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1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6719">
                <a:tc>
                  <a:txBody>
                    <a:bodyPr/>
                    <a:lstStyle/>
                    <a:p>
                      <a:r>
                        <a:rPr lang="en-US" sz="4400" dirty="0" err="1"/>
                        <a:t>Uraian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BKN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719">
                <a:tc>
                  <a:txBody>
                    <a:bodyPr/>
                    <a:lstStyle/>
                    <a:p>
                      <a:r>
                        <a:rPr lang="en-US" sz="4400" dirty="0" err="1"/>
                        <a:t>Jumlah</a:t>
                      </a:r>
                      <a:r>
                        <a:rPr lang="en-US" sz="4400" baseline="0" dirty="0"/>
                        <a:t> PNS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14.448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719">
                <a:tc>
                  <a:txBody>
                    <a:bodyPr/>
                    <a:lstStyle/>
                    <a:p>
                      <a:r>
                        <a:rPr lang="en-US" sz="4400" dirty="0"/>
                        <a:t>Yang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Melaporkan</a:t>
                      </a:r>
                      <a:r>
                        <a:rPr lang="en-US" sz="4400" baseline="0" dirty="0"/>
                        <a:t> SKP </a:t>
                      </a:r>
                      <a:r>
                        <a:rPr lang="en-US" sz="4400" baseline="0" dirty="0" err="1"/>
                        <a:t>dan</a:t>
                      </a:r>
                      <a:r>
                        <a:rPr lang="en-US" sz="4400" baseline="0" dirty="0"/>
                        <a:t> PPK 2019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6.750 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0290" y="5915026"/>
            <a:ext cx="4703532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9600" dirty="0"/>
              <a:t>46, 72 %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200" y="5315975"/>
            <a:ext cx="2827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Pelaporan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SKP </a:t>
            </a:r>
            <a:r>
              <a:rPr lang="en-US" sz="3200" dirty="0" err="1"/>
              <a:t>dan</a:t>
            </a:r>
            <a:r>
              <a:rPr lang="en-US" sz="3200" dirty="0"/>
              <a:t> PPK </a:t>
            </a:r>
            <a:r>
              <a:rPr lang="en-US" sz="3200" dirty="0" err="1"/>
              <a:t>tahun</a:t>
            </a:r>
            <a:r>
              <a:rPr lang="en-US" sz="3200" dirty="0"/>
              <a:t>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2597" y="408477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57" y="266700"/>
            <a:ext cx="879150" cy="8821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3007" y="460282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48396" y="266700"/>
            <a:ext cx="889289" cy="889289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0800000">
            <a:off x="7873623" y="5204624"/>
            <a:ext cx="2967005" cy="185340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21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5079" y="5228069"/>
            <a:ext cx="4355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*) Data SAPK BKN, </a:t>
            </a:r>
            <a:r>
              <a:rPr lang="en-US" sz="2400" i="1" dirty="0" err="1"/>
              <a:t>Oktober</a:t>
            </a:r>
            <a:r>
              <a:rPr lang="en-US" sz="2400" i="1" dirty="0"/>
              <a:t> 2020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9964" y="7227985"/>
            <a:ext cx="6076984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Peningkatan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jumlah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PNS yang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mengirimkan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nilai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SKP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PPK 2019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sebesar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1.90 %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BKD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telah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diupload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SAPK BKN.</a:t>
            </a:r>
          </a:p>
        </p:txBody>
      </p:sp>
    </p:spTree>
    <p:extLst>
      <p:ext uri="{BB962C8B-B14F-4D97-AF65-F5344CB8AC3E}">
        <p14:creationId xmlns:p14="http://schemas.microsoft.com/office/powerpoint/2010/main" val="3794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29917"/>
              </p:ext>
            </p:extLst>
          </p:nvPr>
        </p:nvGraphicFramePr>
        <p:xfrm>
          <a:off x="0" y="0"/>
          <a:ext cx="18288000" cy="1028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3"/>
          <p:cNvSpPr txBox="1"/>
          <p:nvPr/>
        </p:nvSpPr>
        <p:spPr>
          <a:xfrm>
            <a:off x="9677400" y="0"/>
            <a:ext cx="8610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/>
              <a:t>KEADAAN PNS SKP &amp; PPK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7000" y="2656328"/>
            <a:ext cx="3647413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Dari 53,28 % PNS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mengirimkan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SKP dan PPK 2019,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 </a:t>
            </a:r>
            <a:r>
              <a:rPr lang="en-US" sz="2400" dirty="0" err="1"/>
              <a:t>adalah</a:t>
            </a:r>
            <a:r>
              <a:rPr lang="en-US" sz="2400" dirty="0"/>
              <a:t> para guru.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0136" y="6743700"/>
            <a:ext cx="5765127" cy="187743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Guru yang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mengirimkan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SKP </a:t>
            </a:r>
            <a:r>
              <a:rPr lang="en-US" sz="2800" dirty="0" err="1"/>
              <a:t>dan</a:t>
            </a:r>
            <a:r>
              <a:rPr lang="en-US" sz="2800" dirty="0"/>
              <a:t> PPK </a:t>
            </a:r>
            <a:r>
              <a:rPr lang="en-US" sz="2800" dirty="0" err="1"/>
              <a:t>sebanyak</a:t>
            </a:r>
            <a:r>
              <a:rPr lang="en-US" sz="2800" dirty="0"/>
              <a:t> 556 orang. Data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diakses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link </a:t>
            </a:r>
            <a:r>
              <a:rPr lang="en-US" sz="3200" b="1" dirty="0"/>
              <a:t>bit.ly/rekap-ppk-2019-guru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49321" y="8982149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263" y="8840372"/>
            <a:ext cx="879150" cy="8821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01548" y="9113633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54512" y="8877300"/>
            <a:ext cx="898667" cy="8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64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86920" y="815478"/>
            <a:ext cx="16314160" cy="74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3 </a:t>
            </a:r>
            <a:r>
              <a:rPr lang="en-US" sz="6000" b="1" u="none" dirty="0" err="1">
                <a:solidFill>
                  <a:srgbClr val="191919"/>
                </a:solidFill>
                <a:latin typeface="Telegraf"/>
              </a:rPr>
              <a:t>Langkah</a:t>
            </a:r>
            <a:r>
              <a:rPr lang="en-US" sz="6000" b="1" u="none" dirty="0">
                <a:solidFill>
                  <a:srgbClr val="191919"/>
                </a:solidFill>
                <a:latin typeface="Telegraf"/>
              </a:rPr>
              <a:t> Update Nilai SKP dan PPK 2019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48016" y="3708483"/>
            <a:ext cx="4671783" cy="3332653"/>
            <a:chOff x="0" y="-276429"/>
            <a:chExt cx="5523358" cy="5000434"/>
          </a:xfrm>
        </p:grpSpPr>
        <p:sp>
          <p:nvSpPr>
            <p:cNvPr id="5" name="TextBox 5"/>
            <p:cNvSpPr txBox="1"/>
            <p:nvPr/>
          </p:nvSpPr>
          <p:spPr>
            <a:xfrm>
              <a:off x="0" y="1375961"/>
              <a:ext cx="5523358" cy="3348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400" dirty="0"/>
                <a:t>Template SKP </a:t>
              </a:r>
              <a:r>
                <a:rPr lang="en-US" sz="2400" dirty="0" err="1"/>
                <a:t>dan</a:t>
              </a:r>
              <a:r>
                <a:rPr lang="en-US" sz="2400" dirty="0"/>
                <a:t> PPK 2019 </a:t>
              </a:r>
              <a:r>
                <a:rPr lang="en-US" sz="2400" dirty="0" err="1"/>
                <a:t>tersedia</a:t>
              </a:r>
              <a:r>
                <a:rPr lang="en-US" sz="2400" dirty="0"/>
                <a:t> di link </a:t>
              </a:r>
              <a:r>
                <a:rPr lang="en-US" sz="2800" b="1" dirty="0"/>
                <a:t>bit.ly/template-ppk-2019</a:t>
              </a:r>
              <a:r>
                <a:rPr lang="en-US" sz="2400" dirty="0"/>
                <a:t>. </a:t>
              </a:r>
              <a:r>
                <a:rPr lang="en-US" sz="2400" dirty="0" err="1"/>
                <a:t>Pengelola</a:t>
              </a:r>
              <a:r>
                <a:rPr lang="en-US" sz="2400" dirty="0"/>
                <a:t> </a:t>
              </a:r>
              <a:r>
                <a:rPr lang="en-US" sz="2400" dirty="0" err="1"/>
                <a:t>kepegawaian</a:t>
              </a:r>
              <a:r>
                <a:rPr lang="en-US" sz="2400" dirty="0"/>
                <a:t> </a:t>
              </a:r>
              <a:r>
                <a:rPr lang="en-US" sz="2400" dirty="0" err="1"/>
                <a:t>dapat</a:t>
              </a:r>
              <a:r>
                <a:rPr lang="en-US" sz="2400" dirty="0"/>
                <a:t> </a:t>
              </a:r>
              <a:r>
                <a:rPr lang="en-US" sz="2400" dirty="0" err="1"/>
                <a:t>mengunduhnya</a:t>
              </a:r>
              <a:r>
                <a:rPr lang="en-US" sz="2400" dirty="0"/>
                <a:t>, </a:t>
              </a:r>
              <a:r>
                <a:rPr lang="en-US" sz="2400" dirty="0" err="1"/>
                <a:t>kemudian</a:t>
              </a:r>
              <a:r>
                <a:rPr lang="en-US" sz="2400" dirty="0"/>
                <a:t> </a:t>
              </a:r>
              <a:r>
                <a:rPr lang="en-US" sz="2400" dirty="0" err="1"/>
                <a:t>mengisi</a:t>
              </a:r>
              <a:r>
                <a:rPr lang="en-US" sz="2400" dirty="0"/>
                <a:t> </a:t>
              </a:r>
              <a:r>
                <a:rPr lang="en-US" sz="2400" dirty="0" err="1"/>
                <a:t>nilai</a:t>
              </a:r>
              <a:r>
                <a:rPr lang="en-US" sz="2400" dirty="0"/>
                <a:t> SKP </a:t>
              </a:r>
              <a:r>
                <a:rPr lang="en-US" sz="2400" dirty="0" err="1"/>
                <a:t>dan</a:t>
              </a:r>
              <a:r>
                <a:rPr lang="en-US" sz="2400" dirty="0"/>
                <a:t> PPK 2019 </a:t>
              </a:r>
              <a:r>
                <a:rPr lang="en-US" sz="2400" dirty="0" err="1"/>
                <a:t>dalam</a:t>
              </a:r>
              <a:r>
                <a:rPr lang="en-US" sz="2400" dirty="0"/>
                <a:t> </a:t>
              </a:r>
              <a:r>
                <a:rPr lang="en-US" sz="2400" dirty="0" err="1"/>
                <a:t>satu</a:t>
              </a:r>
              <a:r>
                <a:rPr lang="en-US" sz="2400" dirty="0"/>
                <a:t> file per unit </a:t>
              </a:r>
              <a:r>
                <a:rPr lang="en-US" sz="2400" dirty="0" err="1"/>
                <a:t>kerja</a:t>
              </a:r>
              <a:r>
                <a:rPr lang="en-US" sz="2400" dirty="0"/>
                <a:t>/</a:t>
              </a:r>
              <a:r>
                <a:rPr lang="en-US" sz="2400" dirty="0" err="1"/>
                <a:t>sekolah</a:t>
              </a:r>
              <a:r>
                <a:rPr lang="en-US" sz="2400" dirty="0"/>
                <a:t>. </a:t>
              </a:r>
              <a:endParaRPr lang="en-US" sz="2100" dirty="0">
                <a:solidFill>
                  <a:srgbClr val="191919"/>
                </a:solidFill>
                <a:latin typeface="Telegraf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76429"/>
              <a:ext cx="5523358" cy="596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 dirty="0">
                  <a:solidFill>
                    <a:srgbClr val="191919"/>
                  </a:solidFill>
                  <a:latin typeface="Telegraf Bold"/>
                </a:rPr>
                <a:t>UNDUH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26047" y="3707575"/>
            <a:ext cx="4399724" cy="2908296"/>
            <a:chOff x="0" y="-38100"/>
            <a:chExt cx="5523358" cy="3877732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5523358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 dirty="0">
                  <a:solidFill>
                    <a:srgbClr val="191919"/>
                  </a:solidFill>
                  <a:latin typeface="Telegraf Bold"/>
                </a:rPr>
                <a:t>KIRIM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75963"/>
              <a:ext cx="5523358" cy="24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Template yang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telah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diisi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dikembalikan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atau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dikirim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ke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Sub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Bidang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Penilaian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Kompetensi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dan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Kinerja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melalui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alamat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email : </a:t>
              </a:r>
              <a:r>
                <a:rPr lang="en-US" sz="2400" b="1" dirty="0">
                  <a:latin typeface="Telegraf"/>
                </a:rPr>
                <a:t>subid.pk2bkdntt@gmail.com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504075" y="3707575"/>
            <a:ext cx="4174834" cy="2589768"/>
            <a:chOff x="0" y="-38100"/>
            <a:chExt cx="5566446" cy="34530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5523358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 dirty="0">
                  <a:solidFill>
                    <a:srgbClr val="191919"/>
                  </a:solidFill>
                  <a:latin typeface="Telegraf Bold"/>
                </a:rPr>
                <a:t>UNGGAH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088" y="1431476"/>
              <a:ext cx="5523358" cy="1983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Data yang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diterima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akan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diupload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oleh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Sub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Bidang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Penilaian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Kompetensi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dan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Kinerja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100" dirty="0" err="1">
                  <a:solidFill>
                    <a:srgbClr val="191919"/>
                  </a:solidFill>
                  <a:latin typeface="Telegraf"/>
                </a:rPr>
                <a:t>ke</a:t>
              </a:r>
              <a:r>
                <a:rPr lang="en-US" sz="2100" dirty="0">
                  <a:solidFill>
                    <a:srgbClr val="191919"/>
                  </a:solidFill>
                  <a:latin typeface="Telegraf"/>
                </a:rPr>
                <a:t> SAPK.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48017" y="2324100"/>
            <a:ext cx="1124970" cy="1104848"/>
            <a:chOff x="0" y="0"/>
            <a:chExt cx="1499960" cy="147313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209571" y="346040"/>
              <a:ext cx="1080818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u="none" dirty="0">
                  <a:solidFill>
                    <a:srgbClr val="191919"/>
                  </a:solidFill>
                  <a:latin typeface="Telegraf Medium"/>
                </a:rPr>
                <a:t>01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26047" y="2324100"/>
            <a:ext cx="1124970" cy="1104848"/>
            <a:chOff x="0" y="0"/>
            <a:chExt cx="1499960" cy="147313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09571" y="346040"/>
              <a:ext cx="1080818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191919"/>
                  </a:solidFill>
                  <a:latin typeface="Telegraf Medium"/>
                </a:rPr>
                <a:t>02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04076" y="2324100"/>
            <a:ext cx="1124970" cy="1104848"/>
            <a:chOff x="0" y="0"/>
            <a:chExt cx="1499960" cy="147313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09571" y="346040"/>
              <a:ext cx="1080818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191919"/>
                  </a:solidFill>
                  <a:latin typeface="Telegraf Medium"/>
                </a:rPr>
                <a:t>03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1000" y="7226835"/>
            <a:ext cx="12086714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Selanjutnya</a:t>
            </a:r>
            <a:r>
              <a:rPr lang="en-US" sz="2800" dirty="0"/>
              <a:t> BKN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merilis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prosentase</a:t>
            </a:r>
            <a:r>
              <a:rPr lang="en-US" sz="2800" dirty="0"/>
              <a:t> PNS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mengisi</a:t>
            </a:r>
            <a:r>
              <a:rPr lang="en-US" sz="2800" dirty="0"/>
              <a:t> SKP </a:t>
            </a:r>
            <a:r>
              <a:rPr lang="en-US" sz="2800" dirty="0" err="1"/>
              <a:t>dan</a:t>
            </a:r>
            <a:r>
              <a:rPr lang="en-US" sz="2800" dirty="0"/>
              <a:t> PPK </a:t>
            </a:r>
            <a:r>
              <a:rPr lang="en-US" sz="2800" dirty="0" err="1"/>
              <a:t>tahun</a:t>
            </a:r>
            <a:r>
              <a:rPr lang="en-US" sz="2800" dirty="0"/>
              <a:t> 2019 per </a:t>
            </a:r>
            <a:r>
              <a:rPr lang="en-US" sz="2800" dirty="0" err="1"/>
              <a:t>instansi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. </a:t>
            </a:r>
            <a:r>
              <a:rPr lang="en-US" sz="2800" dirty="0" err="1"/>
              <a:t>Prosentase</a:t>
            </a:r>
            <a:r>
              <a:rPr lang="en-US" sz="2800" dirty="0"/>
              <a:t> minimal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dipenuhi</a:t>
            </a:r>
            <a:r>
              <a:rPr lang="en-US" sz="2800" dirty="0"/>
              <a:t> 50 % . Data BKN per </a:t>
            </a:r>
            <a:r>
              <a:rPr lang="en-US" sz="2800" dirty="0" err="1"/>
              <a:t>Oktober</a:t>
            </a:r>
            <a:r>
              <a:rPr lang="en-US" sz="2800" dirty="0"/>
              <a:t> 2020,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provinsi</a:t>
            </a:r>
            <a:r>
              <a:rPr lang="en-US" sz="2800" dirty="0"/>
              <a:t> NTT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46,72 %,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membutuhkan</a:t>
            </a:r>
            <a:r>
              <a:rPr lang="en-US" sz="2800" dirty="0"/>
              <a:t> 3,28 %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prosentase</a:t>
            </a:r>
            <a:r>
              <a:rPr lang="en-US" sz="2800" dirty="0"/>
              <a:t> minimal.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demikian</a:t>
            </a:r>
            <a:r>
              <a:rPr lang="en-US" sz="2800" dirty="0"/>
              <a:t> </a:t>
            </a:r>
            <a:r>
              <a:rPr lang="en-US" sz="2800" dirty="0" err="1"/>
              <a:t>sejak</a:t>
            </a:r>
            <a:r>
              <a:rPr lang="en-US" sz="2800" dirty="0"/>
              <a:t> data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dirilis</a:t>
            </a:r>
            <a:r>
              <a:rPr lang="en-US" sz="2800" dirty="0"/>
              <a:t>, PNS yang </a:t>
            </a:r>
            <a:r>
              <a:rPr lang="en-US" sz="2800" dirty="0" err="1"/>
              <a:t>mengirimkan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SKP </a:t>
            </a:r>
            <a:r>
              <a:rPr lang="en-US" sz="2800" dirty="0" err="1"/>
              <a:t>dan</a:t>
            </a:r>
            <a:r>
              <a:rPr lang="en-US" sz="2800" dirty="0"/>
              <a:t> PPK </a:t>
            </a:r>
            <a:r>
              <a:rPr lang="en-US" sz="2800" dirty="0" err="1"/>
              <a:t>ke</a:t>
            </a:r>
            <a:r>
              <a:rPr lang="en-US" sz="2800" dirty="0"/>
              <a:t> BKD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prosentase</a:t>
            </a:r>
            <a:r>
              <a:rPr lang="en-US" sz="2800" dirty="0"/>
              <a:t> </a:t>
            </a:r>
            <a:r>
              <a:rPr lang="en-US" sz="2800" dirty="0" err="1"/>
              <a:t>sementara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48,66 %.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E840CB51-03AB-4B85-A8C1-32C3306C4D4C}"/>
              </a:ext>
            </a:extLst>
          </p:cNvPr>
          <p:cNvSpPr/>
          <p:nvPr/>
        </p:nvSpPr>
        <p:spPr>
          <a:xfrm rot="5400000" flipV="1">
            <a:off x="12604403" y="6892550"/>
            <a:ext cx="2813778" cy="2273945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590800" y="3898698"/>
            <a:ext cx="3657600" cy="3142437"/>
            <a:chOff x="2590800" y="5067300"/>
            <a:chExt cx="3657600" cy="277054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590800" y="5067300"/>
              <a:ext cx="365760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248400" y="5067300"/>
              <a:ext cx="0" cy="277054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128720" y="3857063"/>
            <a:ext cx="3657600" cy="2770540"/>
            <a:chOff x="2590800" y="5067300"/>
            <a:chExt cx="3657600" cy="27705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590800" y="5067300"/>
              <a:ext cx="365760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248400" y="5067300"/>
              <a:ext cx="0" cy="277054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4020800" y="3906347"/>
            <a:ext cx="3657600" cy="2770540"/>
            <a:chOff x="2590800" y="5067300"/>
            <a:chExt cx="3657600" cy="277054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590800" y="5067300"/>
              <a:ext cx="365760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248400" y="5067300"/>
              <a:ext cx="0" cy="277054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15709645" y="9486296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694" y="9257608"/>
            <a:ext cx="879150" cy="88211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3053781" y="9486296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19525" y="9294536"/>
            <a:ext cx="889289" cy="8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5549" r="3018" b="6297"/>
          <a:stretch/>
        </p:blipFill>
        <p:spPr>
          <a:xfrm>
            <a:off x="-66210" y="3973805"/>
            <a:ext cx="9515010" cy="5867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88096" y="9063436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56" y="8921659"/>
            <a:ext cx="879150" cy="88211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11664" y="9077914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19400" y="8951916"/>
            <a:ext cx="889289" cy="8892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40014" y="5189976"/>
            <a:ext cx="5490803" cy="93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7200" spc="300" dirty="0">
                <a:solidFill>
                  <a:srgbClr val="FFFFFF"/>
                </a:solidFill>
                <a:latin typeface="Telegraf Bold Bold"/>
              </a:rPr>
              <a:t>OUTLINE</a:t>
            </a:r>
            <a:endParaRPr lang="en-US" sz="7200" u="none" spc="300" dirty="0">
              <a:solidFill>
                <a:srgbClr val="FFFFFF"/>
              </a:solidFill>
              <a:latin typeface="Telegraf Bold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r="28295"/>
          <a:stretch/>
        </p:blipFill>
        <p:spPr>
          <a:xfrm>
            <a:off x="9588519" y="0"/>
            <a:ext cx="869948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80078" y="993326"/>
            <a:ext cx="8644296" cy="8000999"/>
            <a:chOff x="0" y="0"/>
            <a:chExt cx="1482855" cy="12824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2856" cy="1282415"/>
            </a:xfrm>
            <a:custGeom>
              <a:avLst/>
              <a:gdLst/>
              <a:ahLst/>
              <a:cxnLst/>
              <a:rect l="l" t="t" r="r" b="b"/>
              <a:pathLst>
                <a:path w="1482856" h="1282415">
                  <a:moveTo>
                    <a:pt x="1358395" y="1282415"/>
                  </a:moveTo>
                  <a:lnTo>
                    <a:pt x="124460" y="1282415"/>
                  </a:lnTo>
                  <a:cubicBezTo>
                    <a:pt x="55880" y="1282415"/>
                    <a:pt x="0" y="1226535"/>
                    <a:pt x="0" y="11579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58395" y="0"/>
                  </a:lnTo>
                  <a:cubicBezTo>
                    <a:pt x="1426975" y="0"/>
                    <a:pt x="1482856" y="55880"/>
                    <a:pt x="1482856" y="124460"/>
                  </a:cubicBezTo>
                  <a:lnTo>
                    <a:pt x="1482856" y="1157955"/>
                  </a:lnTo>
                  <a:cubicBezTo>
                    <a:pt x="1482856" y="1226535"/>
                    <a:pt x="1426975" y="1282415"/>
                    <a:pt x="1358395" y="1282415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019800" y="1257300"/>
            <a:ext cx="7696200" cy="6579914"/>
            <a:chOff x="0" y="-47625"/>
            <a:chExt cx="6617980" cy="8773220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6617980" cy="679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 lang="en-US" sz="3400" dirty="0">
                <a:solidFill>
                  <a:srgbClr val="191919"/>
                </a:solidFill>
                <a:latin typeface="Telegraf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67970"/>
              <a:ext cx="6617980" cy="7557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Pengantar</a:t>
              </a:r>
              <a:endParaRPr lang="en-US" sz="2800" spc="48" dirty="0">
                <a:solidFill>
                  <a:srgbClr val="191919"/>
                </a:solidFill>
                <a:latin typeface="Telegraf"/>
              </a:endParaRP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Defenisi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Pengukuran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Indeks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Profesionalitas</a:t>
              </a:r>
              <a:endParaRPr lang="en-US" sz="2800" spc="48" dirty="0">
                <a:solidFill>
                  <a:srgbClr val="191919"/>
                </a:solidFill>
                <a:latin typeface="Telegraf"/>
              </a:endParaRP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Komponen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Penilaian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Profesionalitas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ASN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Kategori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Tingkat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Profesionalitas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ASN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Apa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yang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harus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dilakukan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ASN?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Penilaian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Kinerja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ASN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Keadaan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PNS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Provinsi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NTT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PNS yang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telah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Mengirim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Nilai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SKP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dan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PPK 2019 (Data SAPK BKN)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3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Langkah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Update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Nilai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SKP </a:t>
              </a: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dan</a:t>
              </a:r>
              <a:r>
                <a:rPr lang="en-US" sz="2800" spc="48" dirty="0">
                  <a:solidFill>
                    <a:srgbClr val="191919"/>
                  </a:solidFill>
                  <a:latin typeface="Telegraf"/>
                </a:rPr>
                <a:t> PPK 2019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800" spc="48" dirty="0" err="1">
                  <a:solidFill>
                    <a:srgbClr val="191919"/>
                  </a:solidFill>
                  <a:latin typeface="Telegraf"/>
                </a:rPr>
                <a:t>Penutup</a:t>
              </a:r>
              <a:endParaRPr lang="en-US" sz="2800" spc="48" dirty="0">
                <a:solidFill>
                  <a:srgbClr val="191919"/>
                </a:solidFill>
                <a:latin typeface="Telegraf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477E6A-C7C8-49B2-8F51-D91BD506B2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4" y="419100"/>
            <a:ext cx="2910576" cy="20665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55597" y="9329327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957" y="9187550"/>
            <a:ext cx="879150" cy="88211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79165" y="9343805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86901" y="9217807"/>
            <a:ext cx="889289" cy="88928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7794" y="9767380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bit.ly/</a:t>
            </a:r>
            <a:r>
              <a:rPr lang="en-US" sz="2400" b="1" dirty="0" err="1">
                <a:latin typeface="Arial Narrow" panose="020B0606020202030204" pitchFamily="34" charset="0"/>
              </a:rPr>
              <a:t>daftar-profesionalitas-asn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28700" y="120159"/>
            <a:ext cx="93345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Pengukuran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Indeks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Telegraf Bold Bold"/>
              </a:rPr>
              <a:t>Profesionalitas</a:t>
            </a: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 ASN</a:t>
            </a:r>
            <a:endParaRPr lang="en-US" sz="7200" u="none" dirty="0">
              <a:solidFill>
                <a:srgbClr val="191919"/>
              </a:solidFill>
              <a:latin typeface="Telegraf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611510"/>
            <a:ext cx="7185196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6700" indent="-266700" algn="just">
              <a:spcBef>
                <a:spcPct val="2000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Footlight MT Light" pitchFamily="18" charset="0"/>
              </a:rPr>
              <a:t>DASAR HUKUM </a:t>
            </a:r>
            <a:endParaRPr lang="en-US" sz="2400" b="1" dirty="0">
              <a:solidFill>
                <a:srgbClr val="FF0000"/>
              </a:solidFill>
              <a:latin typeface="Footlight MT Light" pitchFamily="18" charset="0"/>
            </a:endParaRPr>
          </a:p>
          <a:p>
            <a:pPr marL="449263" indent="-449263" algn="just">
              <a:spcBef>
                <a:spcPct val="20000"/>
              </a:spcBef>
              <a:defRPr/>
            </a:pPr>
            <a:r>
              <a:rPr lang="en-US" altLang="id-ID" sz="2800" dirty="0"/>
              <a:t>1.	</a:t>
            </a:r>
            <a:r>
              <a:rPr lang="id-ID" altLang="id-ID" sz="2400" dirty="0"/>
              <a:t>Peraturan Menteri Pendayagunaan Aparatur Negara Dan Reformasi Birokrasi Republik Indonesia Nomor 38 Tahun 2018 Tentang Pengukuran Indeks Profesionalitas Aparatur Sipil Negara</a:t>
            </a:r>
            <a:r>
              <a:rPr lang="en-US" altLang="id-ID" sz="2400" dirty="0"/>
              <a:t>.</a:t>
            </a:r>
          </a:p>
          <a:p>
            <a:pPr marL="449263" indent="-449263" algn="just">
              <a:spcBef>
                <a:spcPct val="20000"/>
              </a:spcBef>
              <a:defRPr/>
            </a:pPr>
            <a:r>
              <a:rPr lang="en-US" altLang="id-ID" sz="2400" dirty="0"/>
              <a:t>2. </a:t>
            </a:r>
            <a:r>
              <a:rPr lang="id-ID" altLang="id-ID" sz="2400" dirty="0"/>
              <a:t>Peraturan Badan Kepegawaian Negara Nomor 8 Tahun 2019 Tentang Pedoman Tata Cara Dan Pelaksanaan Pengukuran Indeks Profesionalitas Aparatur Sipil Negara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706" y="2753869"/>
            <a:ext cx="74313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mengukur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kuantitatif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profesionalitas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ASN yang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hasilnya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profesionalisme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ASN..</a:t>
            </a:r>
            <a:endParaRPr lang="en-US" sz="23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1900" y="692953"/>
            <a:ext cx="743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Fransiskus</a:t>
            </a:r>
            <a:r>
              <a:rPr lang="en-US" sz="3200" b="1" dirty="0"/>
              <a:t> A. Wotan, </a:t>
            </a:r>
            <a:r>
              <a:rPr lang="en-US" sz="3200" b="1" dirty="0" err="1"/>
              <a:t>S.Sos</a:t>
            </a:r>
            <a:endParaRPr lang="en-US" sz="28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264741" y="120634"/>
            <a:ext cx="1828800" cy="1828800"/>
          </a:xfrm>
          <a:prstGeom prst="ellipse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" r="2284" b="4548"/>
          <a:stretch/>
        </p:blipFill>
        <p:spPr>
          <a:xfrm>
            <a:off x="8535542" y="3086100"/>
            <a:ext cx="9948518" cy="6172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560346" y="9698278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116" y="9341077"/>
            <a:ext cx="879150" cy="8821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761324" y="9713686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669060" y="9371334"/>
            <a:ext cx="889289" cy="8892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474535" y="1461051"/>
            <a:ext cx="712766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199"/>
              </a:lnSpc>
            </a:pPr>
            <a:r>
              <a:rPr lang="en-US" sz="7199" dirty="0" err="1">
                <a:solidFill>
                  <a:srgbClr val="191919"/>
                </a:solidFill>
                <a:latin typeface="Telegraf Bold Bold"/>
              </a:rPr>
              <a:t>Komponen</a:t>
            </a:r>
            <a:r>
              <a:rPr lang="en-US" sz="7199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199" dirty="0" err="1">
                <a:solidFill>
                  <a:srgbClr val="191919"/>
                </a:solidFill>
                <a:latin typeface="Telegraf Bold Bold"/>
              </a:rPr>
              <a:t>Penilian</a:t>
            </a:r>
            <a:r>
              <a:rPr lang="en-US" sz="7199" dirty="0">
                <a:solidFill>
                  <a:srgbClr val="191919"/>
                </a:solidFill>
                <a:latin typeface="Telegraf Bold Bold"/>
              </a:rPr>
              <a:t> </a:t>
            </a:r>
            <a:r>
              <a:rPr lang="en-US" sz="7199" dirty="0" err="1">
                <a:solidFill>
                  <a:srgbClr val="191919"/>
                </a:solidFill>
                <a:latin typeface="Telegraf Bold Bold"/>
              </a:rPr>
              <a:t>Profesionalitas</a:t>
            </a:r>
            <a:r>
              <a:rPr lang="en-US" sz="7199" dirty="0">
                <a:solidFill>
                  <a:srgbClr val="191919"/>
                </a:solidFill>
                <a:latin typeface="Telegraf Bold Bold"/>
              </a:rPr>
              <a:t> ASN</a:t>
            </a:r>
            <a:endParaRPr lang="en-US" sz="7199" u="none" dirty="0">
              <a:solidFill>
                <a:srgbClr val="191919"/>
              </a:solidFill>
              <a:latin typeface="Telegraf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74534" y="5154370"/>
            <a:ext cx="7127665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800" spc="42" dirty="0" err="1">
                <a:solidFill>
                  <a:srgbClr val="191919"/>
                </a:solidFill>
                <a:latin typeface="Telegraf"/>
              </a:rPr>
              <a:t>Peraturan</a:t>
            </a:r>
            <a:r>
              <a:rPr lang="en-US" sz="2800" spc="42" dirty="0">
                <a:solidFill>
                  <a:srgbClr val="191919"/>
                </a:solidFill>
                <a:latin typeface="Telegraf"/>
              </a:rPr>
              <a:t> </a:t>
            </a:r>
            <a:r>
              <a:rPr lang="en-US" sz="2800" spc="42" dirty="0" err="1">
                <a:solidFill>
                  <a:srgbClr val="191919"/>
                </a:solidFill>
                <a:latin typeface="Telegraf"/>
              </a:rPr>
              <a:t>Badan</a:t>
            </a:r>
            <a:r>
              <a:rPr lang="en-US" sz="2800" spc="42" dirty="0">
                <a:solidFill>
                  <a:srgbClr val="191919"/>
                </a:solidFill>
                <a:latin typeface="Telegraf"/>
              </a:rPr>
              <a:t> </a:t>
            </a:r>
            <a:r>
              <a:rPr lang="en-US" sz="2800" spc="42" dirty="0" err="1">
                <a:solidFill>
                  <a:srgbClr val="191919"/>
                </a:solidFill>
                <a:latin typeface="Telegraf"/>
              </a:rPr>
              <a:t>Kepegawaian</a:t>
            </a:r>
            <a:r>
              <a:rPr lang="en-US" sz="2800" spc="42" dirty="0">
                <a:solidFill>
                  <a:srgbClr val="191919"/>
                </a:solidFill>
                <a:latin typeface="Telegraf"/>
              </a:rPr>
              <a:t> Negara No. 8 </a:t>
            </a:r>
            <a:r>
              <a:rPr lang="en-US" sz="2800" spc="42" dirty="0" err="1">
                <a:solidFill>
                  <a:srgbClr val="191919"/>
                </a:solidFill>
                <a:latin typeface="Telegraf"/>
              </a:rPr>
              <a:t>Tahun</a:t>
            </a:r>
            <a:r>
              <a:rPr lang="en-US" sz="2800" spc="42" dirty="0">
                <a:solidFill>
                  <a:srgbClr val="191919"/>
                </a:solidFill>
                <a:latin typeface="Telegraf"/>
              </a:rPr>
              <a:t> 2019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27496" y="9273746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856" y="9131969"/>
            <a:ext cx="879150" cy="8821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351064" y="9288224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58800" y="9162226"/>
            <a:ext cx="889289" cy="8892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18288000" cy="1967837"/>
          </a:xfrm>
          <a:prstGeom prst="rect">
            <a:avLst/>
          </a:prstGeom>
          <a:solidFill>
            <a:srgbClr val="FEE600"/>
          </a:solidFill>
        </p:spPr>
      </p:sp>
      <p:sp>
        <p:nvSpPr>
          <p:cNvPr id="8" name="TextBox 8"/>
          <p:cNvSpPr txBox="1"/>
          <p:nvPr/>
        </p:nvSpPr>
        <p:spPr>
          <a:xfrm>
            <a:off x="1863247" y="723900"/>
            <a:ext cx="13824361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  <a:spcBef>
                <a:spcPct val="0"/>
              </a:spcBef>
            </a:pPr>
            <a:r>
              <a:rPr lang="en-US" sz="5600" dirty="0">
                <a:solidFill>
                  <a:srgbClr val="191919"/>
                </a:solidFill>
                <a:latin typeface="Telegraf"/>
              </a:rPr>
              <a:t>KUALIFIKASI PENDIDIKAN</a:t>
            </a:r>
            <a:endParaRPr lang="en-US" sz="5600" u="none" dirty="0">
              <a:solidFill>
                <a:srgbClr val="191919"/>
              </a:solidFill>
              <a:latin typeface="Telegraf"/>
            </a:endParaRPr>
          </a:p>
        </p:txBody>
      </p:sp>
      <p:grpSp>
        <p:nvGrpSpPr>
          <p:cNvPr id="27" name="Group 15"/>
          <p:cNvGrpSpPr/>
          <p:nvPr/>
        </p:nvGrpSpPr>
        <p:grpSpPr>
          <a:xfrm>
            <a:off x="399195" y="490752"/>
            <a:ext cx="1124970" cy="1104848"/>
            <a:chOff x="0" y="0"/>
            <a:chExt cx="1499960" cy="1473130"/>
          </a:xfrm>
          <a:solidFill>
            <a:schemeClr val="bg1"/>
          </a:solidFill>
        </p:grpSpPr>
        <p:grpSp>
          <p:nvGrpSpPr>
            <p:cNvPr id="28" name="Group 16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  <a:grpFill/>
          </p:grpSpPr>
          <p:sp>
            <p:nvSpPr>
              <p:cNvPr id="30" name="Freeform 17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9" name="TextBox 18"/>
            <p:cNvSpPr txBox="1"/>
            <p:nvPr/>
          </p:nvSpPr>
          <p:spPr>
            <a:xfrm>
              <a:off x="209571" y="346040"/>
              <a:ext cx="1080819" cy="67924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b="1" u="none" dirty="0">
                  <a:solidFill>
                    <a:srgbClr val="191919"/>
                  </a:solidFill>
                  <a:latin typeface="Telegraf Medium"/>
                </a:rPr>
                <a:t>01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14177"/>
              </p:ext>
            </p:extLst>
          </p:nvPr>
        </p:nvGraphicFramePr>
        <p:xfrm>
          <a:off x="556375" y="2552700"/>
          <a:ext cx="16817227" cy="680117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5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5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 dirty="0"/>
                        <a:t>No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 dirty="0"/>
                        <a:t>DIMENSI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 dirty="0"/>
                        <a:t>INDIKATOR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 dirty="0"/>
                        <a:t>NILAI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 dirty="0"/>
                        <a:t>KETERANGAN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1.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 dirty="0" err="1"/>
                        <a:t>Kualifikasi</a:t>
                      </a:r>
                      <a:r>
                        <a:rPr lang="en-US" sz="4000" u="none" strike="noStrike" dirty="0"/>
                        <a:t> (25%)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 err="1"/>
                        <a:t>Jenjang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pendidikan</a:t>
                      </a:r>
                      <a:r>
                        <a:rPr lang="en-US" sz="4000" u="none" strike="noStrike" dirty="0"/>
                        <a:t> formal </a:t>
                      </a:r>
                      <a:r>
                        <a:rPr lang="en-US" sz="4000" u="none" strike="noStrike" dirty="0" err="1"/>
                        <a:t>terakhir</a:t>
                      </a:r>
                      <a:r>
                        <a:rPr lang="en-US" sz="4000" u="none" strike="noStrike" dirty="0"/>
                        <a:t> yang </a:t>
                      </a:r>
                      <a:r>
                        <a:rPr lang="en-US" sz="4000" u="none" strike="noStrike" dirty="0" err="1"/>
                        <a:t>dicapai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oleh</a:t>
                      </a:r>
                      <a:r>
                        <a:rPr lang="en-US" sz="4000" u="none" strike="noStrike" dirty="0"/>
                        <a:t> PNS. 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1. S-3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 dirty="0"/>
                        <a:t>25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2. S-2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20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3. D-IV / S-1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15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4. D-III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10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4. SLTA / D-I / D-II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5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/>
                        <a:t> 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5. SD - SLTP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/>
                        <a:t>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/>
                        <a:t> 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5624" marR="5624" marT="56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77840" y="711775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569998"/>
            <a:ext cx="879150" cy="8821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01408" y="726253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09144" y="600255"/>
            <a:ext cx="889289" cy="8892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18288000" cy="1967837"/>
          </a:xfrm>
          <a:prstGeom prst="rect">
            <a:avLst/>
          </a:prstGeom>
          <a:solidFill>
            <a:srgbClr val="FEE600"/>
          </a:solidFill>
        </p:spPr>
      </p:sp>
      <p:sp>
        <p:nvSpPr>
          <p:cNvPr id="8" name="TextBox 8"/>
          <p:cNvSpPr txBox="1"/>
          <p:nvPr/>
        </p:nvSpPr>
        <p:spPr>
          <a:xfrm>
            <a:off x="1863247" y="723900"/>
            <a:ext cx="13824361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  <a:spcBef>
                <a:spcPct val="0"/>
              </a:spcBef>
            </a:pPr>
            <a:r>
              <a:rPr lang="en-US" sz="5600" dirty="0">
                <a:solidFill>
                  <a:srgbClr val="191919"/>
                </a:solidFill>
                <a:latin typeface="Telegraf"/>
              </a:rPr>
              <a:t>KOMPETENSI</a:t>
            </a:r>
            <a:endParaRPr lang="en-US" sz="5600" u="none" dirty="0">
              <a:solidFill>
                <a:srgbClr val="191919"/>
              </a:solidFill>
              <a:latin typeface="Telegraf"/>
            </a:endParaRPr>
          </a:p>
        </p:txBody>
      </p:sp>
      <p:grpSp>
        <p:nvGrpSpPr>
          <p:cNvPr id="27" name="Group 15"/>
          <p:cNvGrpSpPr/>
          <p:nvPr/>
        </p:nvGrpSpPr>
        <p:grpSpPr>
          <a:xfrm>
            <a:off x="399195" y="490752"/>
            <a:ext cx="1124970" cy="1104848"/>
            <a:chOff x="0" y="0"/>
            <a:chExt cx="1499960" cy="1473130"/>
          </a:xfrm>
          <a:solidFill>
            <a:schemeClr val="bg1"/>
          </a:solidFill>
        </p:grpSpPr>
        <p:grpSp>
          <p:nvGrpSpPr>
            <p:cNvPr id="28" name="Group 16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  <a:grpFill/>
          </p:grpSpPr>
          <p:sp>
            <p:nvSpPr>
              <p:cNvPr id="30" name="Freeform 17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9" name="TextBox 18"/>
            <p:cNvSpPr txBox="1"/>
            <p:nvPr/>
          </p:nvSpPr>
          <p:spPr>
            <a:xfrm>
              <a:off x="209571" y="346040"/>
              <a:ext cx="1080819" cy="67924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b="1" u="none" dirty="0">
                  <a:solidFill>
                    <a:srgbClr val="191919"/>
                  </a:solidFill>
                  <a:latin typeface="Telegraf Medium"/>
                </a:rPr>
                <a:t>02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51441"/>
              </p:ext>
            </p:extLst>
          </p:nvPr>
        </p:nvGraphicFramePr>
        <p:xfrm>
          <a:off x="457200" y="2095500"/>
          <a:ext cx="17144999" cy="797809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2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No</a:t>
                      </a:r>
                    </a:p>
                  </a:txBody>
                  <a:tcPr marL="5624" marR="5624" marT="5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DIMENSI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INDIKATOR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NILAI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KETERANGAN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Kompetensi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(40%)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Riwayat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pengembangan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kompetensi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yang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pernah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diikuti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oleh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PNS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memiliki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kesesuaian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dalam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pelaksanaan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tugas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jabatan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a.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Diklat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Kepemimpinan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Pejabat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Esolon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yang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telah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mengikuti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Diklat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Kepemipinan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yang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sesuai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dengan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jabatan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yang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diduduki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1. Sudah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2. Belum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01640" y="649139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0" y="507362"/>
            <a:ext cx="879150" cy="8821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25208" y="663617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32944" y="537619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7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18288000" cy="1967837"/>
          </a:xfrm>
          <a:prstGeom prst="rect">
            <a:avLst/>
          </a:prstGeom>
          <a:solidFill>
            <a:srgbClr val="FEE600"/>
          </a:solidFill>
        </p:spPr>
      </p:sp>
      <p:sp>
        <p:nvSpPr>
          <p:cNvPr id="8" name="TextBox 8"/>
          <p:cNvSpPr txBox="1"/>
          <p:nvPr/>
        </p:nvSpPr>
        <p:spPr>
          <a:xfrm>
            <a:off x="1863247" y="723900"/>
            <a:ext cx="13824361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  <a:spcBef>
                <a:spcPct val="0"/>
              </a:spcBef>
            </a:pPr>
            <a:r>
              <a:rPr lang="en-US" sz="5600" dirty="0">
                <a:solidFill>
                  <a:srgbClr val="191919"/>
                </a:solidFill>
                <a:latin typeface="Telegraf"/>
              </a:rPr>
              <a:t>KOMPETENSI</a:t>
            </a:r>
            <a:endParaRPr lang="en-US" sz="5600" u="none" dirty="0">
              <a:solidFill>
                <a:srgbClr val="191919"/>
              </a:solidFill>
              <a:latin typeface="Telegraf"/>
            </a:endParaRPr>
          </a:p>
        </p:txBody>
      </p:sp>
      <p:grpSp>
        <p:nvGrpSpPr>
          <p:cNvPr id="27" name="Group 15"/>
          <p:cNvGrpSpPr/>
          <p:nvPr/>
        </p:nvGrpSpPr>
        <p:grpSpPr>
          <a:xfrm>
            <a:off x="399195" y="490752"/>
            <a:ext cx="1124970" cy="1104848"/>
            <a:chOff x="0" y="0"/>
            <a:chExt cx="1499960" cy="1473130"/>
          </a:xfrm>
          <a:solidFill>
            <a:schemeClr val="bg1"/>
          </a:solidFill>
        </p:grpSpPr>
        <p:grpSp>
          <p:nvGrpSpPr>
            <p:cNvPr id="28" name="Group 16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  <a:grpFill/>
          </p:grpSpPr>
          <p:sp>
            <p:nvSpPr>
              <p:cNvPr id="30" name="Freeform 17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9" name="TextBox 18"/>
            <p:cNvSpPr txBox="1"/>
            <p:nvPr/>
          </p:nvSpPr>
          <p:spPr>
            <a:xfrm>
              <a:off x="209571" y="346040"/>
              <a:ext cx="1080819" cy="67924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b="1" u="none" dirty="0">
                  <a:solidFill>
                    <a:srgbClr val="191919"/>
                  </a:solidFill>
                  <a:latin typeface="Telegraf Medium"/>
                </a:rPr>
                <a:t>02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7319"/>
              </p:ext>
            </p:extLst>
          </p:nvPr>
        </p:nvGraphicFramePr>
        <p:xfrm>
          <a:off x="399194" y="2400300"/>
          <a:ext cx="17355405" cy="7595449"/>
        </p:xfrm>
        <a:graphic>
          <a:graphicData uri="http://schemas.openxmlformats.org/drawingml/2006/table">
            <a:tbl>
              <a:tblPr/>
              <a:tblGrid>
                <a:gridCol w="92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5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No.</a:t>
                      </a:r>
                    </a:p>
                  </a:txBody>
                  <a:tcPr marL="5624" marR="5624" marT="5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DIMENSI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INDIKATOR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NILAI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KETERANGAN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b.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Diklat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Teknis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20 JP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PNS yang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mengikuti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Diklat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Teknis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paling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sedikit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20 JP (Jam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Pelajaran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) yang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mendukung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tugas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jabatannya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dalam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 (</a:t>
                      </a:r>
                      <a:r>
                        <a:rPr lang="en-US" sz="3600" b="1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satu</a:t>
                      </a: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) </a:t>
                      </a:r>
                      <a:r>
                        <a:rPr lang="en-US" sz="3600" b="1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tahun</a:t>
                      </a: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1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terakhir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,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dibuktikan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dengan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sertifikat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1. Sudah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PNS yang menduduki jabatan pelaksana / fungsional umum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2.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Sudah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Pejabat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Struktural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/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Pejabat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Fungsional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3. Belum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01640" y="711775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0" y="569998"/>
            <a:ext cx="879150" cy="8821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25208" y="726253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32944" y="600255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4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18288000" cy="1967837"/>
          </a:xfrm>
          <a:prstGeom prst="rect">
            <a:avLst/>
          </a:prstGeom>
          <a:solidFill>
            <a:srgbClr val="FEE600"/>
          </a:solidFill>
        </p:spPr>
      </p:sp>
      <p:sp>
        <p:nvSpPr>
          <p:cNvPr id="8" name="TextBox 8"/>
          <p:cNvSpPr txBox="1"/>
          <p:nvPr/>
        </p:nvSpPr>
        <p:spPr>
          <a:xfrm>
            <a:off x="1863247" y="723900"/>
            <a:ext cx="13824361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  <a:spcBef>
                <a:spcPct val="0"/>
              </a:spcBef>
            </a:pPr>
            <a:r>
              <a:rPr lang="en-US" sz="5600" dirty="0">
                <a:solidFill>
                  <a:srgbClr val="191919"/>
                </a:solidFill>
                <a:latin typeface="Telegraf"/>
              </a:rPr>
              <a:t>KOMPETENSI</a:t>
            </a:r>
            <a:endParaRPr lang="en-US" sz="5600" u="none" dirty="0">
              <a:solidFill>
                <a:srgbClr val="191919"/>
              </a:solidFill>
              <a:latin typeface="Telegraf"/>
            </a:endParaRPr>
          </a:p>
        </p:txBody>
      </p:sp>
      <p:grpSp>
        <p:nvGrpSpPr>
          <p:cNvPr id="27" name="Group 15"/>
          <p:cNvGrpSpPr/>
          <p:nvPr/>
        </p:nvGrpSpPr>
        <p:grpSpPr>
          <a:xfrm>
            <a:off x="399195" y="490752"/>
            <a:ext cx="1124970" cy="1104848"/>
            <a:chOff x="0" y="0"/>
            <a:chExt cx="1499960" cy="1473130"/>
          </a:xfrm>
          <a:solidFill>
            <a:schemeClr val="bg1"/>
          </a:solidFill>
        </p:grpSpPr>
        <p:grpSp>
          <p:nvGrpSpPr>
            <p:cNvPr id="28" name="Group 16"/>
            <p:cNvGrpSpPr/>
            <p:nvPr/>
          </p:nvGrpSpPr>
          <p:grpSpPr>
            <a:xfrm>
              <a:off x="0" y="0"/>
              <a:ext cx="1499960" cy="1473130"/>
              <a:chOff x="0" y="0"/>
              <a:chExt cx="672428" cy="660400"/>
            </a:xfrm>
            <a:grpFill/>
          </p:grpSpPr>
          <p:sp>
            <p:nvSpPr>
              <p:cNvPr id="30" name="Freeform 17"/>
              <p:cNvSpPr/>
              <p:nvPr/>
            </p:nvSpPr>
            <p:spPr>
              <a:xfrm>
                <a:off x="0" y="0"/>
                <a:ext cx="672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72428" h="660400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9" name="TextBox 18"/>
            <p:cNvSpPr txBox="1"/>
            <p:nvPr/>
          </p:nvSpPr>
          <p:spPr>
            <a:xfrm>
              <a:off x="209571" y="346040"/>
              <a:ext cx="1080819" cy="67924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 b="1" u="none" dirty="0">
                  <a:solidFill>
                    <a:srgbClr val="191919"/>
                  </a:solidFill>
                  <a:latin typeface="Telegraf Medium"/>
                </a:rPr>
                <a:t>02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08503"/>
              </p:ext>
            </p:extLst>
          </p:nvPr>
        </p:nvGraphicFramePr>
        <p:xfrm>
          <a:off x="399195" y="2130188"/>
          <a:ext cx="17431605" cy="8004127"/>
        </p:xfrm>
        <a:graphic>
          <a:graphicData uri="http://schemas.openxmlformats.org/drawingml/2006/table">
            <a:tbl>
              <a:tblPr/>
              <a:tblGrid>
                <a:gridCol w="92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2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No</a:t>
                      </a:r>
                    </a:p>
                  </a:txBody>
                  <a:tcPr marL="5624" marR="5624" marT="5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DIMENSI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INDIKATOR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NILAI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KETERANGAN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c. Seminar / Workshop /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Kursus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/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Magang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/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sejenis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PNS yang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telah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mengikuti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seminar / workshop /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kursus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/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magang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/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sejenisnya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sesuai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jabatannya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dalam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2 (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dua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)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tahun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terakhir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yang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dibuktikan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dengan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Sertifikat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/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Surat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Tugas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1. Sudah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PNS yang menduduki jabatan pelaksana / fungsional umum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2. Sudah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Pejabat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Struktural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/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Pejabat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Fungsional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elegraf" panose="020B060402020202020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     3. Belum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latin typeface="Telegraf" panose="020B060402020202020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501640" y="632529"/>
            <a:ext cx="1547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Pertanyaan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0" y="490752"/>
            <a:ext cx="879150" cy="8821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413672" y="632529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Daftar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Hadir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68531" y="490752"/>
            <a:ext cx="889289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1498</Words>
  <Application>Microsoft Office PowerPoint</Application>
  <PresentationFormat>Custom</PresentationFormat>
  <Paragraphs>383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Calibri</vt:lpstr>
      <vt:lpstr>Wingdings</vt:lpstr>
      <vt:lpstr>Telegraf Bold</vt:lpstr>
      <vt:lpstr>Telegraf Medium</vt:lpstr>
      <vt:lpstr>Footlight MT Light</vt:lpstr>
      <vt:lpstr>Segoe UI Semibold</vt:lpstr>
      <vt:lpstr>Telegraf</vt:lpstr>
      <vt:lpstr>Arial Narrow</vt:lpstr>
      <vt:lpstr>Telegraf Bold Bold</vt:lpstr>
      <vt:lpstr>Arial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risky</cp:lastModifiedBy>
  <cp:revision>68</cp:revision>
  <dcterms:created xsi:type="dcterms:W3CDTF">2006-08-16T00:00:00Z</dcterms:created>
  <dcterms:modified xsi:type="dcterms:W3CDTF">2020-12-02T01:48:18Z</dcterms:modified>
  <dc:identifier>DAEOqhKrukM</dc:identifier>
</cp:coreProperties>
</file>