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63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7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6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8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0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6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C1BE-D177-4E0B-9607-BE87AB7066C8}" type="datetimeFigureOut">
              <a:rPr lang="en-US" smtClean="0"/>
              <a:t>29-Jun-21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9E42-2745-43B4-90B7-7A1FA818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45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19241-1C59-47F1-A962-EEF4B5A9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7" y="0"/>
            <a:ext cx="12270511" cy="6902163"/>
          </a:xfrm>
        </p:spPr>
      </p:pic>
    </p:spTree>
    <p:extLst>
      <p:ext uri="{BB962C8B-B14F-4D97-AF65-F5344CB8AC3E}">
        <p14:creationId xmlns:p14="http://schemas.microsoft.com/office/powerpoint/2010/main" val="347245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960" y="1140651"/>
            <a:ext cx="11010341" cy="133144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SOSIALISASI</a:t>
            </a:r>
            <a:br>
              <a:rPr lang="en-US" sz="2800" dirty="0"/>
            </a:br>
            <a:r>
              <a:rPr lang="en-US" sz="2800" b="1" dirty="0"/>
              <a:t>PEMUTAKHIRAN DATA MANDIRI APARATUR SIPIL NEGARA DAN PEJABAT PIMPINAN TINGGI NON APARATUR SIPIL NEGARA SECARA ELEKTRONIK </a:t>
            </a:r>
            <a:br>
              <a:rPr lang="en-US" sz="2800" dirty="0"/>
            </a:br>
            <a:r>
              <a:rPr lang="en-US" sz="2800" b="1" u="sng" dirty="0"/>
              <a:t>TAHUN 2021</a:t>
            </a: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829" y="3047243"/>
            <a:ext cx="10046044" cy="94529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Pemutakhiran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Data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Mandiri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kegiatan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mengoreksi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atau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menyesuaikan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data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keadaan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kepegawaian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sebenarnya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baik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data yang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telah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lampau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maupun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data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terkini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secara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Calibri" panose="020F0502020204030204" pitchFamily="34" charset="0"/>
              </a:rPr>
              <a:t>mandiri</a:t>
            </a:r>
            <a:r>
              <a:rPr lang="en-US" sz="3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66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269" y="649420"/>
            <a:ext cx="11010341" cy="133144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Mengapa</a:t>
            </a:r>
            <a:r>
              <a:rPr lang="en-US" sz="2800" b="1" dirty="0"/>
              <a:t> </a:t>
            </a:r>
            <a:r>
              <a:rPr lang="en-US" sz="2800" b="1" dirty="0" err="1"/>
              <a:t>pemutakhiran</a:t>
            </a:r>
            <a:r>
              <a:rPr lang="en-US" sz="2800" b="1" dirty="0"/>
              <a:t> data </a:t>
            </a:r>
            <a:r>
              <a:rPr lang="en-US" sz="2800" b="1" dirty="0" err="1"/>
              <a:t>mandiri</a:t>
            </a:r>
            <a:r>
              <a:rPr lang="en-US" sz="2800" b="1" dirty="0"/>
              <a:t> </a:t>
            </a:r>
            <a:r>
              <a:rPr lang="en-US" sz="2800" b="1" dirty="0" err="1"/>
              <a:t>penting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dilaksanakan</a:t>
            </a:r>
            <a:r>
              <a:rPr lang="en-US" sz="2800" b="1" dirty="0"/>
              <a:t> </a:t>
            </a:r>
            <a:r>
              <a:rPr lang="en-US" sz="2800" dirty="0"/>
              <a:t>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270" y="2010490"/>
            <a:ext cx="11010341" cy="415431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Untuk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memperoleh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data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Aparatur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Sipil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Negara yang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akurat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terkini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terintegrasi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mendukung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terwujudnya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Satu Data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Aparatur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Sipil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Negara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sesuai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prinsip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Satu Data Indonesia,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perlu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dilakukan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pemutakhiran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data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mandiri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Aparatur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Sipil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Negara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memanfaatkan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teknologi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informasi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dilakukan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melalui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Aplikasi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cs typeface="Calibri" panose="020F0502020204030204" pitchFamily="34" charset="0"/>
              </a:rPr>
              <a:t>MySAPK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berbasis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gawai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sz="2800" i="1" dirty="0">
                <a:solidFill>
                  <a:schemeClr val="tx1"/>
                </a:solidFill>
                <a:cs typeface="Calibri" panose="020F0502020204030204" pitchFamily="34" charset="0"/>
              </a:rPr>
              <a:t>mobile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) dan </a:t>
            </a:r>
            <a:r>
              <a:rPr lang="en-US" sz="2800" i="1" dirty="0">
                <a:solidFill>
                  <a:schemeClr val="tx1"/>
                </a:solidFill>
                <a:cs typeface="Calibri" panose="020F0502020204030204" pitchFamily="34" charset="0"/>
              </a:rPr>
              <a:t>web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dibangun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oleh Badan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Kepegawaian</a:t>
            </a: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Negara.</a:t>
            </a:r>
          </a:p>
          <a:p>
            <a:pPr algn="just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4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16692" y="1158333"/>
            <a:ext cx="10787919" cy="621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en-US" sz="2200" dirty="0"/>
              <a:t>Update Data </a:t>
            </a:r>
            <a:r>
              <a:rPr lang="en-US" sz="2200" dirty="0" err="1"/>
              <a:t>Mandiri</a:t>
            </a:r>
            <a:r>
              <a:rPr lang="en-US" sz="2200" dirty="0"/>
              <a:t> </a:t>
            </a:r>
            <a:r>
              <a:rPr lang="en-US" sz="2200" dirty="0" err="1"/>
              <a:t>sebagaimana</a:t>
            </a:r>
            <a:r>
              <a:rPr lang="en-US" sz="2200" dirty="0"/>
              <a:t> </a:t>
            </a:r>
            <a:r>
              <a:rPr lang="en-US" sz="2200" dirty="0" err="1"/>
              <a:t>dimaksud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data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berikut</a:t>
            </a:r>
            <a:r>
              <a:rPr lang="en-US" sz="2200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44743-C4FA-4CAC-9302-7C060CCEE22B}"/>
              </a:ext>
            </a:extLst>
          </p:cNvPr>
          <p:cNvSpPr txBox="1">
            <a:spLocks/>
          </p:cNvSpPr>
          <p:nvPr/>
        </p:nvSpPr>
        <p:spPr>
          <a:xfrm>
            <a:off x="687389" y="1779374"/>
            <a:ext cx="5132643" cy="5529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chemeClr val="accent2"/>
              </a:buClr>
              <a:buFont typeface="+mj-lt"/>
              <a:buAutoNum type="alphaLcPeriod"/>
            </a:pPr>
            <a:r>
              <a:rPr lang="en-US" sz="2200" dirty="0"/>
              <a:t>Data personal;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+mj-lt"/>
              <a:buAutoNum type="alphaLcPeriod"/>
            </a:pPr>
            <a:r>
              <a:rPr lang="en-US" sz="2200" dirty="0"/>
              <a:t>Riwayat </a:t>
            </a:r>
            <a:r>
              <a:rPr lang="en-US" sz="2200" dirty="0" err="1"/>
              <a:t>jabatan</a:t>
            </a:r>
            <a:r>
              <a:rPr lang="en-US" sz="2200" dirty="0"/>
              <a:t>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+mj-lt"/>
              <a:buAutoNum type="alphaLcPeriod"/>
            </a:pPr>
            <a:r>
              <a:rPr lang="en-US" sz="2200" dirty="0"/>
              <a:t>Riwayat </a:t>
            </a:r>
            <a:r>
              <a:rPr lang="en-US" sz="2200" dirty="0" err="1"/>
              <a:t>pendidikan</a:t>
            </a:r>
            <a:r>
              <a:rPr lang="en-US" sz="2200" dirty="0"/>
              <a:t> dan </a:t>
            </a:r>
            <a:r>
              <a:rPr lang="en-US" sz="2200" dirty="0" err="1"/>
              <a:t>diklat</a:t>
            </a:r>
            <a:r>
              <a:rPr lang="en-US" sz="2200" dirty="0"/>
              <a:t>/</a:t>
            </a:r>
            <a:r>
              <a:rPr lang="en-US" sz="2200" dirty="0" err="1"/>
              <a:t>kursus</a:t>
            </a:r>
            <a:r>
              <a:rPr lang="en-US" sz="2200" dirty="0"/>
              <a:t>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+mj-lt"/>
              <a:buAutoNum type="alphaLcPeriod"/>
            </a:pPr>
            <a:r>
              <a:rPr lang="en-US" sz="2200" dirty="0"/>
              <a:t>Riwayat SKP;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+mj-lt"/>
              <a:buAutoNum type="alphaLcPeriod"/>
            </a:pPr>
            <a:r>
              <a:rPr lang="en-US" sz="2200" dirty="0"/>
              <a:t>Riwayat </a:t>
            </a:r>
            <a:r>
              <a:rPr lang="en-US" sz="2200" dirty="0" err="1"/>
              <a:t>penghargaan</a:t>
            </a:r>
            <a:r>
              <a:rPr lang="en-US" sz="2200" dirty="0"/>
              <a:t> (</a:t>
            </a:r>
            <a:r>
              <a:rPr lang="en-US" sz="2200" dirty="0" err="1"/>
              <a:t>tanda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);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+mj-lt"/>
              <a:buAutoNum type="alphaLcPeriod"/>
            </a:pPr>
            <a:r>
              <a:rPr lang="en-US" sz="2200" dirty="0"/>
              <a:t>Riwayat </a:t>
            </a:r>
            <a:r>
              <a:rPr lang="en-US" sz="2200" dirty="0" err="1"/>
              <a:t>pangkat</a:t>
            </a:r>
            <a:r>
              <a:rPr lang="en-US" sz="2200" dirty="0"/>
              <a:t> dan </a:t>
            </a:r>
            <a:r>
              <a:rPr lang="en-US" sz="2200" dirty="0" err="1"/>
              <a:t>golongan</a:t>
            </a:r>
            <a:r>
              <a:rPr lang="en-US" sz="2200" dirty="0"/>
              <a:t> </a:t>
            </a:r>
            <a:r>
              <a:rPr lang="en-US" sz="2200" dirty="0" err="1"/>
              <a:t>ruang</a:t>
            </a:r>
            <a:r>
              <a:rPr lang="en-US" sz="2200" dirty="0"/>
              <a:t>;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E64082-8895-4030-B239-FBD02C7D9F98}"/>
              </a:ext>
            </a:extLst>
          </p:cNvPr>
          <p:cNvSpPr txBox="1">
            <a:spLocks/>
          </p:cNvSpPr>
          <p:nvPr/>
        </p:nvSpPr>
        <p:spPr>
          <a:xfrm>
            <a:off x="5820032" y="1797909"/>
            <a:ext cx="6181146" cy="566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0" indent="-395288">
              <a:spcBef>
                <a:spcPts val="600"/>
              </a:spcBef>
              <a:buClr>
                <a:schemeClr val="accent2"/>
              </a:buClr>
              <a:buFont typeface="+mj-lt"/>
              <a:buAutoNum type="alphaLcPeriod" startAt="7"/>
            </a:pPr>
            <a:r>
              <a:rPr lang="en-US" sz="2200" dirty="0"/>
              <a:t>Riwayat </a:t>
            </a:r>
            <a:r>
              <a:rPr lang="en-US" sz="2200" dirty="0" err="1"/>
              <a:t>keluarga</a:t>
            </a:r>
            <a:r>
              <a:rPr lang="en-US" sz="2200" dirty="0"/>
              <a:t>;</a:t>
            </a:r>
          </a:p>
          <a:p>
            <a:pPr marL="395288" lvl="0" indent="-395288">
              <a:spcBef>
                <a:spcPts val="600"/>
              </a:spcBef>
              <a:buClr>
                <a:schemeClr val="accent2"/>
              </a:buClr>
              <a:buFont typeface="+mj-lt"/>
              <a:buAutoNum type="alphaLcPeriod" startAt="7"/>
            </a:pPr>
            <a:r>
              <a:rPr lang="en-US" sz="2200" dirty="0"/>
              <a:t>Riwayat </a:t>
            </a:r>
            <a:r>
              <a:rPr lang="en-US" sz="2200" dirty="0" err="1"/>
              <a:t>peninjauan</a:t>
            </a:r>
            <a:r>
              <a:rPr lang="en-US" sz="2200" dirty="0"/>
              <a:t> masa </a:t>
            </a:r>
            <a:r>
              <a:rPr lang="en-US" sz="2200" dirty="0" err="1"/>
              <a:t>kerja</a:t>
            </a:r>
            <a:r>
              <a:rPr lang="en-US" sz="2200" dirty="0"/>
              <a:t> (PMK);</a:t>
            </a:r>
          </a:p>
          <a:p>
            <a:pPr marL="395288" lvl="0" indent="-395288">
              <a:spcBef>
                <a:spcPts val="600"/>
              </a:spcBef>
              <a:buClr>
                <a:schemeClr val="accent2"/>
              </a:buClr>
              <a:buFont typeface="+mj-lt"/>
              <a:buAutoNum type="alphaLcPeriod" startAt="7"/>
            </a:pPr>
            <a:r>
              <a:rPr lang="en-US" sz="2200" dirty="0"/>
              <a:t>Riwayat </a:t>
            </a:r>
            <a:r>
              <a:rPr lang="en-US" sz="2200" dirty="0" err="1"/>
              <a:t>pindah</a:t>
            </a:r>
            <a:r>
              <a:rPr lang="en-US" sz="2200" dirty="0"/>
              <a:t> </a:t>
            </a:r>
            <a:r>
              <a:rPr lang="en-US" sz="2200" dirty="0" err="1"/>
              <a:t>instansi</a:t>
            </a:r>
            <a:r>
              <a:rPr lang="en-US" sz="2200" dirty="0"/>
              <a:t>;</a:t>
            </a:r>
          </a:p>
          <a:p>
            <a:pPr marL="395288" lvl="0" indent="-395288">
              <a:spcBef>
                <a:spcPts val="600"/>
              </a:spcBef>
              <a:buClr>
                <a:schemeClr val="accent2"/>
              </a:buClr>
              <a:buFont typeface="+mj-lt"/>
              <a:buAutoNum type="alphaLcPeriod" startAt="7"/>
            </a:pPr>
            <a:r>
              <a:rPr lang="en-US" sz="2200" dirty="0"/>
              <a:t>Riwayat </a:t>
            </a:r>
            <a:r>
              <a:rPr lang="en-US" sz="2200" dirty="0" err="1"/>
              <a:t>cuti</a:t>
            </a:r>
            <a:r>
              <a:rPr lang="en-US" sz="2200" dirty="0"/>
              <a:t> di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tanggungan</a:t>
            </a:r>
            <a:r>
              <a:rPr lang="en-US" sz="2200" dirty="0"/>
              <a:t> negara (CLTN);</a:t>
            </a:r>
          </a:p>
          <a:p>
            <a:pPr marL="395288" lvl="0" indent="-395288">
              <a:spcBef>
                <a:spcPts val="600"/>
              </a:spcBef>
              <a:buClr>
                <a:schemeClr val="accent2"/>
              </a:buClr>
              <a:buFont typeface="+mj-lt"/>
              <a:buAutoNum type="alphaLcPeriod" startAt="7"/>
            </a:pPr>
            <a:r>
              <a:rPr lang="en-US" sz="2200" dirty="0"/>
              <a:t>Riwayat CPNS/PNS;</a:t>
            </a:r>
          </a:p>
          <a:p>
            <a:pPr marL="395288" indent="-395288">
              <a:spcBef>
                <a:spcPts val="600"/>
              </a:spcBef>
              <a:buClr>
                <a:schemeClr val="accent2"/>
              </a:buClr>
              <a:buFont typeface="+mj-lt"/>
              <a:buAutoNum type="alphaLcPeriod" startAt="7"/>
            </a:pPr>
            <a:r>
              <a:rPr lang="en-US" sz="2200" dirty="0"/>
              <a:t>Riwayat </a:t>
            </a:r>
            <a:r>
              <a:rPr lang="en-US" sz="2200" dirty="0" err="1"/>
              <a:t>organisasi</a:t>
            </a:r>
            <a:r>
              <a:rPr lang="en-US" sz="2200" dirty="0"/>
              <a:t>.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76" y="263133"/>
            <a:ext cx="11412150" cy="64600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lvl="0" indent="-271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Undang-Undang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2008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Transaksi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Elektronik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2008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58;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4843);</a:t>
            </a:r>
          </a:p>
          <a:p>
            <a:pPr marL="271463" lvl="0" indent="-271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Undang-Undang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2008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Keterbukaan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2008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61,Tambahan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4846);</a:t>
            </a:r>
          </a:p>
          <a:p>
            <a:pPr marL="271463" lvl="0" indent="-271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Undang-Undang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2014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Aparatur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Sipil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2014,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5494);</a:t>
            </a:r>
          </a:p>
          <a:p>
            <a:pPr marL="271463" lvl="0" indent="-271463"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2017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Negeri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Sipil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2017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63,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6037)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sebagaimana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diubah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2017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Pegawai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Negeri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Sipil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68,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Lembaran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6477);</a:t>
            </a:r>
          </a:p>
        </p:txBody>
      </p:sp>
    </p:spTree>
    <p:extLst>
      <p:ext uri="{BB962C8B-B14F-4D97-AF65-F5344CB8AC3E}">
        <p14:creationId xmlns:p14="http://schemas.microsoft.com/office/powerpoint/2010/main" val="159735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54" y="597861"/>
            <a:ext cx="11491783" cy="59831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5"/>
            </a:pPr>
            <a:r>
              <a:rPr lang="en-US" sz="2200" dirty="0" err="1">
                <a:cs typeface="Calibri" panose="020F0502020204030204" pitchFamily="34" charset="0"/>
              </a:rPr>
              <a:t>Peraturan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Presiden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95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2018 </a:t>
            </a:r>
            <a:r>
              <a:rPr lang="en-US" sz="2200" dirty="0" err="1">
                <a:cs typeface="Calibri" panose="020F0502020204030204" pitchFamily="34" charset="0"/>
              </a:rPr>
              <a:t>tentang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Sistem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Pemerintahan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Berbasis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Elektronik</a:t>
            </a:r>
            <a:r>
              <a:rPr lang="en-US" sz="2200" dirty="0">
                <a:cs typeface="Calibri" panose="020F0502020204030204" pitchFamily="34" charset="0"/>
              </a:rPr>
              <a:t> (</a:t>
            </a:r>
            <a:r>
              <a:rPr lang="en-US" sz="2200" dirty="0" err="1">
                <a:cs typeface="Calibri" panose="020F0502020204030204" pitchFamily="34" charset="0"/>
              </a:rPr>
              <a:t>Lembaran</a:t>
            </a:r>
            <a:r>
              <a:rPr lang="en-US" sz="2200" dirty="0"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cs typeface="Calibri" panose="020F0502020204030204" pitchFamily="34" charset="0"/>
              </a:rPr>
              <a:t>Republik</a:t>
            </a:r>
            <a:r>
              <a:rPr lang="en-US" sz="2200" dirty="0"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2018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182);</a:t>
            </a:r>
          </a:p>
          <a:p>
            <a:pPr lvl="0">
              <a:buFont typeface="+mj-lt"/>
              <a:buAutoNum type="arabicPeriod" startAt="5"/>
            </a:pPr>
            <a:r>
              <a:rPr lang="en-US" sz="2200" dirty="0" err="1">
                <a:cs typeface="Calibri" panose="020F0502020204030204" pitchFamily="34" charset="0"/>
              </a:rPr>
              <a:t>Peraturan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Presiden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39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2019 </a:t>
            </a:r>
            <a:r>
              <a:rPr lang="en-US" sz="2200" dirty="0" err="1">
                <a:cs typeface="Calibri" panose="020F0502020204030204" pitchFamily="34" charset="0"/>
              </a:rPr>
              <a:t>tentang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Satu</a:t>
            </a:r>
            <a:r>
              <a:rPr lang="en-US" sz="2200" dirty="0">
                <a:cs typeface="Calibri" panose="020F0502020204030204" pitchFamily="34" charset="0"/>
              </a:rPr>
              <a:t> Data Indonesia (</a:t>
            </a:r>
            <a:r>
              <a:rPr lang="en-US" sz="2200" dirty="0" err="1">
                <a:cs typeface="Calibri" panose="020F0502020204030204" pitchFamily="34" charset="0"/>
              </a:rPr>
              <a:t>Lembaran</a:t>
            </a:r>
            <a:r>
              <a:rPr lang="en-US" sz="2200" dirty="0"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cs typeface="Calibri" panose="020F0502020204030204" pitchFamily="34" charset="0"/>
              </a:rPr>
              <a:t>Republik</a:t>
            </a:r>
            <a:r>
              <a:rPr lang="en-US" sz="2200" dirty="0"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2019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112);</a:t>
            </a:r>
          </a:p>
          <a:p>
            <a:pPr lvl="0">
              <a:buFont typeface="+mj-lt"/>
              <a:buAutoNum type="arabicPeriod" startAt="5"/>
            </a:pPr>
            <a:r>
              <a:rPr lang="en-US" sz="2200" dirty="0" err="1">
                <a:cs typeface="Calibri" panose="020F0502020204030204" pitchFamily="34" charset="0"/>
              </a:rPr>
              <a:t>Peraturan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Badan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Kepegawaian</a:t>
            </a:r>
            <a:r>
              <a:rPr lang="en-US" sz="2200" dirty="0"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29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2020 </a:t>
            </a:r>
            <a:r>
              <a:rPr lang="en-US" sz="2200" dirty="0" err="1">
                <a:cs typeface="Calibri" panose="020F0502020204030204" pitchFamily="34" charset="0"/>
              </a:rPr>
              <a:t>tentang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Organisasi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Tata </a:t>
            </a:r>
            <a:r>
              <a:rPr lang="en-US" sz="2200" dirty="0" err="1">
                <a:cs typeface="Calibri" panose="020F0502020204030204" pitchFamily="34" charset="0"/>
              </a:rPr>
              <a:t>Kerja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Badan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Kepegawaian</a:t>
            </a:r>
            <a:r>
              <a:rPr lang="en-US" sz="2200" dirty="0">
                <a:cs typeface="Calibri" panose="020F0502020204030204" pitchFamily="34" charset="0"/>
              </a:rPr>
              <a:t> Negara (</a:t>
            </a:r>
            <a:r>
              <a:rPr lang="en-US" sz="2200" dirty="0" err="1">
                <a:cs typeface="Calibri" panose="020F0502020204030204" pitchFamily="34" charset="0"/>
              </a:rPr>
              <a:t>Berita</a:t>
            </a:r>
            <a:r>
              <a:rPr lang="en-US" sz="2200" dirty="0"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cs typeface="Calibri" panose="020F0502020204030204" pitchFamily="34" charset="0"/>
              </a:rPr>
              <a:t>Republik</a:t>
            </a:r>
            <a:r>
              <a:rPr lang="en-US" sz="2200" dirty="0"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2020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1728);</a:t>
            </a:r>
          </a:p>
          <a:p>
            <a:pPr>
              <a:buFont typeface="+mj-lt"/>
              <a:buAutoNum type="arabicPeriod" startAt="5"/>
            </a:pPr>
            <a:r>
              <a:rPr lang="en-US" sz="2200" dirty="0" err="1">
                <a:cs typeface="Calibri" panose="020F0502020204030204" pitchFamily="34" charset="0"/>
              </a:rPr>
              <a:t>Peraturan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Badan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Kepegawaian</a:t>
            </a:r>
            <a:r>
              <a:rPr lang="en-US" sz="2200" dirty="0"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31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2020 </a:t>
            </a:r>
            <a:r>
              <a:rPr lang="en-US" sz="2200" dirty="0" err="1">
                <a:cs typeface="Calibri" panose="020F0502020204030204" pitchFamily="34" charset="0"/>
              </a:rPr>
              <a:t>tentang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Organisasi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Tata </a:t>
            </a:r>
            <a:r>
              <a:rPr lang="en-US" sz="2200" dirty="0" err="1">
                <a:cs typeface="Calibri" panose="020F0502020204030204" pitchFamily="34" charset="0"/>
              </a:rPr>
              <a:t>Kerja</a:t>
            </a:r>
            <a:r>
              <a:rPr lang="en-US" sz="2200" dirty="0">
                <a:cs typeface="Calibri" panose="020F0502020204030204" pitchFamily="34" charset="0"/>
              </a:rPr>
              <a:t> Kantor Regional </a:t>
            </a:r>
            <a:r>
              <a:rPr lang="en-US" sz="2200" dirty="0" err="1">
                <a:cs typeface="Calibri" panose="020F0502020204030204" pitchFamily="34" charset="0"/>
              </a:rPr>
              <a:t>Badan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Kepegawaian</a:t>
            </a:r>
            <a:r>
              <a:rPr lang="en-US" sz="2200" dirty="0">
                <a:cs typeface="Calibri" panose="020F0502020204030204" pitchFamily="34" charset="0"/>
              </a:rPr>
              <a:t> Negara (</a:t>
            </a:r>
            <a:r>
              <a:rPr lang="en-US" sz="2200" dirty="0" err="1">
                <a:cs typeface="Calibri" panose="020F0502020204030204" pitchFamily="34" charset="0"/>
              </a:rPr>
              <a:t>Berita</a:t>
            </a:r>
            <a:r>
              <a:rPr lang="en-US" sz="2200" dirty="0">
                <a:cs typeface="Calibri" panose="020F0502020204030204" pitchFamily="34" charset="0"/>
              </a:rPr>
              <a:t> Negara </a:t>
            </a:r>
            <a:r>
              <a:rPr lang="en-US" sz="2200" dirty="0" err="1">
                <a:cs typeface="Calibri" panose="020F0502020204030204" pitchFamily="34" charset="0"/>
              </a:rPr>
              <a:t>Republik</a:t>
            </a:r>
            <a:r>
              <a:rPr lang="en-US" sz="2200" dirty="0">
                <a:cs typeface="Calibri" panose="020F0502020204030204" pitchFamily="34" charset="0"/>
              </a:rPr>
              <a:t> Indonesia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2020 </a:t>
            </a:r>
            <a:r>
              <a:rPr lang="en-US" sz="2200" dirty="0" err="1">
                <a:cs typeface="Calibri" panose="020F0502020204030204" pitchFamily="34" charset="0"/>
              </a:rPr>
              <a:t>Nomor</a:t>
            </a:r>
            <a:r>
              <a:rPr lang="en-US" sz="2200" dirty="0">
                <a:cs typeface="Calibri" panose="020F0502020204030204" pitchFamily="34" charset="0"/>
              </a:rPr>
              <a:t> 1730);</a:t>
            </a:r>
          </a:p>
          <a:p>
            <a:pPr>
              <a:buFont typeface="+mj-lt"/>
              <a:buAutoNum type="arabicPeriod" startAt="5"/>
            </a:pPr>
            <a:r>
              <a:rPr lang="en-US" sz="2400" dirty="0"/>
              <a:t>Keputusan </a:t>
            </a:r>
            <a:r>
              <a:rPr lang="en-US" sz="2400" dirty="0" err="1"/>
              <a:t>Kepala</a:t>
            </a:r>
            <a:r>
              <a:rPr lang="en-US" sz="2400" dirty="0"/>
              <a:t> BKN </a:t>
            </a:r>
            <a:r>
              <a:rPr lang="en-US" sz="2400" dirty="0" err="1"/>
              <a:t>Nomor</a:t>
            </a:r>
            <a:r>
              <a:rPr lang="en-US" sz="2400" dirty="0"/>
              <a:t> 87 </a:t>
            </a:r>
            <a:r>
              <a:rPr lang="en-US" sz="2400" dirty="0" err="1"/>
              <a:t>Tahun</a:t>
            </a:r>
            <a:r>
              <a:rPr lang="en-US" sz="2400" dirty="0"/>
              <a:t> 2021 </a:t>
            </a:r>
            <a:r>
              <a:rPr lang="en-US" sz="2400" dirty="0" err="1"/>
              <a:t>tanggal</a:t>
            </a:r>
            <a:r>
              <a:rPr lang="en-US" sz="2400" dirty="0"/>
              <a:t> 10 Mei 2021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Pemutakhiran</a:t>
            </a:r>
            <a:r>
              <a:rPr lang="en-US" sz="2400" dirty="0"/>
              <a:t> Data </a:t>
            </a:r>
            <a:r>
              <a:rPr lang="en-US" sz="2400" dirty="0" err="1"/>
              <a:t>Mandiri</a:t>
            </a:r>
            <a:r>
              <a:rPr lang="en-US" sz="2400" dirty="0"/>
              <a:t> ASN dan PPT Non-ASN </a:t>
            </a:r>
            <a:br>
              <a:rPr lang="en-US" sz="2400" dirty="0"/>
            </a:b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2021</a:t>
            </a:r>
            <a:endParaRPr lang="en-US" sz="2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0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4" y="725315"/>
            <a:ext cx="11031165" cy="587869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err="1"/>
              <a:t>Tujuan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Pemutakhiran</a:t>
            </a:r>
            <a:r>
              <a:rPr lang="en-US" sz="2200" dirty="0"/>
              <a:t> Data </a:t>
            </a:r>
            <a:r>
              <a:rPr lang="en-US" sz="2200" dirty="0" err="1"/>
              <a:t>Mandiri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:</a:t>
            </a:r>
          </a:p>
          <a:p>
            <a:pPr marL="361950" lvl="0" indent="-3619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acuan</a:t>
            </a:r>
            <a:r>
              <a:rPr lang="en-US" sz="2200" dirty="0"/>
              <a:t> </a:t>
            </a:r>
            <a:r>
              <a:rPr lang="en-US" sz="2200" dirty="0" err="1"/>
              <a:t>pelaksanaan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pedoman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rangka</a:t>
            </a:r>
            <a:r>
              <a:rPr lang="en-US" sz="2200" dirty="0"/>
              <a:t> </a:t>
            </a:r>
            <a:r>
              <a:rPr lang="en-US" sz="2200" dirty="0" err="1"/>
              <a:t>penyelenggaraan</a:t>
            </a:r>
            <a:r>
              <a:rPr lang="en-US" sz="2200" dirty="0"/>
              <a:t> </a:t>
            </a:r>
            <a:r>
              <a:rPr lang="en-US" sz="2200" dirty="0" err="1"/>
              <a:t>pemutakhiran</a:t>
            </a:r>
            <a:r>
              <a:rPr lang="en-US" sz="2200" dirty="0"/>
              <a:t> data </a:t>
            </a:r>
            <a:r>
              <a:rPr lang="en-US" sz="2200" dirty="0" err="1"/>
              <a:t>mandiri</a:t>
            </a:r>
            <a:r>
              <a:rPr lang="en-US" sz="2200" dirty="0"/>
              <a:t> ASN </a:t>
            </a:r>
            <a:r>
              <a:rPr lang="en-US" sz="2200" dirty="0" err="1"/>
              <a:t>dan</a:t>
            </a:r>
            <a:r>
              <a:rPr lang="en-US" sz="2200" dirty="0"/>
              <a:t> PPT Non ASN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elektronik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/>
              <a:t> 2021;</a:t>
            </a:r>
          </a:p>
          <a:p>
            <a:pPr marL="361950" lvl="0" indent="-3619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 err="1"/>
              <a:t>Mewujudkan</a:t>
            </a:r>
            <a:r>
              <a:rPr lang="en-US" sz="2200" dirty="0"/>
              <a:t> data yang </a:t>
            </a:r>
            <a:r>
              <a:rPr lang="en-US" sz="2200" dirty="0" err="1"/>
              <a:t>akurat</a:t>
            </a:r>
            <a:r>
              <a:rPr lang="en-US" sz="2200" dirty="0"/>
              <a:t>, </a:t>
            </a:r>
            <a:r>
              <a:rPr lang="en-US" sz="2200" dirty="0" err="1"/>
              <a:t>terkini</a:t>
            </a:r>
            <a:r>
              <a:rPr lang="en-US" sz="2200" dirty="0"/>
              <a:t>, </a:t>
            </a:r>
            <a:r>
              <a:rPr lang="en-US" sz="2200" dirty="0" err="1"/>
              <a:t>terpadu</a:t>
            </a:r>
            <a:r>
              <a:rPr lang="en-US" sz="2200" dirty="0"/>
              <a:t>, </a:t>
            </a:r>
            <a:r>
              <a:rPr lang="en-US" sz="2200" dirty="0" err="1"/>
              <a:t>berkualitas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menciptakan</a:t>
            </a:r>
            <a:r>
              <a:rPr lang="en-US" sz="2200" dirty="0"/>
              <a:t> inter-</a:t>
            </a:r>
            <a:r>
              <a:rPr lang="en-US" sz="2200" dirty="0" err="1"/>
              <a:t>operabilitas</a:t>
            </a:r>
            <a:r>
              <a:rPr lang="en-US" sz="2200" dirty="0"/>
              <a:t> Data ASN; </a:t>
            </a:r>
            <a:r>
              <a:rPr lang="en-US" sz="2200" dirty="0" err="1"/>
              <a:t>dan</a:t>
            </a:r>
            <a:endParaRPr lang="en-US" sz="2200" dirty="0"/>
          </a:p>
          <a:p>
            <a:pPr marL="361950" lvl="0" indent="-3619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kualitas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integritas</a:t>
            </a:r>
            <a:r>
              <a:rPr lang="en-US" sz="2200" dirty="0"/>
              <a:t> Data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rangka</a:t>
            </a:r>
            <a:r>
              <a:rPr lang="en-US" sz="2200" dirty="0"/>
              <a:t> </a:t>
            </a:r>
            <a:r>
              <a:rPr lang="en-US" sz="2200" dirty="0" err="1"/>
              <a:t>mendukung</a:t>
            </a:r>
            <a:r>
              <a:rPr lang="en-US" sz="2200" dirty="0"/>
              <a:t> </a:t>
            </a:r>
            <a:r>
              <a:rPr lang="en-US" sz="2200" dirty="0" err="1"/>
              <a:t>terwujudnya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Data ASN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kebijakan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 di </a:t>
            </a:r>
            <a:r>
              <a:rPr lang="en-US" sz="2200" dirty="0" err="1"/>
              <a:t>bidang</a:t>
            </a:r>
            <a:r>
              <a:rPr lang="en-US" sz="2200" dirty="0"/>
              <a:t> </a:t>
            </a:r>
            <a:r>
              <a:rPr lang="en-US" sz="2200" dirty="0" err="1"/>
              <a:t>manajemen</a:t>
            </a:r>
            <a:r>
              <a:rPr lang="en-US" sz="2200" dirty="0"/>
              <a:t> </a:t>
            </a:r>
            <a:r>
              <a:rPr lang="en-US" sz="2200" dirty="0" err="1"/>
              <a:t>Aparatur</a:t>
            </a:r>
            <a:r>
              <a:rPr lang="en-US" sz="2200" dirty="0"/>
              <a:t> </a:t>
            </a:r>
            <a:r>
              <a:rPr lang="en-US" sz="2200" dirty="0" err="1"/>
              <a:t>Sipil</a:t>
            </a:r>
            <a:r>
              <a:rPr lang="en-US" sz="2200" dirty="0"/>
              <a:t> Negara.</a:t>
            </a:r>
          </a:p>
        </p:txBody>
      </p:sp>
    </p:spTree>
    <p:extLst>
      <p:ext uri="{BB962C8B-B14F-4D97-AF65-F5344CB8AC3E}">
        <p14:creationId xmlns:p14="http://schemas.microsoft.com/office/powerpoint/2010/main" val="168886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908" y="725315"/>
            <a:ext cx="10858171" cy="4964285"/>
          </a:xfrm>
        </p:spPr>
        <p:txBody>
          <a:bodyPr>
            <a:normAutofit lnSpcReduction="10000"/>
          </a:bodyPr>
          <a:lstStyle/>
          <a:p>
            <a:pPr marL="361950" indent="-361950">
              <a:spcBef>
                <a:spcPts val="600"/>
              </a:spcBef>
              <a:buNone/>
            </a:pPr>
            <a:r>
              <a:rPr lang="en-US" sz="2400" b="1" dirty="0" err="1"/>
              <a:t>Jadwal</a:t>
            </a:r>
            <a:r>
              <a:rPr lang="en-US" sz="2400" b="1" dirty="0"/>
              <a:t> </a:t>
            </a:r>
            <a:r>
              <a:rPr lang="en-US" sz="2400" b="1" dirty="0" err="1"/>
              <a:t>Pelaksanaan</a:t>
            </a:r>
            <a:endParaRPr lang="en-US" sz="2400" b="1" dirty="0"/>
          </a:p>
          <a:p>
            <a:pPr marL="361950" lvl="0" indent="-3619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 err="1">
                <a:cs typeface="Calibri" panose="020F0502020204030204" pitchFamily="34" charset="0"/>
              </a:rPr>
              <a:t>Jadwal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pelaksanaan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pemutakhiran</a:t>
            </a:r>
            <a:r>
              <a:rPr lang="en-US" sz="2200" dirty="0">
                <a:cs typeface="Calibri" panose="020F0502020204030204" pitchFamily="34" charset="0"/>
              </a:rPr>
              <a:t> data </a:t>
            </a:r>
            <a:r>
              <a:rPr lang="en-US" sz="2200" dirty="0" err="1">
                <a:cs typeface="Calibri" panose="020F0502020204030204" pitchFamily="34" charset="0"/>
              </a:rPr>
              <a:t>mandiri</a:t>
            </a:r>
            <a:r>
              <a:rPr lang="en-US" sz="2200" dirty="0">
                <a:cs typeface="Calibri" panose="020F0502020204030204" pitchFamily="34" charset="0"/>
              </a:rPr>
              <a:t> ASN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PPT non ASN </a:t>
            </a:r>
            <a:r>
              <a:rPr lang="en-US" sz="2200" dirty="0" err="1">
                <a:cs typeface="Calibri" panose="020F0502020204030204" pitchFamily="34" charset="0"/>
              </a:rPr>
              <a:t>tahun</a:t>
            </a:r>
            <a:r>
              <a:rPr lang="en-US" sz="2200" dirty="0">
                <a:cs typeface="Calibri" panose="020F0502020204030204" pitchFamily="34" charset="0"/>
              </a:rPr>
              <a:t> 2021 </a:t>
            </a:r>
            <a:r>
              <a:rPr lang="en-US" sz="2200" dirty="0" err="1">
                <a:cs typeface="Calibri" panose="020F0502020204030204" pitchFamily="34" charset="0"/>
              </a:rPr>
              <a:t>berlangsung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pada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bulan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Juli</a:t>
            </a:r>
            <a:r>
              <a:rPr lang="en-US" sz="2200" dirty="0">
                <a:cs typeface="Calibri" panose="020F0502020204030204" pitchFamily="34" charset="0"/>
              </a:rPr>
              <a:t> 2021.</a:t>
            </a:r>
          </a:p>
          <a:p>
            <a:pPr marL="361950" indent="-3619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 err="1">
                <a:cs typeface="Calibri" panose="020F0502020204030204" pitchFamily="34" charset="0"/>
              </a:rPr>
              <a:t>Persiapan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pelaksanaan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pemutakhiran</a:t>
            </a:r>
            <a:r>
              <a:rPr lang="en-US" sz="2200" dirty="0">
                <a:cs typeface="Calibri" panose="020F0502020204030204" pitchFamily="34" charset="0"/>
              </a:rPr>
              <a:t> data </a:t>
            </a:r>
            <a:r>
              <a:rPr lang="en-US" sz="2200" dirty="0" err="1">
                <a:cs typeface="Calibri" panose="020F0502020204030204" pitchFamily="34" charset="0"/>
              </a:rPr>
              <a:t>mandiri</a:t>
            </a:r>
            <a:r>
              <a:rPr lang="en-US" sz="2200" dirty="0">
                <a:cs typeface="Calibri" panose="020F0502020204030204" pitchFamily="34" charset="0"/>
              </a:rPr>
              <a:t> ASN dan PPT non ASN </a:t>
            </a:r>
            <a:r>
              <a:rPr lang="en-US" sz="2200" dirty="0" err="1">
                <a:cs typeface="Calibri" panose="020F0502020204030204" pitchFamily="34" charset="0"/>
              </a:rPr>
              <a:t>dilakukan</a:t>
            </a:r>
            <a:r>
              <a:rPr lang="en-US" sz="2200" dirty="0">
                <a:cs typeface="Calibri" panose="020F0502020204030204" pitchFamily="34" charset="0"/>
              </a:rPr>
              <a:t> oleh user admin </a:t>
            </a:r>
            <a:r>
              <a:rPr lang="en-US" sz="2200" dirty="0" err="1">
                <a:cs typeface="Calibri" panose="020F0502020204030204" pitchFamily="34" charset="0"/>
              </a:rPr>
              <a:t>instansi</a:t>
            </a:r>
            <a:r>
              <a:rPr lang="en-US" sz="2200" dirty="0">
                <a:cs typeface="Calibri" panose="020F0502020204030204" pitchFamily="34" charset="0"/>
              </a:rPr>
              <a:t> SIASN paling </a:t>
            </a:r>
            <a:r>
              <a:rPr lang="en-US" sz="2200" dirty="0" err="1">
                <a:cs typeface="Calibri" panose="020F0502020204030204" pitchFamily="34" charset="0"/>
              </a:rPr>
              <a:t>lambat</a:t>
            </a:r>
            <a:r>
              <a:rPr lang="en-US" sz="2200" dirty="0">
                <a:cs typeface="Calibri" panose="020F0502020204030204" pitchFamily="34" charset="0"/>
              </a:rPr>
              <a:t> pada </a:t>
            </a:r>
            <a:r>
              <a:rPr lang="en-US" sz="2200" dirty="0" err="1">
                <a:cs typeface="Calibri" panose="020F0502020204030204" pitchFamily="34" charset="0"/>
              </a:rPr>
              <a:t>akhir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minggu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terakhir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bulan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Juni</a:t>
            </a:r>
            <a:r>
              <a:rPr lang="en-US" sz="2200" dirty="0">
                <a:cs typeface="Calibri" panose="020F0502020204030204" pitchFamily="34" charset="0"/>
              </a:rPr>
              <a:t> 2021.</a:t>
            </a:r>
          </a:p>
          <a:p>
            <a:pPr marL="361950" lvl="0" indent="-3619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 err="1">
                <a:cs typeface="Calibri" panose="020F0502020204030204" pitchFamily="34" charset="0"/>
              </a:rPr>
              <a:t>Pengisian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usul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pemutakhiran</a:t>
            </a:r>
            <a:r>
              <a:rPr lang="en-US" sz="2200" dirty="0">
                <a:cs typeface="Calibri" panose="020F0502020204030204" pitchFamily="34" charset="0"/>
              </a:rPr>
              <a:t> data </a:t>
            </a:r>
            <a:r>
              <a:rPr lang="en-US" sz="2200" dirty="0" err="1">
                <a:cs typeface="Calibri" panose="020F0502020204030204" pitchFamily="34" charset="0"/>
              </a:rPr>
              <a:t>mandiri</a:t>
            </a:r>
            <a:r>
              <a:rPr lang="en-US" sz="2200" dirty="0">
                <a:cs typeface="Calibri" panose="020F0502020204030204" pitchFamily="34" charset="0"/>
              </a:rPr>
              <a:t> ASN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PPT non ASN </a:t>
            </a:r>
            <a:r>
              <a:rPr lang="en-US" sz="2200" dirty="0" err="1">
                <a:cs typeface="Calibri" panose="020F0502020204030204" pitchFamily="34" charset="0"/>
              </a:rPr>
              <a:t>dilakukan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sampai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bulan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Oktober</a:t>
            </a:r>
            <a:r>
              <a:rPr lang="en-US" sz="2200" dirty="0">
                <a:cs typeface="Calibri" panose="020F0502020204030204" pitchFamily="34" charset="0"/>
              </a:rPr>
              <a:t> 2021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dapat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diperpanjang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sesuai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dengan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hasil</a:t>
            </a:r>
            <a:r>
              <a:rPr lang="en-US" sz="2200" dirty="0">
                <a:cs typeface="Calibri" panose="020F0502020204030204" pitchFamily="34" charset="0"/>
              </a:rPr>
              <a:t> monitoring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evaluasi</a:t>
            </a:r>
            <a:r>
              <a:rPr lang="en-US" sz="2200" dirty="0">
                <a:cs typeface="Calibri" panose="020F0502020204030204" pitchFamily="34" charset="0"/>
              </a:rPr>
              <a:t>.</a:t>
            </a:r>
          </a:p>
          <a:p>
            <a:pPr marL="361950" indent="-361950">
              <a:spcBef>
                <a:spcPts val="600"/>
              </a:spcBef>
              <a:buFont typeface="+mj-lt"/>
              <a:buAutoNum type="alphaLcPeriod"/>
            </a:pPr>
            <a:r>
              <a:rPr lang="en-US" sz="2200" dirty="0">
                <a:cs typeface="Calibri" panose="020F0502020204030204" pitchFamily="34" charset="0"/>
              </a:rPr>
              <a:t>Proses </a:t>
            </a:r>
            <a:r>
              <a:rPr lang="en-US" sz="2200" dirty="0" err="1">
                <a:cs typeface="Calibri" panose="020F0502020204030204" pitchFamily="34" charset="0"/>
              </a:rPr>
              <a:t>verifikasi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persetujuan</a:t>
            </a:r>
            <a:r>
              <a:rPr lang="en-US" sz="2200" dirty="0">
                <a:cs typeface="Calibri" panose="020F0502020204030204" pitchFamily="34" charset="0"/>
              </a:rPr>
              <a:t> data </a:t>
            </a:r>
            <a:r>
              <a:rPr lang="en-US" sz="2200" dirty="0" err="1">
                <a:cs typeface="Calibri" panose="020F0502020204030204" pitchFamily="34" charset="0"/>
              </a:rPr>
              <a:t>dilakukan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sampai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dengan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akhir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bulan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Januari</a:t>
            </a:r>
            <a:r>
              <a:rPr lang="en-US" sz="2200" dirty="0">
                <a:cs typeface="Calibri" panose="020F0502020204030204" pitchFamily="34" charset="0"/>
              </a:rPr>
              <a:t> 2022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dapat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diperpanjang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sesuai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dengan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hasil</a:t>
            </a:r>
            <a:r>
              <a:rPr lang="en-US" sz="2200" dirty="0">
                <a:cs typeface="Calibri" panose="020F0502020204030204" pitchFamily="34" charset="0"/>
              </a:rPr>
              <a:t> monitoring </a:t>
            </a:r>
            <a:r>
              <a:rPr lang="en-US" sz="2200" dirty="0" err="1">
                <a:cs typeface="Calibri" panose="020F0502020204030204" pitchFamily="34" charset="0"/>
              </a:rPr>
              <a:t>dan</a:t>
            </a:r>
            <a:r>
              <a:rPr lang="en-US" sz="2200" dirty="0">
                <a:cs typeface="Calibri" panose="020F0502020204030204" pitchFamily="34" charset="0"/>
              </a:rPr>
              <a:t> </a:t>
            </a:r>
            <a:r>
              <a:rPr lang="en-US" sz="2200" dirty="0" err="1">
                <a:cs typeface="Calibri" panose="020F0502020204030204" pitchFamily="34" charset="0"/>
              </a:rPr>
              <a:t>evaluasi</a:t>
            </a:r>
            <a:r>
              <a:rPr lang="en-US" sz="2200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65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33" y="343275"/>
            <a:ext cx="11470884" cy="58786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 err="1"/>
              <a:t>Sanksi</a:t>
            </a:r>
            <a:endParaRPr lang="en-US" sz="2600" dirty="0"/>
          </a:p>
          <a:p>
            <a:pPr marL="361950" lvl="0" indent="-3619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err="1"/>
              <a:t>Apabila</a:t>
            </a:r>
            <a:r>
              <a:rPr lang="en-US" sz="2400" dirty="0"/>
              <a:t> ASN </a:t>
            </a:r>
            <a:r>
              <a:rPr lang="en-US" sz="2400" dirty="0" err="1"/>
              <a:t>dan</a:t>
            </a:r>
            <a:r>
              <a:rPr lang="en-US" sz="2400" dirty="0"/>
              <a:t> PPT non ASN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pemutakhiran</a:t>
            </a:r>
            <a:r>
              <a:rPr lang="en-US" sz="2400" dirty="0"/>
              <a:t> data </a:t>
            </a:r>
            <a:r>
              <a:rPr lang="en-US" sz="2400" dirty="0" err="1"/>
              <a:t>mandiri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MySAPK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, </a:t>
            </a:r>
            <a:r>
              <a:rPr lang="en-US" sz="2400" u="sng" dirty="0" err="1"/>
              <a:t>maka</a:t>
            </a:r>
            <a:r>
              <a:rPr lang="en-US" sz="2400" u="sng" dirty="0"/>
              <a:t> </a:t>
            </a:r>
            <a:r>
              <a:rPr lang="en-US" sz="2400" u="sng" dirty="0" err="1"/>
              <a:t>pelayanan</a:t>
            </a:r>
            <a:r>
              <a:rPr lang="en-US" sz="2400" u="sng" dirty="0"/>
              <a:t> </a:t>
            </a:r>
            <a:r>
              <a:rPr lang="en-US" sz="2400" u="sng" dirty="0" err="1"/>
              <a:t>manajemen</a:t>
            </a:r>
            <a:r>
              <a:rPr lang="en-US" sz="2400" u="sng" dirty="0"/>
              <a:t> </a:t>
            </a:r>
            <a:r>
              <a:rPr lang="en-US" sz="2400" u="sng" dirty="0" err="1"/>
              <a:t>kepegawaian</a:t>
            </a:r>
            <a:r>
              <a:rPr lang="en-US" sz="2400" u="sng" dirty="0"/>
              <a:t> yang </a:t>
            </a:r>
            <a:r>
              <a:rPr lang="en-US" sz="2400" u="sng" dirty="0" err="1"/>
              <a:t>bersangkutan</a:t>
            </a:r>
            <a:r>
              <a:rPr lang="en-US" sz="2400" u="sng" dirty="0"/>
              <a:t> </a:t>
            </a:r>
            <a:r>
              <a:rPr lang="en-US" sz="2400" u="sng" dirty="0" err="1"/>
              <a:t>tidak</a:t>
            </a:r>
            <a:r>
              <a:rPr lang="en-US" sz="2400" u="sng" dirty="0"/>
              <a:t> </a:t>
            </a:r>
            <a:r>
              <a:rPr lang="en-US" sz="2400" u="sng" dirty="0" err="1"/>
              <a:t>akan</a:t>
            </a:r>
            <a:r>
              <a:rPr lang="en-US" sz="2400" u="sng" dirty="0"/>
              <a:t> </a:t>
            </a:r>
            <a:r>
              <a:rPr lang="en-US" sz="2400" u="sng" dirty="0" err="1"/>
              <a:t>diproses</a:t>
            </a:r>
            <a:r>
              <a:rPr lang="en-US" sz="2400" u="sng" dirty="0"/>
              <a:t>.</a:t>
            </a:r>
          </a:p>
          <a:p>
            <a:pPr marL="361950" lvl="0" indent="-3619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Jika </a:t>
            </a:r>
            <a:r>
              <a:rPr lang="en-US" sz="2400" dirty="0" err="1"/>
              <a:t>Pejabat</a:t>
            </a:r>
            <a:r>
              <a:rPr lang="en-US" sz="2400" dirty="0"/>
              <a:t> Pembina </a:t>
            </a:r>
            <a:r>
              <a:rPr lang="en-US" sz="2400" dirty="0" err="1"/>
              <a:t>Kepegawaian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verifikasi</a:t>
            </a:r>
            <a:r>
              <a:rPr lang="en-US" sz="2400" dirty="0"/>
              <a:t> data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ditentukan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Pembina </a:t>
            </a:r>
            <a:r>
              <a:rPr lang="en-US" sz="2400" dirty="0" err="1"/>
              <a:t>Kepegawaian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teguran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Badan </a:t>
            </a:r>
            <a:r>
              <a:rPr lang="en-US" sz="2400" dirty="0" err="1"/>
              <a:t>Kepegawaian</a:t>
            </a:r>
            <a:r>
              <a:rPr lang="en-US" sz="2400" dirty="0"/>
              <a:t> Negara.</a:t>
            </a:r>
          </a:p>
          <a:p>
            <a:pPr marL="0" lvl="0" indent="0">
              <a:lnSpc>
                <a:spcPct val="110000"/>
              </a:lnSpc>
              <a:buNone/>
            </a:pPr>
            <a:endParaRPr lang="en-US" sz="1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 err="1"/>
              <a:t>Inisiasi</a:t>
            </a:r>
            <a:r>
              <a:rPr lang="en-US" sz="2600" b="1" dirty="0"/>
              <a:t> </a:t>
            </a:r>
            <a:r>
              <a:rPr lang="en-US" sz="2600" b="1" dirty="0" err="1"/>
              <a:t>Awal</a:t>
            </a:r>
            <a:endParaRPr lang="en-US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ASN dan PPT non ASN </a:t>
            </a:r>
            <a:r>
              <a:rPr lang="en-US" sz="2400" dirty="0" err="1"/>
              <a:t>memulai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pemutakhiran</a:t>
            </a:r>
            <a:r>
              <a:rPr lang="en-US" sz="2400" dirty="0"/>
              <a:t> data </a:t>
            </a:r>
            <a:r>
              <a:rPr lang="en-US" sz="2400" dirty="0" err="1"/>
              <a:t>mandiri</a:t>
            </a:r>
            <a:r>
              <a:rPr lang="en-US" sz="2400" dirty="0"/>
              <a:t>, </a:t>
            </a:r>
            <a:r>
              <a:rPr lang="en-US" sz="2400" dirty="0" err="1"/>
              <a:t>setiap</a:t>
            </a:r>
            <a:r>
              <a:rPr lang="en-US" sz="2400" dirty="0"/>
              <a:t> ASN dan PPT non ASN </a:t>
            </a:r>
            <a:r>
              <a:rPr lang="en-US" sz="2400" dirty="0" err="1"/>
              <a:t>mendaftarkan</a:t>
            </a:r>
            <a:r>
              <a:rPr lang="en-US" sz="2400" dirty="0"/>
              <a:t> </a:t>
            </a:r>
            <a:r>
              <a:rPr lang="en-US" sz="3000" b="1" dirty="0">
                <a:solidFill>
                  <a:srgbClr val="FFC000"/>
                </a:solidFill>
              </a:rPr>
              <a:t>e-mail</a:t>
            </a:r>
            <a:r>
              <a:rPr lang="en-US" sz="2400" dirty="0"/>
              <a:t> dan </a:t>
            </a:r>
            <a:r>
              <a:rPr lang="en-US" sz="3000" b="1" dirty="0" err="1">
                <a:solidFill>
                  <a:srgbClr val="FFC000"/>
                </a:solidFill>
              </a:rPr>
              <a:t>nomor</a:t>
            </a:r>
            <a:r>
              <a:rPr lang="en-US" sz="3000" b="1" dirty="0">
                <a:solidFill>
                  <a:srgbClr val="FFC000"/>
                </a:solidFill>
              </a:rPr>
              <a:t> HP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aktif</a:t>
            </a:r>
            <a:r>
              <a:rPr lang="en-US" sz="2400" dirty="0"/>
              <a:t>.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1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terhitung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1 </a:t>
            </a:r>
            <a:r>
              <a:rPr lang="en-US" sz="2400" dirty="0" err="1"/>
              <a:t>Juli</a:t>
            </a:r>
            <a:r>
              <a:rPr lang="en-US" sz="2400" dirty="0"/>
              <a:t> 2021 </a:t>
            </a:r>
            <a:br>
              <a:rPr lang="en-US" sz="2400" dirty="0"/>
            </a:b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8 </a:t>
            </a:r>
            <a:r>
              <a:rPr lang="en-US" sz="2400" dirty="0" err="1"/>
              <a:t>Juli</a:t>
            </a:r>
            <a:r>
              <a:rPr lang="en-US" sz="2400" dirty="0"/>
              <a:t> 2021.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70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283</TotalTime>
  <Words>725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Rockwell</vt:lpstr>
      <vt:lpstr>Wingdings 3</vt:lpstr>
      <vt:lpstr>Damask</vt:lpstr>
      <vt:lpstr>PowerPoint Presentation</vt:lpstr>
      <vt:lpstr>SOSIALISASI PEMUTAKHIRAN DATA MANDIRI APARATUR SIPIL NEGARA DAN PEJABAT PIMPINAN TINGGI NON APARATUR SIPIL NEGARA SECARA ELEKTRONIK  TAHUN 2021</vt:lpstr>
      <vt:lpstr>Mengapa pemutakhiran data mandiri penting untuk dilaksanakan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PEMUTAKHIRAN DATA MANDIRI APARATUR SIPIL NEGARA DAN PEJABAT PIMPINAN TINGGI NON APARATUR SIPIL NEGARA SECARA ELEKTRONIK  TAHUN 2021</dc:title>
  <dc:creator>WINDOWS 10</dc:creator>
  <cp:lastModifiedBy>risky</cp:lastModifiedBy>
  <cp:revision>16</cp:revision>
  <dcterms:created xsi:type="dcterms:W3CDTF">2021-06-28T11:33:04Z</dcterms:created>
  <dcterms:modified xsi:type="dcterms:W3CDTF">2021-06-29T01:26:14Z</dcterms:modified>
</cp:coreProperties>
</file>