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1" r:id="rId3"/>
    <p:sldMasterId id="2147483713" r:id="rId4"/>
  </p:sldMasterIdLst>
  <p:notesMasterIdLst>
    <p:notesMasterId r:id="rId47"/>
  </p:notesMasterIdLst>
  <p:handoutMasterIdLst>
    <p:handoutMasterId r:id="rId48"/>
  </p:handoutMasterIdLst>
  <p:sldIdLst>
    <p:sldId id="275" r:id="rId5"/>
    <p:sldId id="279" r:id="rId6"/>
    <p:sldId id="274" r:id="rId7"/>
    <p:sldId id="266" r:id="rId8"/>
    <p:sldId id="268" r:id="rId9"/>
    <p:sldId id="269" r:id="rId10"/>
    <p:sldId id="270" r:id="rId11"/>
    <p:sldId id="271" r:id="rId12"/>
    <p:sldId id="272" r:id="rId13"/>
    <p:sldId id="308" r:id="rId14"/>
    <p:sldId id="310" r:id="rId15"/>
    <p:sldId id="309" r:id="rId16"/>
    <p:sldId id="311" r:id="rId17"/>
    <p:sldId id="312" r:id="rId18"/>
    <p:sldId id="313" r:id="rId19"/>
    <p:sldId id="318" r:id="rId20"/>
    <p:sldId id="317" r:id="rId21"/>
    <p:sldId id="319" r:id="rId22"/>
    <p:sldId id="273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05" r:id="rId36"/>
    <p:sldId id="293" r:id="rId37"/>
    <p:sldId id="294" r:id="rId38"/>
    <p:sldId id="295" r:id="rId39"/>
    <p:sldId id="299" r:id="rId40"/>
    <p:sldId id="300" r:id="rId41"/>
    <p:sldId id="301" r:id="rId42"/>
    <p:sldId id="306" r:id="rId43"/>
    <p:sldId id="307" r:id="rId44"/>
    <p:sldId id="302" r:id="rId45"/>
    <p:sldId id="303" r:id="rId46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46C2A-7803-414C-B2B6-F421479A28E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30770E-4985-4897-AB5D-AB35CB031A17}">
      <dgm:prSet phldrT="[Text]" custT="1"/>
      <dgm:spPr/>
      <dgm:t>
        <a:bodyPr/>
        <a:lstStyle/>
        <a:p>
          <a:r>
            <a:rPr lang="en-US" sz="2000" dirty="0" err="1" smtClean="0"/>
            <a:t>Kassubid</a:t>
          </a:r>
          <a:r>
            <a:rPr lang="en-US" sz="2000" dirty="0" smtClean="0"/>
            <a:t>:</a:t>
          </a:r>
        </a:p>
        <a:p>
          <a:r>
            <a:rPr lang="en-US" sz="2000" dirty="0" err="1" smtClean="0"/>
            <a:t>Memeriksa</a:t>
          </a:r>
          <a:r>
            <a:rPr lang="en-US" sz="2000" dirty="0" smtClean="0"/>
            <a:t> </a:t>
          </a:r>
          <a:r>
            <a:rPr lang="en-US" sz="2000" dirty="0" err="1" smtClean="0"/>
            <a:t>kelengkapan</a:t>
          </a:r>
          <a:r>
            <a:rPr lang="en-US" sz="2000" dirty="0" smtClean="0"/>
            <a:t> </a:t>
          </a:r>
          <a:r>
            <a:rPr lang="en-US" sz="2000" dirty="0" err="1" smtClean="0"/>
            <a:t>berkas</a:t>
          </a:r>
          <a:r>
            <a:rPr lang="en-US" sz="2000" dirty="0" smtClean="0"/>
            <a:t> TUBEL/IBEL</a:t>
          </a:r>
          <a:endParaRPr lang="en-US" sz="2000" dirty="0"/>
        </a:p>
      </dgm:t>
    </dgm:pt>
    <dgm:pt modelId="{40B6A7F4-A70E-44E5-BE50-CDF648BE90BB}" type="parTrans" cxnId="{7418B3F4-32DF-4800-A1D8-803255A43FDF}">
      <dgm:prSet/>
      <dgm:spPr/>
      <dgm:t>
        <a:bodyPr/>
        <a:lstStyle/>
        <a:p>
          <a:endParaRPr lang="en-US"/>
        </a:p>
      </dgm:t>
    </dgm:pt>
    <dgm:pt modelId="{C6AAC9B7-2C33-4D2D-9440-4C8F8D1F086D}" type="sibTrans" cxnId="{7418B3F4-32DF-4800-A1D8-803255A43FDF}">
      <dgm:prSet/>
      <dgm:spPr/>
      <dgm:t>
        <a:bodyPr/>
        <a:lstStyle/>
        <a:p>
          <a:endParaRPr lang="en-US"/>
        </a:p>
      </dgm:t>
    </dgm:pt>
    <dgm:pt modelId="{E1D38CEC-9BB7-4B17-93A0-4C57A7AFD66A}">
      <dgm:prSet phldrT="[Text]" custT="1"/>
      <dgm:spPr/>
      <dgm:t>
        <a:bodyPr/>
        <a:lstStyle/>
        <a:p>
          <a:pPr algn="ctr"/>
          <a:r>
            <a:rPr lang="en-US" sz="1400" b="1" dirty="0" err="1" smtClean="0"/>
            <a:t>Analis</a:t>
          </a:r>
          <a:r>
            <a:rPr lang="en-US" sz="1400" b="1" dirty="0" smtClean="0"/>
            <a:t>:</a:t>
          </a:r>
        </a:p>
        <a:p>
          <a:pPr algn="ctr"/>
          <a:r>
            <a:rPr lang="en-US" sz="1400" dirty="0" smtClean="0"/>
            <a:t>1. </a:t>
          </a:r>
          <a:r>
            <a:rPr lang="en-US" sz="1400" dirty="0" err="1" smtClean="0"/>
            <a:t>Memeriksa</a:t>
          </a:r>
          <a:r>
            <a:rPr lang="en-US" sz="1400" dirty="0" smtClean="0"/>
            <a:t> </a:t>
          </a:r>
          <a:r>
            <a:rPr lang="en-US" sz="1400" dirty="0" err="1" smtClean="0"/>
            <a:t>kembali</a:t>
          </a:r>
          <a:r>
            <a:rPr lang="en-US" sz="1400" dirty="0" smtClean="0"/>
            <a:t> </a:t>
          </a:r>
          <a:r>
            <a:rPr lang="en-US" sz="1400" dirty="0" err="1" smtClean="0"/>
            <a:t>kelengkapan</a:t>
          </a:r>
          <a:r>
            <a:rPr lang="en-US" sz="1400" dirty="0" smtClean="0"/>
            <a:t> </a:t>
          </a:r>
          <a:r>
            <a:rPr lang="en-US" sz="1400" dirty="0" err="1" smtClean="0"/>
            <a:t>berkas</a:t>
          </a:r>
          <a:endParaRPr lang="en-US" sz="1400" dirty="0" smtClean="0"/>
        </a:p>
        <a:p>
          <a:pPr algn="ctr"/>
          <a:r>
            <a:rPr lang="en-US" sz="1400" dirty="0" smtClean="0"/>
            <a:t>2. </a:t>
          </a:r>
          <a:r>
            <a:rPr lang="en-US" sz="1400" dirty="0" err="1" smtClean="0"/>
            <a:t>Apabila</a:t>
          </a:r>
          <a:r>
            <a:rPr lang="en-US" sz="1400" dirty="0" smtClean="0"/>
            <a:t> </a:t>
          </a:r>
          <a:r>
            <a:rPr lang="en-US" sz="1400" dirty="0" err="1" smtClean="0"/>
            <a:t>memenuhi</a:t>
          </a:r>
          <a:r>
            <a:rPr lang="en-US" sz="1400" dirty="0" smtClean="0"/>
            <a:t> </a:t>
          </a:r>
          <a:r>
            <a:rPr lang="en-US" sz="1400" dirty="0" err="1" smtClean="0"/>
            <a:t>syarat</a:t>
          </a:r>
          <a:r>
            <a:rPr lang="en-US" sz="1400" dirty="0" smtClean="0"/>
            <a:t> </a:t>
          </a:r>
          <a:r>
            <a:rPr lang="en-US" sz="1400" dirty="0" err="1" smtClean="0"/>
            <a:t>segera</a:t>
          </a:r>
          <a:r>
            <a:rPr lang="en-US" sz="1400" dirty="0" smtClean="0"/>
            <a:t> proses </a:t>
          </a:r>
        </a:p>
        <a:p>
          <a:pPr algn="ctr"/>
          <a:r>
            <a:rPr lang="en-US" sz="1400" dirty="0" smtClean="0"/>
            <a:t>3. </a:t>
          </a:r>
          <a:r>
            <a:rPr lang="en-US" sz="1400" dirty="0" err="1" smtClean="0"/>
            <a:t>Membuat</a:t>
          </a:r>
          <a:r>
            <a:rPr lang="en-US" sz="1400" dirty="0" smtClean="0"/>
            <a:t> </a:t>
          </a:r>
          <a:r>
            <a:rPr lang="en-US" sz="1400" dirty="0" err="1" smtClean="0"/>
            <a:t>tanggapan</a:t>
          </a:r>
          <a:r>
            <a:rPr lang="en-US" sz="1400" dirty="0" smtClean="0"/>
            <a:t> </a:t>
          </a:r>
          <a:r>
            <a:rPr lang="en-US" sz="1400" dirty="0" err="1" smtClean="0"/>
            <a:t>bila</a:t>
          </a:r>
          <a:r>
            <a:rPr lang="en-US" sz="1400" dirty="0" smtClean="0"/>
            <a:t> </a:t>
          </a:r>
          <a:r>
            <a:rPr lang="en-US" sz="1400" dirty="0" err="1" smtClean="0"/>
            <a:t>tidak</a:t>
          </a:r>
          <a:r>
            <a:rPr lang="en-US" sz="1400" dirty="0" smtClean="0"/>
            <a:t>/</a:t>
          </a:r>
          <a:r>
            <a:rPr lang="en-US" sz="1400" dirty="0" err="1" smtClean="0"/>
            <a:t>belum</a:t>
          </a:r>
          <a:r>
            <a:rPr lang="en-US" sz="1400" dirty="0" smtClean="0"/>
            <a:t> </a:t>
          </a:r>
          <a:r>
            <a:rPr lang="en-US" sz="1400" dirty="0" err="1" smtClean="0"/>
            <a:t>memenuhi</a:t>
          </a:r>
          <a:r>
            <a:rPr lang="en-US" sz="1400" dirty="0" smtClean="0"/>
            <a:t> </a:t>
          </a:r>
          <a:r>
            <a:rPr lang="en-US" sz="1400" dirty="0" err="1" smtClean="0"/>
            <a:t>syarat</a:t>
          </a:r>
          <a:r>
            <a:rPr lang="en-US" sz="1400" dirty="0" smtClean="0"/>
            <a:t>  </a:t>
          </a:r>
          <a:endParaRPr lang="en-US" sz="1400" dirty="0"/>
        </a:p>
      </dgm:t>
    </dgm:pt>
    <dgm:pt modelId="{3F40019A-09CE-45A0-AC91-809F6AE5AEE6}" type="parTrans" cxnId="{4E0070DE-0974-4A41-9ED6-B952D75CAFD7}">
      <dgm:prSet/>
      <dgm:spPr/>
      <dgm:t>
        <a:bodyPr/>
        <a:lstStyle/>
        <a:p>
          <a:endParaRPr lang="en-US"/>
        </a:p>
      </dgm:t>
    </dgm:pt>
    <dgm:pt modelId="{2C3820D7-DE97-4737-B1E2-22E1382297BB}" type="sibTrans" cxnId="{4E0070DE-0974-4A41-9ED6-B952D75CAFD7}">
      <dgm:prSet/>
      <dgm:spPr/>
      <dgm:t>
        <a:bodyPr/>
        <a:lstStyle/>
        <a:p>
          <a:endParaRPr lang="en-US"/>
        </a:p>
      </dgm:t>
    </dgm:pt>
    <dgm:pt modelId="{33B4712F-F892-4BEC-B677-6898FEFC707E}">
      <dgm:prSet phldrT="[Text]" custT="1"/>
      <dgm:spPr/>
      <dgm:t>
        <a:bodyPr/>
        <a:lstStyle/>
        <a:p>
          <a:r>
            <a:rPr lang="en-US" sz="1600" dirty="0" err="1" smtClean="0"/>
            <a:t>Kabid</a:t>
          </a:r>
          <a:endParaRPr lang="en-US" sz="1600" dirty="0" smtClean="0"/>
        </a:p>
        <a:p>
          <a:r>
            <a:rPr lang="en-US" sz="1600" dirty="0" smtClean="0"/>
            <a:t> </a:t>
          </a:r>
          <a:r>
            <a:rPr lang="en-US" sz="1600" dirty="0" err="1" smtClean="0"/>
            <a:t>Memeriksa</a:t>
          </a:r>
          <a:r>
            <a:rPr lang="en-US" sz="1600" dirty="0" smtClean="0"/>
            <a:t> Nota </a:t>
          </a:r>
          <a:r>
            <a:rPr lang="en-US" sz="1600" dirty="0" err="1" smtClean="0"/>
            <a:t>dinas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SK TUBEL/IBEL . </a:t>
          </a:r>
          <a:r>
            <a:rPr lang="en-US" sz="1600" dirty="0" err="1" smtClean="0"/>
            <a:t>Apabila</a:t>
          </a:r>
          <a:r>
            <a:rPr lang="en-US" sz="1600" dirty="0" smtClean="0"/>
            <a:t> </a:t>
          </a:r>
          <a:r>
            <a:rPr lang="en-US" sz="1600" dirty="0" err="1" smtClean="0"/>
            <a:t>tidak</a:t>
          </a:r>
          <a:r>
            <a:rPr lang="en-US" sz="1600" dirty="0" smtClean="0"/>
            <a:t> </a:t>
          </a:r>
          <a:r>
            <a:rPr lang="en-US" sz="1600" dirty="0" err="1" smtClean="0"/>
            <a:t>sesuai</a:t>
          </a:r>
          <a:r>
            <a:rPr lang="en-US" sz="1600" dirty="0" smtClean="0"/>
            <a:t> </a:t>
          </a:r>
          <a:r>
            <a:rPr lang="en-US" sz="1600" dirty="0" err="1" smtClean="0"/>
            <a:t>maka</a:t>
          </a:r>
          <a:r>
            <a:rPr lang="en-US" sz="1600" dirty="0" smtClean="0"/>
            <a:t> </a:t>
          </a:r>
          <a:r>
            <a:rPr lang="en-US" sz="1600" dirty="0" err="1" smtClean="0"/>
            <a:t>dikembalikan</a:t>
          </a:r>
          <a:r>
            <a:rPr lang="en-US" sz="1600" dirty="0" smtClean="0"/>
            <a:t> </a:t>
          </a:r>
          <a:r>
            <a:rPr lang="en-US" sz="1600" dirty="0" err="1" smtClean="0"/>
            <a:t>kepada</a:t>
          </a:r>
          <a:r>
            <a:rPr lang="en-US" sz="1600" dirty="0" smtClean="0"/>
            <a:t> </a:t>
          </a:r>
          <a:r>
            <a:rPr lang="en-US" sz="1600" dirty="0" err="1" smtClean="0"/>
            <a:t>Analis</a:t>
          </a:r>
          <a:r>
            <a:rPr lang="en-US" sz="1600" dirty="0" smtClean="0"/>
            <a:t> </a:t>
          </a:r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dirty="0" err="1" smtClean="0"/>
            <a:t>diperbaiki</a:t>
          </a:r>
          <a:endParaRPr lang="en-US" sz="1600" dirty="0"/>
        </a:p>
      </dgm:t>
    </dgm:pt>
    <dgm:pt modelId="{894305AB-0AB3-4573-9CFD-3FAF4FAE511B}" type="parTrans" cxnId="{782485C9-7D8D-4C96-852D-BEFC3C5D3A57}">
      <dgm:prSet/>
      <dgm:spPr/>
      <dgm:t>
        <a:bodyPr/>
        <a:lstStyle/>
        <a:p>
          <a:endParaRPr lang="en-US"/>
        </a:p>
      </dgm:t>
    </dgm:pt>
    <dgm:pt modelId="{79F7ED53-07DF-4018-909C-5E69BCFFB549}" type="sibTrans" cxnId="{782485C9-7D8D-4C96-852D-BEFC3C5D3A57}">
      <dgm:prSet/>
      <dgm:spPr/>
      <dgm:t>
        <a:bodyPr/>
        <a:lstStyle/>
        <a:p>
          <a:endParaRPr lang="en-US"/>
        </a:p>
      </dgm:t>
    </dgm:pt>
    <dgm:pt modelId="{DD6AB415-BA79-43ED-95E6-43890EF28D4E}">
      <dgm:prSet phldrT="[Text]" custT="1"/>
      <dgm:spPr/>
      <dgm:t>
        <a:bodyPr/>
        <a:lstStyle/>
        <a:p>
          <a:r>
            <a:rPr lang="en-US" sz="1600" dirty="0" err="1" smtClean="0"/>
            <a:t>Wagub</a:t>
          </a:r>
          <a:r>
            <a:rPr lang="en-US" sz="1600" dirty="0" smtClean="0"/>
            <a:t>/</a:t>
          </a:r>
          <a:r>
            <a:rPr lang="en-US" sz="1600" dirty="0" err="1" smtClean="0"/>
            <a:t>Sekda</a:t>
          </a:r>
          <a:r>
            <a:rPr lang="en-US" sz="1600" dirty="0" smtClean="0"/>
            <a:t>/</a:t>
          </a:r>
          <a:r>
            <a:rPr lang="en-US" sz="1600" dirty="0" err="1" smtClean="0"/>
            <a:t>Asisten</a:t>
          </a:r>
          <a:r>
            <a:rPr lang="en-US" sz="1600" dirty="0" smtClean="0"/>
            <a:t> III/</a:t>
          </a:r>
          <a:r>
            <a:rPr lang="en-US" sz="1600" dirty="0" err="1" smtClean="0"/>
            <a:t>Kaban</a:t>
          </a:r>
          <a:r>
            <a:rPr lang="en-US" sz="1600" dirty="0" smtClean="0"/>
            <a:t>. BKD</a:t>
          </a:r>
        </a:p>
        <a:p>
          <a:r>
            <a:rPr lang="en-US" sz="1600" dirty="0" smtClean="0"/>
            <a:t>1. </a:t>
          </a:r>
          <a:r>
            <a:rPr lang="en-US" sz="1600" dirty="0" err="1" smtClean="0"/>
            <a:t>Memeriksa</a:t>
          </a:r>
          <a:r>
            <a:rPr lang="en-US" sz="1600" dirty="0" smtClean="0"/>
            <a:t> Nota </a:t>
          </a:r>
          <a:r>
            <a:rPr lang="en-US" sz="1600" dirty="0" err="1" smtClean="0"/>
            <a:t>Dinas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SK TUBEL/IBEL. </a:t>
          </a:r>
        </a:p>
        <a:p>
          <a:r>
            <a:rPr lang="en-US" sz="1600" dirty="0" smtClean="0"/>
            <a:t>2. </a:t>
          </a:r>
          <a:r>
            <a:rPr lang="en-US" sz="1600" dirty="0" err="1" smtClean="0"/>
            <a:t>Menandatangani</a:t>
          </a:r>
          <a:r>
            <a:rPr lang="en-US" sz="1600" dirty="0" smtClean="0"/>
            <a:t> </a:t>
          </a:r>
          <a:r>
            <a:rPr lang="en-US" sz="1600" dirty="0" err="1" smtClean="0"/>
            <a:t>apabila</a:t>
          </a:r>
          <a:r>
            <a:rPr lang="en-US" sz="1600" dirty="0" smtClean="0"/>
            <a:t> </a:t>
          </a:r>
          <a:r>
            <a:rPr lang="en-US" sz="1600" dirty="0" err="1" smtClean="0"/>
            <a:t>sudah</a:t>
          </a:r>
          <a:r>
            <a:rPr lang="en-US" sz="1600" dirty="0" smtClean="0"/>
            <a:t> </a:t>
          </a:r>
          <a:r>
            <a:rPr lang="en-US" sz="1600" dirty="0" err="1" smtClean="0"/>
            <a:t>sesuai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ketentuan</a:t>
          </a:r>
          <a:endParaRPr lang="en-US" sz="1600" dirty="0" smtClean="0"/>
        </a:p>
        <a:p>
          <a:r>
            <a:rPr lang="en-US" sz="1600" dirty="0" smtClean="0"/>
            <a:t>3. </a:t>
          </a:r>
          <a:r>
            <a:rPr lang="en-US" sz="1600" dirty="0" err="1" smtClean="0"/>
            <a:t>Mengembalikan</a:t>
          </a:r>
          <a:r>
            <a:rPr lang="en-US" sz="1600" dirty="0" smtClean="0"/>
            <a:t> </a:t>
          </a:r>
          <a:r>
            <a:rPr lang="en-US" sz="1600" dirty="0" err="1" smtClean="0"/>
            <a:t>secara</a:t>
          </a:r>
          <a:r>
            <a:rPr lang="en-US" sz="1600" dirty="0" smtClean="0"/>
            <a:t> </a:t>
          </a:r>
          <a:r>
            <a:rPr lang="en-US" sz="1600" dirty="0" err="1" smtClean="0"/>
            <a:t>berjenjang</a:t>
          </a:r>
          <a:r>
            <a:rPr lang="en-US" sz="1600" dirty="0" smtClean="0"/>
            <a:t> </a:t>
          </a:r>
          <a:r>
            <a:rPr lang="en-US" sz="1600" dirty="0" err="1" smtClean="0"/>
            <a:t>bila</a:t>
          </a:r>
          <a:r>
            <a:rPr lang="en-US" sz="1600" dirty="0" smtClean="0"/>
            <a:t> </a:t>
          </a:r>
          <a:r>
            <a:rPr lang="en-US" sz="1600" dirty="0" err="1" smtClean="0"/>
            <a:t>tidak</a:t>
          </a:r>
          <a:r>
            <a:rPr lang="en-US" sz="1600" dirty="0" smtClean="0"/>
            <a:t> </a:t>
          </a:r>
          <a:r>
            <a:rPr lang="en-US" sz="1600" dirty="0" err="1" smtClean="0"/>
            <a:t>sesuai</a:t>
          </a:r>
          <a:r>
            <a:rPr lang="en-US" sz="1600" dirty="0" smtClean="0"/>
            <a:t> </a:t>
          </a:r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dirty="0" err="1" smtClean="0"/>
            <a:t>diperbaki</a:t>
          </a:r>
          <a:endParaRPr lang="en-US" sz="1600" dirty="0"/>
        </a:p>
      </dgm:t>
    </dgm:pt>
    <dgm:pt modelId="{AE1421A8-3DD7-4AD4-829F-17B9F6A7EE7D}" type="parTrans" cxnId="{B1E351C1-A822-49F1-A033-7F169582F322}">
      <dgm:prSet/>
      <dgm:spPr/>
      <dgm:t>
        <a:bodyPr/>
        <a:lstStyle/>
        <a:p>
          <a:endParaRPr lang="en-US"/>
        </a:p>
      </dgm:t>
    </dgm:pt>
    <dgm:pt modelId="{22D52D15-415F-4BA5-8D95-8DF5D8E8A59A}" type="sibTrans" cxnId="{B1E351C1-A822-49F1-A033-7F169582F322}">
      <dgm:prSet/>
      <dgm:spPr/>
      <dgm:t>
        <a:bodyPr/>
        <a:lstStyle/>
        <a:p>
          <a:endParaRPr lang="en-US"/>
        </a:p>
      </dgm:t>
    </dgm:pt>
    <dgm:pt modelId="{D6BA6B75-EB74-48CF-9EC5-94BE6AA7799C}">
      <dgm:prSet phldrT="[Text]"/>
      <dgm:spPr/>
      <dgm:t>
        <a:bodyPr/>
        <a:lstStyle/>
        <a:p>
          <a:r>
            <a:rPr lang="en-US" dirty="0" err="1" smtClean="0"/>
            <a:t>Mendistribusikan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yang </a:t>
          </a:r>
          <a:r>
            <a:rPr lang="en-US" dirty="0" err="1" smtClean="0"/>
            <a:t>bersangkutan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Unit </a:t>
          </a:r>
          <a:r>
            <a:rPr lang="en-US" dirty="0" err="1" smtClean="0"/>
            <a:t>terkait</a:t>
          </a:r>
          <a:endParaRPr lang="en-US" dirty="0"/>
        </a:p>
      </dgm:t>
    </dgm:pt>
    <dgm:pt modelId="{7A2E0DE0-D001-441E-9B93-8601393E94BC}" type="parTrans" cxnId="{D0357B5E-D045-483D-9758-E1FFE07E997F}">
      <dgm:prSet/>
      <dgm:spPr/>
      <dgm:t>
        <a:bodyPr/>
        <a:lstStyle/>
        <a:p>
          <a:endParaRPr lang="en-US"/>
        </a:p>
      </dgm:t>
    </dgm:pt>
    <dgm:pt modelId="{CDCE5BA9-D891-4EF7-80CF-D4391A0CF978}" type="sibTrans" cxnId="{D0357B5E-D045-483D-9758-E1FFE07E997F}">
      <dgm:prSet/>
      <dgm:spPr/>
      <dgm:t>
        <a:bodyPr/>
        <a:lstStyle/>
        <a:p>
          <a:endParaRPr lang="en-US"/>
        </a:p>
      </dgm:t>
    </dgm:pt>
    <dgm:pt modelId="{848E7A12-45B2-4C12-9B81-0E1266762F12}" type="pres">
      <dgm:prSet presAssocID="{59146C2A-7803-414C-B2B6-F421479A28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AD406-25D7-4730-B9A1-4239586D61E6}" type="pres">
      <dgm:prSet presAssocID="{5230770E-4985-4897-AB5D-AB35CB031A17}" presName="node" presStyleLbl="node1" presStyleIdx="0" presStyleCnt="5" custScaleY="162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C0F8A-894D-4231-B063-686956C399D9}" type="pres">
      <dgm:prSet presAssocID="{C6AAC9B7-2C33-4D2D-9440-4C8F8D1F086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0640D4D-4B4C-416D-BB6C-EAE79AC43940}" type="pres">
      <dgm:prSet presAssocID="{C6AAC9B7-2C33-4D2D-9440-4C8F8D1F086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4D75032-38CB-4980-9C5F-CBD4F599D90A}" type="pres">
      <dgm:prSet presAssocID="{E1D38CEC-9BB7-4B17-93A0-4C57A7AFD66A}" presName="node" presStyleLbl="node1" presStyleIdx="1" presStyleCnt="5" custScaleY="162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9A305-8EDD-4A75-93CF-983C78BBBB4B}" type="pres">
      <dgm:prSet presAssocID="{2C3820D7-DE97-4737-B1E2-22E1382297B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91BE064-D47A-4EED-B23B-B7D6F3C85ED7}" type="pres">
      <dgm:prSet presAssocID="{2C3820D7-DE97-4737-B1E2-22E1382297B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A9CE0E0-D3F6-45FC-99BC-FCF60307512C}" type="pres">
      <dgm:prSet presAssocID="{33B4712F-F892-4BEC-B677-6898FEFC707E}" presName="node" presStyleLbl="node1" presStyleIdx="2" presStyleCnt="5" custScaleY="162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FF55C-0C9A-4456-9153-58F5F126CBA5}" type="pres">
      <dgm:prSet presAssocID="{79F7ED53-07DF-4018-909C-5E69BCFFB54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E867AF4-330F-45BD-B79C-B402652047FF}" type="pres">
      <dgm:prSet presAssocID="{79F7ED53-07DF-4018-909C-5E69BCFFB54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79004C1-BDAF-43A8-8BBB-D61DC3A1A360}" type="pres">
      <dgm:prSet presAssocID="{DD6AB415-BA79-43ED-95E6-43890EF28D4E}" presName="node" presStyleLbl="node1" presStyleIdx="3" presStyleCnt="5" custScaleX="253567" custScaleY="121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B5393-5EA5-4FC4-8D2D-CA6F59CCA584}" type="pres">
      <dgm:prSet presAssocID="{22D52D15-415F-4BA5-8D95-8DF5D8E8A59A}" presName="sibTrans" presStyleLbl="sibTrans2D1" presStyleIdx="3" presStyleCnt="4" custScaleX="138988" custLinFactNeighborX="-20398" custLinFactNeighborY="-21404"/>
      <dgm:spPr/>
      <dgm:t>
        <a:bodyPr/>
        <a:lstStyle/>
        <a:p>
          <a:endParaRPr lang="en-US"/>
        </a:p>
      </dgm:t>
    </dgm:pt>
    <dgm:pt modelId="{67AC3B70-63C4-4E2B-B086-7DF524FE2434}" type="pres">
      <dgm:prSet presAssocID="{22D52D15-415F-4BA5-8D95-8DF5D8E8A59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ABF31F0-9B9F-4780-9258-A3387887FB49}" type="pres">
      <dgm:prSet presAssocID="{D6BA6B75-EB74-48CF-9EC5-94BE6AA7799C}" presName="node" presStyleLbl="node1" presStyleIdx="4" presStyleCnt="5" custScaleY="163679" custLinFactX="-27042" custLinFactNeighborX="-100000" custLinFactNeighborY="-40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18B3F4-32DF-4800-A1D8-803255A43FDF}" srcId="{59146C2A-7803-414C-B2B6-F421479A28E9}" destId="{5230770E-4985-4897-AB5D-AB35CB031A17}" srcOrd="0" destOrd="0" parTransId="{40B6A7F4-A70E-44E5-BE50-CDF648BE90BB}" sibTransId="{C6AAC9B7-2C33-4D2D-9440-4C8F8D1F086D}"/>
    <dgm:cxn modelId="{8C7A4D8E-0774-480D-879C-E95EE1ED4D47}" type="presOf" srcId="{2C3820D7-DE97-4737-B1E2-22E1382297BB}" destId="{4D99A305-8EDD-4A75-93CF-983C78BBBB4B}" srcOrd="0" destOrd="0" presId="urn:microsoft.com/office/officeart/2005/8/layout/process5"/>
    <dgm:cxn modelId="{26535D1E-046B-42FE-A00F-A3363A8046F6}" type="presOf" srcId="{5230770E-4985-4897-AB5D-AB35CB031A17}" destId="{9DFAD406-25D7-4730-B9A1-4239586D61E6}" srcOrd="0" destOrd="0" presId="urn:microsoft.com/office/officeart/2005/8/layout/process5"/>
    <dgm:cxn modelId="{AEAB4DB2-A453-4600-84C6-DAE5208D1A5D}" type="presOf" srcId="{33B4712F-F892-4BEC-B677-6898FEFC707E}" destId="{5A9CE0E0-D3F6-45FC-99BC-FCF60307512C}" srcOrd="0" destOrd="0" presId="urn:microsoft.com/office/officeart/2005/8/layout/process5"/>
    <dgm:cxn modelId="{4CD0FB19-5707-45B7-BBD0-793D9D70D49D}" type="presOf" srcId="{E1D38CEC-9BB7-4B17-93A0-4C57A7AFD66A}" destId="{84D75032-38CB-4980-9C5F-CBD4F599D90A}" srcOrd="0" destOrd="0" presId="urn:microsoft.com/office/officeart/2005/8/layout/process5"/>
    <dgm:cxn modelId="{BA5683D4-4897-4072-818D-A8C1C1DF8DAD}" type="presOf" srcId="{D6BA6B75-EB74-48CF-9EC5-94BE6AA7799C}" destId="{0ABF31F0-9B9F-4780-9258-A3387887FB49}" srcOrd="0" destOrd="0" presId="urn:microsoft.com/office/officeart/2005/8/layout/process5"/>
    <dgm:cxn modelId="{4E0070DE-0974-4A41-9ED6-B952D75CAFD7}" srcId="{59146C2A-7803-414C-B2B6-F421479A28E9}" destId="{E1D38CEC-9BB7-4B17-93A0-4C57A7AFD66A}" srcOrd="1" destOrd="0" parTransId="{3F40019A-09CE-45A0-AC91-809F6AE5AEE6}" sibTransId="{2C3820D7-DE97-4737-B1E2-22E1382297BB}"/>
    <dgm:cxn modelId="{04FFD591-73F1-4635-B2E9-A5A5611E5CBB}" type="presOf" srcId="{C6AAC9B7-2C33-4D2D-9440-4C8F8D1F086D}" destId="{2A2C0F8A-894D-4231-B063-686956C399D9}" srcOrd="0" destOrd="0" presId="urn:microsoft.com/office/officeart/2005/8/layout/process5"/>
    <dgm:cxn modelId="{28D15D78-977F-4DAD-9A37-1A2928B09852}" type="presOf" srcId="{22D52D15-415F-4BA5-8D95-8DF5D8E8A59A}" destId="{95EB5393-5EA5-4FC4-8D2D-CA6F59CCA584}" srcOrd="0" destOrd="0" presId="urn:microsoft.com/office/officeart/2005/8/layout/process5"/>
    <dgm:cxn modelId="{782485C9-7D8D-4C96-852D-BEFC3C5D3A57}" srcId="{59146C2A-7803-414C-B2B6-F421479A28E9}" destId="{33B4712F-F892-4BEC-B677-6898FEFC707E}" srcOrd="2" destOrd="0" parTransId="{894305AB-0AB3-4573-9CFD-3FAF4FAE511B}" sibTransId="{79F7ED53-07DF-4018-909C-5E69BCFFB549}"/>
    <dgm:cxn modelId="{21DDE373-CB4A-4F68-B0BE-9262500293D3}" type="presOf" srcId="{79F7ED53-07DF-4018-909C-5E69BCFFB549}" destId="{6D8FF55C-0C9A-4456-9153-58F5F126CBA5}" srcOrd="0" destOrd="0" presId="urn:microsoft.com/office/officeart/2005/8/layout/process5"/>
    <dgm:cxn modelId="{FC8C1DF8-85D5-48B3-B6BF-5339A6D504CE}" type="presOf" srcId="{59146C2A-7803-414C-B2B6-F421479A28E9}" destId="{848E7A12-45B2-4C12-9B81-0E1266762F12}" srcOrd="0" destOrd="0" presId="urn:microsoft.com/office/officeart/2005/8/layout/process5"/>
    <dgm:cxn modelId="{69F53852-3123-4309-85FC-9FC63EF50183}" type="presOf" srcId="{22D52D15-415F-4BA5-8D95-8DF5D8E8A59A}" destId="{67AC3B70-63C4-4E2B-B086-7DF524FE2434}" srcOrd="1" destOrd="0" presId="urn:microsoft.com/office/officeart/2005/8/layout/process5"/>
    <dgm:cxn modelId="{0BBEB8C6-9BEB-4D10-9693-B7849B9D94D8}" type="presOf" srcId="{79F7ED53-07DF-4018-909C-5E69BCFFB549}" destId="{4E867AF4-330F-45BD-B79C-B402652047FF}" srcOrd="1" destOrd="0" presId="urn:microsoft.com/office/officeart/2005/8/layout/process5"/>
    <dgm:cxn modelId="{D0357B5E-D045-483D-9758-E1FFE07E997F}" srcId="{59146C2A-7803-414C-B2B6-F421479A28E9}" destId="{D6BA6B75-EB74-48CF-9EC5-94BE6AA7799C}" srcOrd="4" destOrd="0" parTransId="{7A2E0DE0-D001-441E-9B93-8601393E94BC}" sibTransId="{CDCE5BA9-D891-4EF7-80CF-D4391A0CF978}"/>
    <dgm:cxn modelId="{3631955F-0046-42F6-B664-B70CE4B9F7F6}" type="presOf" srcId="{2C3820D7-DE97-4737-B1E2-22E1382297BB}" destId="{F91BE064-D47A-4EED-B23B-B7D6F3C85ED7}" srcOrd="1" destOrd="0" presId="urn:microsoft.com/office/officeart/2005/8/layout/process5"/>
    <dgm:cxn modelId="{B1E351C1-A822-49F1-A033-7F169582F322}" srcId="{59146C2A-7803-414C-B2B6-F421479A28E9}" destId="{DD6AB415-BA79-43ED-95E6-43890EF28D4E}" srcOrd="3" destOrd="0" parTransId="{AE1421A8-3DD7-4AD4-829F-17B9F6A7EE7D}" sibTransId="{22D52D15-415F-4BA5-8D95-8DF5D8E8A59A}"/>
    <dgm:cxn modelId="{C60F0E57-2D7D-4D78-994C-E4429B606455}" type="presOf" srcId="{C6AAC9B7-2C33-4D2D-9440-4C8F8D1F086D}" destId="{90640D4D-4B4C-416D-BB6C-EAE79AC43940}" srcOrd="1" destOrd="0" presId="urn:microsoft.com/office/officeart/2005/8/layout/process5"/>
    <dgm:cxn modelId="{2F915507-359E-44E8-BED9-A3669A2ADD30}" type="presOf" srcId="{DD6AB415-BA79-43ED-95E6-43890EF28D4E}" destId="{179004C1-BDAF-43A8-8BBB-D61DC3A1A360}" srcOrd="0" destOrd="0" presId="urn:microsoft.com/office/officeart/2005/8/layout/process5"/>
    <dgm:cxn modelId="{1445FAC7-01F8-462E-8EBA-A9EC60177CFE}" type="presParOf" srcId="{848E7A12-45B2-4C12-9B81-0E1266762F12}" destId="{9DFAD406-25D7-4730-B9A1-4239586D61E6}" srcOrd="0" destOrd="0" presId="urn:microsoft.com/office/officeart/2005/8/layout/process5"/>
    <dgm:cxn modelId="{A991F1DE-DC76-4DDD-A644-0359C8237F9D}" type="presParOf" srcId="{848E7A12-45B2-4C12-9B81-0E1266762F12}" destId="{2A2C0F8A-894D-4231-B063-686956C399D9}" srcOrd="1" destOrd="0" presId="urn:microsoft.com/office/officeart/2005/8/layout/process5"/>
    <dgm:cxn modelId="{D76124F6-E162-400D-9719-EE6843996F4C}" type="presParOf" srcId="{2A2C0F8A-894D-4231-B063-686956C399D9}" destId="{90640D4D-4B4C-416D-BB6C-EAE79AC43940}" srcOrd="0" destOrd="0" presId="urn:microsoft.com/office/officeart/2005/8/layout/process5"/>
    <dgm:cxn modelId="{1AB86157-CFCC-48E7-AF2A-6C227EB3F526}" type="presParOf" srcId="{848E7A12-45B2-4C12-9B81-0E1266762F12}" destId="{84D75032-38CB-4980-9C5F-CBD4F599D90A}" srcOrd="2" destOrd="0" presId="urn:microsoft.com/office/officeart/2005/8/layout/process5"/>
    <dgm:cxn modelId="{CE39E7CE-6A31-49B8-BD06-1B99503A8BC9}" type="presParOf" srcId="{848E7A12-45B2-4C12-9B81-0E1266762F12}" destId="{4D99A305-8EDD-4A75-93CF-983C78BBBB4B}" srcOrd="3" destOrd="0" presId="urn:microsoft.com/office/officeart/2005/8/layout/process5"/>
    <dgm:cxn modelId="{2B3433A0-82BD-4BC2-9265-1E13A28F1398}" type="presParOf" srcId="{4D99A305-8EDD-4A75-93CF-983C78BBBB4B}" destId="{F91BE064-D47A-4EED-B23B-B7D6F3C85ED7}" srcOrd="0" destOrd="0" presId="urn:microsoft.com/office/officeart/2005/8/layout/process5"/>
    <dgm:cxn modelId="{A93A9802-6E1F-4B92-9FB5-0A9919700493}" type="presParOf" srcId="{848E7A12-45B2-4C12-9B81-0E1266762F12}" destId="{5A9CE0E0-D3F6-45FC-99BC-FCF60307512C}" srcOrd="4" destOrd="0" presId="urn:microsoft.com/office/officeart/2005/8/layout/process5"/>
    <dgm:cxn modelId="{5AFBE755-9B88-4765-8606-2EC87592C88A}" type="presParOf" srcId="{848E7A12-45B2-4C12-9B81-0E1266762F12}" destId="{6D8FF55C-0C9A-4456-9153-58F5F126CBA5}" srcOrd="5" destOrd="0" presId="urn:microsoft.com/office/officeart/2005/8/layout/process5"/>
    <dgm:cxn modelId="{80C78784-4EDB-4F34-8903-A618D1AA036E}" type="presParOf" srcId="{6D8FF55C-0C9A-4456-9153-58F5F126CBA5}" destId="{4E867AF4-330F-45BD-B79C-B402652047FF}" srcOrd="0" destOrd="0" presId="urn:microsoft.com/office/officeart/2005/8/layout/process5"/>
    <dgm:cxn modelId="{ABF9136A-E2A6-4C8B-A723-6C3C721A8C0E}" type="presParOf" srcId="{848E7A12-45B2-4C12-9B81-0E1266762F12}" destId="{179004C1-BDAF-43A8-8BBB-D61DC3A1A360}" srcOrd="6" destOrd="0" presId="urn:microsoft.com/office/officeart/2005/8/layout/process5"/>
    <dgm:cxn modelId="{EF916147-A01E-4DE1-B755-202243001FAC}" type="presParOf" srcId="{848E7A12-45B2-4C12-9B81-0E1266762F12}" destId="{95EB5393-5EA5-4FC4-8D2D-CA6F59CCA584}" srcOrd="7" destOrd="0" presId="urn:microsoft.com/office/officeart/2005/8/layout/process5"/>
    <dgm:cxn modelId="{A68B4DA6-3684-4D0C-B5A0-5842E4C535BA}" type="presParOf" srcId="{95EB5393-5EA5-4FC4-8D2D-CA6F59CCA584}" destId="{67AC3B70-63C4-4E2B-B086-7DF524FE2434}" srcOrd="0" destOrd="0" presId="urn:microsoft.com/office/officeart/2005/8/layout/process5"/>
    <dgm:cxn modelId="{7112DDE2-540C-4767-9A53-E477119626F6}" type="presParOf" srcId="{848E7A12-45B2-4C12-9B81-0E1266762F12}" destId="{0ABF31F0-9B9F-4780-9258-A3387887FB4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4FACD-5BCA-498A-966C-063B2524C236}" type="doc">
      <dgm:prSet loTypeId="urn:microsoft.com/office/officeart/2005/8/layout/b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A219FB5-9320-4701-986A-ACE9F260C78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500" dirty="0" err="1">
              <a:solidFill>
                <a:schemeClr val="accent1"/>
              </a:solidFill>
            </a:rPr>
            <a:t>Penyampaian</a:t>
          </a:r>
          <a:r>
            <a:rPr lang="en-US" sz="1500" dirty="0">
              <a:solidFill>
                <a:schemeClr val="accent1"/>
              </a:solidFill>
            </a:rPr>
            <a:t> Surat </a:t>
          </a:r>
          <a:r>
            <a:rPr lang="en-US" sz="1500" dirty="0" err="1">
              <a:solidFill>
                <a:schemeClr val="accent1"/>
              </a:solidFill>
            </a:rPr>
            <a:t>Pengumuman</a:t>
          </a:r>
          <a:r>
            <a:rPr lang="en-US" sz="1500" dirty="0">
              <a:solidFill>
                <a:schemeClr val="accent1"/>
              </a:solidFill>
            </a:rPr>
            <a:t> </a:t>
          </a:r>
          <a:r>
            <a:rPr lang="en-US" sz="1500" dirty="0" err="1">
              <a:solidFill>
                <a:schemeClr val="accent1"/>
              </a:solidFill>
            </a:rPr>
            <a:t>Pelaksanaan</a:t>
          </a:r>
          <a:r>
            <a:rPr lang="en-US" sz="1500" dirty="0">
              <a:solidFill>
                <a:schemeClr val="accent1"/>
              </a:solidFill>
            </a:rPr>
            <a:t> </a:t>
          </a:r>
          <a:r>
            <a:rPr lang="en-US" sz="1500" dirty="0" err="1">
              <a:solidFill>
                <a:schemeClr val="accent1"/>
              </a:solidFill>
            </a:rPr>
            <a:t>Ujian</a:t>
          </a:r>
          <a:r>
            <a:rPr lang="en-US" sz="1500" dirty="0">
              <a:solidFill>
                <a:schemeClr val="accent1"/>
              </a:solidFill>
            </a:rPr>
            <a:t> </a:t>
          </a:r>
          <a:r>
            <a:rPr lang="en-US" sz="1500" dirty="0" err="1">
              <a:solidFill>
                <a:schemeClr val="accent1"/>
              </a:solidFill>
            </a:rPr>
            <a:t>Dinas</a:t>
          </a:r>
          <a:r>
            <a:rPr lang="en-US" sz="1500" dirty="0">
              <a:solidFill>
                <a:schemeClr val="accent1"/>
              </a:solidFill>
            </a:rPr>
            <a:t> dan </a:t>
          </a:r>
          <a:r>
            <a:rPr lang="en-US" sz="1500" dirty="0" err="1">
              <a:solidFill>
                <a:schemeClr val="accent1"/>
              </a:solidFill>
            </a:rPr>
            <a:t>Penyesuaian</a:t>
          </a:r>
          <a:r>
            <a:rPr lang="en-US" sz="1500" dirty="0">
              <a:solidFill>
                <a:schemeClr val="accent1"/>
              </a:solidFill>
            </a:rPr>
            <a:t> Ijazah </a:t>
          </a:r>
          <a:r>
            <a:rPr lang="en-US" sz="1500" dirty="0" err="1">
              <a:solidFill>
                <a:schemeClr val="accent1"/>
              </a:solidFill>
            </a:rPr>
            <a:t>kepada</a:t>
          </a:r>
          <a:r>
            <a:rPr lang="en-US" sz="1500" dirty="0">
              <a:solidFill>
                <a:schemeClr val="accent1"/>
              </a:solidFill>
            </a:rPr>
            <a:t> </a:t>
          </a:r>
          <a:r>
            <a:rPr lang="en-US" sz="1500" dirty="0" err="1">
              <a:solidFill>
                <a:schemeClr val="accent1"/>
              </a:solidFill>
            </a:rPr>
            <a:t>setiap</a:t>
          </a:r>
          <a:r>
            <a:rPr lang="en-US" sz="1500" dirty="0">
              <a:solidFill>
                <a:schemeClr val="accent1"/>
              </a:solidFill>
            </a:rPr>
            <a:t> </a:t>
          </a:r>
          <a:r>
            <a:rPr lang="en-US" sz="1500" dirty="0" err="1">
              <a:solidFill>
                <a:schemeClr val="accent1"/>
              </a:solidFill>
            </a:rPr>
            <a:t>Perangkat</a:t>
          </a:r>
          <a:r>
            <a:rPr lang="en-US" sz="1500" dirty="0">
              <a:solidFill>
                <a:schemeClr val="accent1"/>
              </a:solidFill>
            </a:rPr>
            <a:t> Daerah </a:t>
          </a:r>
          <a:r>
            <a:rPr lang="en-US" sz="1500" dirty="0" err="1">
              <a:solidFill>
                <a:schemeClr val="accent1"/>
              </a:solidFill>
            </a:rPr>
            <a:t>maupun</a:t>
          </a:r>
          <a:r>
            <a:rPr lang="en-US" sz="1500" dirty="0">
              <a:solidFill>
                <a:schemeClr val="accent1"/>
              </a:solidFill>
            </a:rPr>
            <a:t> </a:t>
          </a:r>
          <a:r>
            <a:rPr lang="en-US" sz="1500" dirty="0" err="1">
              <a:solidFill>
                <a:schemeClr val="accent1"/>
              </a:solidFill>
            </a:rPr>
            <a:t>Kabupaten</a:t>
          </a:r>
          <a:r>
            <a:rPr lang="en-US" sz="1500" dirty="0">
              <a:solidFill>
                <a:schemeClr val="accent1"/>
              </a:solidFill>
            </a:rPr>
            <a:t>/Kota</a:t>
          </a:r>
        </a:p>
      </dgm:t>
    </dgm:pt>
    <dgm:pt modelId="{39152872-35AF-49E9-925A-C33151E47287}" type="parTrans" cxnId="{3A4A550A-E216-446F-A35F-67284B3F43FB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9900B50B-BE91-4775-A403-3D8126D101DF}" type="sibTrans" cxnId="{3A4A550A-E216-446F-A35F-67284B3F43FB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71F10324-05D6-4681-A9A8-28981EEAE74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Penerimaan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berkas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pendaftaran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dari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setiap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perangkat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daerah</a:t>
          </a:r>
          <a:r>
            <a:rPr lang="en-US" dirty="0">
              <a:solidFill>
                <a:schemeClr val="accent1"/>
              </a:solidFill>
            </a:rPr>
            <a:t> dan </a:t>
          </a:r>
          <a:r>
            <a:rPr lang="en-US" dirty="0" err="1">
              <a:solidFill>
                <a:schemeClr val="accent1"/>
              </a:solidFill>
            </a:rPr>
            <a:t>penerimaan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nominatif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dari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setiap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Kabupaten</a:t>
          </a:r>
          <a:r>
            <a:rPr lang="en-US" dirty="0">
              <a:solidFill>
                <a:schemeClr val="accent1"/>
              </a:solidFill>
            </a:rPr>
            <a:t>/Kota</a:t>
          </a:r>
        </a:p>
      </dgm:t>
    </dgm:pt>
    <dgm:pt modelId="{857CBDF5-6E3D-48E5-9904-DB6DC3155D77}" type="parTrans" cxnId="{FB8E93E4-3BB3-4E1C-B4CF-FF19113B629D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ED837FB4-C989-4F38-9195-03AE9DB3A9A7}" type="sibTrans" cxnId="{FB8E93E4-3BB3-4E1C-B4CF-FF19113B629D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056E9132-5F02-477D-9F95-7EE65F44A59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Memeriksa</a:t>
          </a:r>
          <a:r>
            <a:rPr lang="en-US" dirty="0">
              <a:solidFill>
                <a:schemeClr val="accent1"/>
              </a:solidFill>
            </a:rPr>
            <a:t> dan </a:t>
          </a:r>
          <a:r>
            <a:rPr lang="en-US" dirty="0" err="1">
              <a:solidFill>
                <a:schemeClr val="accent1"/>
              </a:solidFill>
            </a:rPr>
            <a:t>menyeleksi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berkas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administrasi</a:t>
          </a:r>
          <a:endParaRPr lang="en-US" dirty="0">
            <a:solidFill>
              <a:schemeClr val="accent1"/>
            </a:solidFill>
          </a:endParaRPr>
        </a:p>
      </dgm:t>
    </dgm:pt>
    <dgm:pt modelId="{ACDB8500-6086-4278-A04A-A48A6F8E84FD}" type="parTrans" cxnId="{109819C4-1725-4229-B4D6-D483F94A9755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4A07C7D2-4370-47EC-A983-EEB4184F4300}" type="sibTrans" cxnId="{109819C4-1725-4229-B4D6-D483F94A9755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BFDA979E-E738-4220-B829-CD698C43B75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Pelaksanaan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Ujian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Dinas</a:t>
          </a:r>
          <a:r>
            <a:rPr lang="en-US" dirty="0">
              <a:solidFill>
                <a:schemeClr val="accent1"/>
              </a:solidFill>
            </a:rPr>
            <a:t> dan </a:t>
          </a:r>
          <a:r>
            <a:rPr lang="en-US" dirty="0" err="1">
              <a:solidFill>
                <a:schemeClr val="accent1"/>
              </a:solidFill>
            </a:rPr>
            <a:t>Ujian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Penyesuaian</a:t>
          </a:r>
          <a:r>
            <a:rPr lang="en-US" dirty="0">
              <a:solidFill>
                <a:schemeClr val="accent1"/>
              </a:solidFill>
            </a:rPr>
            <a:t> Ijazah di </a:t>
          </a:r>
          <a:r>
            <a:rPr lang="en-US" dirty="0" err="1">
              <a:solidFill>
                <a:schemeClr val="accent1"/>
              </a:solidFill>
            </a:rPr>
            <a:t>Provinsi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maupun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Kabupaten</a:t>
          </a:r>
          <a:r>
            <a:rPr lang="en-US" dirty="0">
              <a:solidFill>
                <a:schemeClr val="accent1"/>
              </a:solidFill>
            </a:rPr>
            <a:t>/Kota</a:t>
          </a:r>
        </a:p>
      </dgm:t>
    </dgm:pt>
    <dgm:pt modelId="{6154D781-1FE2-484B-9EFE-CA6141DDEDC7}" type="parTrans" cxnId="{2B66FC32-5A2F-44A7-A606-FAC4A2691C9A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BCE31B99-B5D9-4851-8A9A-A12913022C8E}" type="sibTrans" cxnId="{2B66FC32-5A2F-44A7-A606-FAC4A2691C9A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F03C8840-3965-401D-A581-184D9C1957BF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Menerima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hasil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ujian</a:t>
          </a:r>
          <a:r>
            <a:rPr lang="en-US" dirty="0">
              <a:solidFill>
                <a:schemeClr val="accent1"/>
              </a:solidFill>
            </a:rPr>
            <a:t> dan </a:t>
          </a:r>
          <a:r>
            <a:rPr lang="en-US" dirty="0" err="1">
              <a:solidFill>
                <a:schemeClr val="accent1"/>
              </a:solidFill>
            </a:rPr>
            <a:t>karya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ilmiah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dari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setiap</a:t>
          </a:r>
          <a:r>
            <a:rPr lang="en-US" dirty="0">
              <a:solidFill>
                <a:schemeClr val="accent1"/>
              </a:solidFill>
            </a:rPr>
            <a:t> ASN yang </a:t>
          </a:r>
          <a:r>
            <a:rPr lang="en-US" dirty="0" err="1">
              <a:solidFill>
                <a:schemeClr val="accent1"/>
              </a:solidFill>
            </a:rPr>
            <a:t>mengikuti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Ujian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Dinas</a:t>
          </a:r>
          <a:r>
            <a:rPr lang="en-US" dirty="0">
              <a:solidFill>
                <a:schemeClr val="accent1"/>
              </a:solidFill>
            </a:rPr>
            <a:t> dan </a:t>
          </a:r>
          <a:r>
            <a:rPr lang="en-US" dirty="0" err="1">
              <a:solidFill>
                <a:schemeClr val="accent1"/>
              </a:solidFill>
            </a:rPr>
            <a:t>Ujian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Penyesuaian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Ijaazah</a:t>
          </a:r>
          <a:r>
            <a:rPr lang="en-US" dirty="0">
              <a:solidFill>
                <a:schemeClr val="accent1"/>
              </a:solidFill>
            </a:rPr>
            <a:t> </a:t>
          </a:r>
        </a:p>
      </dgm:t>
    </dgm:pt>
    <dgm:pt modelId="{CA46F2F2-A110-43BE-B15D-CBB6EB9A4D0E}" type="parTrans" cxnId="{AD38DCFD-DFB8-48ED-ACE4-306285186827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33C12152-02D6-46FD-8BFA-9C2DB3F6F521}" type="sibTrans" cxnId="{AD38DCFD-DFB8-48ED-ACE4-306285186827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3AE265D7-17C9-4B6E-AB12-C1220540653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Memeriksa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hasil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ujian</a:t>
          </a:r>
          <a:r>
            <a:rPr lang="en-US" dirty="0">
              <a:solidFill>
                <a:schemeClr val="accent1"/>
              </a:solidFill>
            </a:rPr>
            <a:t> dan </a:t>
          </a:r>
          <a:r>
            <a:rPr lang="en-US" dirty="0" err="1">
              <a:solidFill>
                <a:schemeClr val="accent1"/>
              </a:solidFill>
            </a:rPr>
            <a:t>karya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ilmiah</a:t>
          </a:r>
          <a:r>
            <a:rPr lang="en-US" dirty="0">
              <a:solidFill>
                <a:schemeClr val="accent1"/>
              </a:solidFill>
            </a:rPr>
            <a:t> </a:t>
          </a:r>
        </a:p>
      </dgm:t>
    </dgm:pt>
    <dgm:pt modelId="{DE244FC3-5B6D-44D4-8B66-DA39919EAAED}" type="parTrans" cxnId="{FDC07D9B-1852-4176-B57D-C1306A210069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B825614C-744B-4FE5-B1A0-747B54A27FE5}" type="sibTrans" cxnId="{FDC07D9B-1852-4176-B57D-C1306A210069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48036433-ED2E-427F-9537-27FBC78E556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Memproses</a:t>
          </a:r>
          <a:r>
            <a:rPr lang="en-US" dirty="0">
              <a:solidFill>
                <a:schemeClr val="accent1"/>
              </a:solidFill>
            </a:rPr>
            <a:t> Surat </a:t>
          </a:r>
          <a:r>
            <a:rPr lang="en-US" dirty="0" err="1">
              <a:solidFill>
                <a:schemeClr val="accent1"/>
              </a:solidFill>
            </a:rPr>
            <a:t>Tanda</a:t>
          </a:r>
          <a:r>
            <a:rPr lang="en-US" dirty="0">
              <a:solidFill>
                <a:schemeClr val="accent1"/>
              </a:solidFill>
            </a:rPr>
            <a:t> Lulus </a:t>
          </a:r>
          <a:r>
            <a:rPr lang="en-US" dirty="0" err="1">
              <a:solidFill>
                <a:schemeClr val="accent1"/>
              </a:solidFill>
            </a:rPr>
            <a:t>Ujian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Dinas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bagi</a:t>
          </a:r>
          <a:r>
            <a:rPr lang="en-US" dirty="0">
              <a:solidFill>
                <a:schemeClr val="accent1"/>
              </a:solidFill>
            </a:rPr>
            <a:t> ASN yang </a:t>
          </a:r>
          <a:r>
            <a:rPr lang="en-US" dirty="0" err="1">
              <a:solidFill>
                <a:schemeClr val="accent1"/>
              </a:solidFill>
            </a:rPr>
            <a:t>dinyatakan</a:t>
          </a:r>
          <a:r>
            <a:rPr lang="en-US" dirty="0">
              <a:solidFill>
                <a:schemeClr val="accent1"/>
              </a:solidFill>
            </a:rPr>
            <a:t> lulus </a:t>
          </a:r>
          <a:r>
            <a:rPr lang="en-US" dirty="0" err="1">
              <a:solidFill>
                <a:schemeClr val="accent1"/>
              </a:solidFill>
            </a:rPr>
            <a:t>Ujian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Dinas</a:t>
          </a:r>
          <a:r>
            <a:rPr lang="en-US" dirty="0">
              <a:solidFill>
                <a:schemeClr val="accent1"/>
              </a:solidFill>
            </a:rPr>
            <a:t> dan </a:t>
          </a:r>
          <a:r>
            <a:rPr lang="en-US" dirty="0" err="1">
              <a:solidFill>
                <a:schemeClr val="accent1"/>
              </a:solidFill>
            </a:rPr>
            <a:t>Ujian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Penyesuaian</a:t>
          </a:r>
          <a:r>
            <a:rPr lang="en-US" dirty="0">
              <a:solidFill>
                <a:schemeClr val="accent1"/>
              </a:solidFill>
            </a:rPr>
            <a:t> Ijazah</a:t>
          </a:r>
        </a:p>
      </dgm:t>
    </dgm:pt>
    <dgm:pt modelId="{08626C1B-AE93-468A-902C-96DD0C557409}" type="parTrans" cxnId="{C90090EC-AD7D-4DA5-9338-98E7DDB75DA0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0CABA201-3FC1-4914-898C-D7EB08DD755B}" type="sibTrans" cxnId="{C90090EC-AD7D-4DA5-9338-98E7DDB75DA0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75E0912B-D458-454B-A916-F6892D2E1BFF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Setiap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peserta</a:t>
          </a:r>
          <a:r>
            <a:rPr lang="en-US" dirty="0">
              <a:solidFill>
                <a:schemeClr val="accent1"/>
              </a:solidFill>
            </a:rPr>
            <a:t> yang </a:t>
          </a:r>
          <a:r>
            <a:rPr lang="en-US" dirty="0" err="1">
              <a:solidFill>
                <a:schemeClr val="accent1"/>
              </a:solidFill>
            </a:rPr>
            <a:t>dinyatakan</a:t>
          </a:r>
          <a:r>
            <a:rPr lang="en-US" dirty="0">
              <a:solidFill>
                <a:schemeClr val="accent1"/>
              </a:solidFill>
            </a:rPr>
            <a:t> lulus </a:t>
          </a:r>
          <a:r>
            <a:rPr lang="en-US" dirty="0" err="1">
              <a:solidFill>
                <a:schemeClr val="accent1"/>
              </a:solidFill>
            </a:rPr>
            <a:t>dalam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Ujian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Dinas</a:t>
          </a:r>
          <a:r>
            <a:rPr lang="en-US" dirty="0">
              <a:solidFill>
                <a:schemeClr val="accent1"/>
              </a:solidFill>
            </a:rPr>
            <a:t> dan </a:t>
          </a:r>
          <a:r>
            <a:rPr lang="en-US" dirty="0" err="1">
              <a:solidFill>
                <a:schemeClr val="accent1"/>
              </a:solidFill>
            </a:rPr>
            <a:t>Ujian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Penyesuaian</a:t>
          </a:r>
          <a:r>
            <a:rPr lang="en-US" dirty="0">
              <a:solidFill>
                <a:schemeClr val="accent1"/>
              </a:solidFill>
            </a:rPr>
            <a:t> Ijazah </a:t>
          </a:r>
          <a:r>
            <a:rPr lang="en-US" dirty="0" err="1">
              <a:solidFill>
                <a:schemeClr val="accent1"/>
              </a:solidFill>
            </a:rPr>
            <a:t>dapat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memperoleh</a:t>
          </a:r>
          <a:r>
            <a:rPr lang="en-US" dirty="0">
              <a:solidFill>
                <a:schemeClr val="accent1"/>
              </a:solidFill>
            </a:rPr>
            <a:t> STLUD.</a:t>
          </a:r>
        </a:p>
      </dgm:t>
    </dgm:pt>
    <dgm:pt modelId="{E9B1C2E7-AF5A-4D00-92D5-B504C1233A03}" type="parTrans" cxnId="{6205DAFF-60F3-45A9-B2D8-6274CDACC729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3858C5B2-3B41-457E-B224-427205370914}" type="sibTrans" cxnId="{6205DAFF-60F3-45A9-B2D8-6274CDACC729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F5E57765-1CB4-4E6A-9EC0-8734A69C7215}" type="pres">
      <dgm:prSet presAssocID="{3284FACD-5BCA-498A-966C-063B2524C23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FC0C5DA-5DA8-4DD4-9D6E-8A3186D0B56E}" type="pres">
      <dgm:prSet presAssocID="{5A219FB5-9320-4701-986A-ACE9F260C783}" presName="compNode" presStyleCnt="0"/>
      <dgm:spPr/>
    </dgm:pt>
    <dgm:pt modelId="{F2FD47A3-D55E-43AC-A5AB-3719D23F08AB}" type="pres">
      <dgm:prSet presAssocID="{5A219FB5-9320-4701-986A-ACE9F260C783}" presName="dummyConnPt" presStyleCnt="0"/>
      <dgm:spPr/>
    </dgm:pt>
    <dgm:pt modelId="{E0F02FDE-A044-46B5-A413-DE1F77CC4571}" type="pres">
      <dgm:prSet presAssocID="{5A219FB5-9320-4701-986A-ACE9F260C783}" presName="node" presStyleLbl="node1" presStyleIdx="0" presStyleCnt="8" custScaleY="140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D990C-EDF2-41DE-BB1A-4432F045022B}" type="pres">
      <dgm:prSet presAssocID="{9900B50B-BE91-4775-A403-3D8126D101DF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6DACF62E-B162-46B9-AA47-4009EA4470FB}" type="pres">
      <dgm:prSet presAssocID="{71F10324-05D6-4681-A9A8-28981EEAE747}" presName="compNode" presStyleCnt="0"/>
      <dgm:spPr/>
    </dgm:pt>
    <dgm:pt modelId="{A8413696-6520-43E8-B801-3040BC6BC04E}" type="pres">
      <dgm:prSet presAssocID="{71F10324-05D6-4681-A9A8-28981EEAE747}" presName="dummyConnPt" presStyleCnt="0"/>
      <dgm:spPr/>
    </dgm:pt>
    <dgm:pt modelId="{56604281-E3CF-4CE1-B63F-DE5E36F3A197}" type="pres">
      <dgm:prSet presAssocID="{71F10324-05D6-4681-A9A8-28981EEAE74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F51B1-B830-4344-BE48-D8DDEAF8C084}" type="pres">
      <dgm:prSet presAssocID="{ED837FB4-C989-4F38-9195-03AE9DB3A9A7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4C37E519-C9E0-4222-8159-545C8D35CA4E}" type="pres">
      <dgm:prSet presAssocID="{056E9132-5F02-477D-9F95-7EE65F44A593}" presName="compNode" presStyleCnt="0"/>
      <dgm:spPr/>
    </dgm:pt>
    <dgm:pt modelId="{ED1C1A43-C386-44AA-96AC-2AA8857BC126}" type="pres">
      <dgm:prSet presAssocID="{056E9132-5F02-477D-9F95-7EE65F44A593}" presName="dummyConnPt" presStyleCnt="0"/>
      <dgm:spPr/>
    </dgm:pt>
    <dgm:pt modelId="{942294A8-7963-454C-8D17-5E51873D83A3}" type="pres">
      <dgm:prSet presAssocID="{056E9132-5F02-477D-9F95-7EE65F44A59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AD790-5C5B-4C0D-9119-7844A29611C9}" type="pres">
      <dgm:prSet presAssocID="{4A07C7D2-4370-47EC-A983-EEB4184F4300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D424116E-D9E5-4EC6-9C21-54FB2F41449A}" type="pres">
      <dgm:prSet presAssocID="{BFDA979E-E738-4220-B829-CD698C43B757}" presName="compNode" presStyleCnt="0"/>
      <dgm:spPr/>
    </dgm:pt>
    <dgm:pt modelId="{6083498B-C552-4001-9E28-5D6F91E2B661}" type="pres">
      <dgm:prSet presAssocID="{BFDA979E-E738-4220-B829-CD698C43B757}" presName="dummyConnPt" presStyleCnt="0"/>
      <dgm:spPr/>
    </dgm:pt>
    <dgm:pt modelId="{58ED4A65-E552-47AE-B000-70E4BFEDE8DC}" type="pres">
      <dgm:prSet presAssocID="{BFDA979E-E738-4220-B829-CD698C43B75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A5EF9-B6B3-4894-AA01-A18D3A304FD7}" type="pres">
      <dgm:prSet presAssocID="{BCE31B99-B5D9-4851-8A9A-A12913022C8E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58AE75D2-E40B-4D75-A508-3C26A4D17A48}" type="pres">
      <dgm:prSet presAssocID="{F03C8840-3965-401D-A581-184D9C1957BF}" presName="compNode" presStyleCnt="0"/>
      <dgm:spPr/>
    </dgm:pt>
    <dgm:pt modelId="{99C58A83-6DBD-4450-BAF9-069FA42ABE00}" type="pres">
      <dgm:prSet presAssocID="{F03C8840-3965-401D-A581-184D9C1957BF}" presName="dummyConnPt" presStyleCnt="0"/>
      <dgm:spPr/>
    </dgm:pt>
    <dgm:pt modelId="{50D75559-89CD-44C3-89FD-BBF2E1C3A04B}" type="pres">
      <dgm:prSet presAssocID="{F03C8840-3965-401D-A581-184D9C1957B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944AB-D758-4894-B2F1-C5780C876B7D}" type="pres">
      <dgm:prSet presAssocID="{33C12152-02D6-46FD-8BFA-9C2DB3F6F521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25AB2B9A-73DA-4FEE-A67E-B893975AB018}" type="pres">
      <dgm:prSet presAssocID="{3AE265D7-17C9-4B6E-AB12-C12205406531}" presName="compNode" presStyleCnt="0"/>
      <dgm:spPr/>
    </dgm:pt>
    <dgm:pt modelId="{543CE946-AAEB-4D57-9DF4-33EA15BDB46A}" type="pres">
      <dgm:prSet presAssocID="{3AE265D7-17C9-4B6E-AB12-C12205406531}" presName="dummyConnPt" presStyleCnt="0"/>
      <dgm:spPr/>
    </dgm:pt>
    <dgm:pt modelId="{CE94766C-9C2C-437F-AE61-FCDD529BC1AB}" type="pres">
      <dgm:prSet presAssocID="{3AE265D7-17C9-4B6E-AB12-C1220540653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B505B-AEDF-4000-9462-68B6964DB0B0}" type="pres">
      <dgm:prSet presAssocID="{B825614C-744B-4FE5-B1A0-747B54A27FE5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073C2030-6E4F-4914-B3BC-E129A31B61FA}" type="pres">
      <dgm:prSet presAssocID="{48036433-ED2E-427F-9537-27FBC78E556B}" presName="compNode" presStyleCnt="0"/>
      <dgm:spPr/>
    </dgm:pt>
    <dgm:pt modelId="{50F45C73-1CF8-40EE-B971-28126946DAF0}" type="pres">
      <dgm:prSet presAssocID="{48036433-ED2E-427F-9537-27FBC78E556B}" presName="dummyConnPt" presStyleCnt="0"/>
      <dgm:spPr/>
    </dgm:pt>
    <dgm:pt modelId="{84320A8F-E121-4C53-A8C8-68BB46BD2B26}" type="pres">
      <dgm:prSet presAssocID="{48036433-ED2E-427F-9537-27FBC78E556B}" presName="node" presStyleLbl="node1" presStyleIdx="6" presStyleCnt="8" custScaleX="145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C8D60-6EB2-48EF-8F79-CE841CCFEC69}" type="pres">
      <dgm:prSet presAssocID="{0CABA201-3FC1-4914-898C-D7EB08DD755B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E267E296-4EF8-4745-9239-5CC4C1FC106F}" type="pres">
      <dgm:prSet presAssocID="{75E0912B-D458-454B-A916-F6892D2E1BFF}" presName="compNode" presStyleCnt="0"/>
      <dgm:spPr/>
    </dgm:pt>
    <dgm:pt modelId="{806B9770-7F5E-4590-9CC2-E7425AF43DBE}" type="pres">
      <dgm:prSet presAssocID="{75E0912B-D458-454B-A916-F6892D2E1BFF}" presName="dummyConnPt" presStyleCnt="0"/>
      <dgm:spPr/>
    </dgm:pt>
    <dgm:pt modelId="{128A0B84-C8C4-4A39-899A-326DBE35A181}" type="pres">
      <dgm:prSet presAssocID="{75E0912B-D458-454B-A916-F6892D2E1BF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888205-2C9C-4C02-A93F-428D062E7971}" type="presOf" srcId="{33C12152-02D6-46FD-8BFA-9C2DB3F6F521}" destId="{65A944AB-D758-4894-B2F1-C5780C876B7D}" srcOrd="0" destOrd="0" presId="urn:microsoft.com/office/officeart/2005/8/layout/bProcess4"/>
    <dgm:cxn modelId="{90EB90EC-97F0-434C-A605-F8258B60023A}" type="presOf" srcId="{3AE265D7-17C9-4B6E-AB12-C12205406531}" destId="{CE94766C-9C2C-437F-AE61-FCDD529BC1AB}" srcOrd="0" destOrd="0" presId="urn:microsoft.com/office/officeart/2005/8/layout/bProcess4"/>
    <dgm:cxn modelId="{3A4A550A-E216-446F-A35F-67284B3F43FB}" srcId="{3284FACD-5BCA-498A-966C-063B2524C236}" destId="{5A219FB5-9320-4701-986A-ACE9F260C783}" srcOrd="0" destOrd="0" parTransId="{39152872-35AF-49E9-925A-C33151E47287}" sibTransId="{9900B50B-BE91-4775-A403-3D8126D101DF}"/>
    <dgm:cxn modelId="{B6462A54-925F-41A1-A611-43AC902F6308}" type="presOf" srcId="{056E9132-5F02-477D-9F95-7EE65F44A593}" destId="{942294A8-7963-454C-8D17-5E51873D83A3}" srcOrd="0" destOrd="0" presId="urn:microsoft.com/office/officeart/2005/8/layout/bProcess4"/>
    <dgm:cxn modelId="{FB8E93E4-3BB3-4E1C-B4CF-FF19113B629D}" srcId="{3284FACD-5BCA-498A-966C-063B2524C236}" destId="{71F10324-05D6-4681-A9A8-28981EEAE747}" srcOrd="1" destOrd="0" parTransId="{857CBDF5-6E3D-48E5-9904-DB6DC3155D77}" sibTransId="{ED837FB4-C989-4F38-9195-03AE9DB3A9A7}"/>
    <dgm:cxn modelId="{6FBAC1CC-2EAC-4A8C-8EAB-7967DB7F3527}" type="presOf" srcId="{3284FACD-5BCA-498A-966C-063B2524C236}" destId="{F5E57765-1CB4-4E6A-9EC0-8734A69C7215}" srcOrd="0" destOrd="0" presId="urn:microsoft.com/office/officeart/2005/8/layout/bProcess4"/>
    <dgm:cxn modelId="{F4E77AF0-1ADD-403D-9F68-95E4ACBC6E0A}" type="presOf" srcId="{F03C8840-3965-401D-A581-184D9C1957BF}" destId="{50D75559-89CD-44C3-89FD-BBF2E1C3A04B}" srcOrd="0" destOrd="0" presId="urn:microsoft.com/office/officeart/2005/8/layout/bProcess4"/>
    <dgm:cxn modelId="{109819C4-1725-4229-B4D6-D483F94A9755}" srcId="{3284FACD-5BCA-498A-966C-063B2524C236}" destId="{056E9132-5F02-477D-9F95-7EE65F44A593}" srcOrd="2" destOrd="0" parTransId="{ACDB8500-6086-4278-A04A-A48A6F8E84FD}" sibTransId="{4A07C7D2-4370-47EC-A983-EEB4184F4300}"/>
    <dgm:cxn modelId="{3DA0E741-E248-4B89-B864-0AE61BDA4793}" type="presOf" srcId="{BFDA979E-E738-4220-B829-CD698C43B757}" destId="{58ED4A65-E552-47AE-B000-70E4BFEDE8DC}" srcOrd="0" destOrd="0" presId="urn:microsoft.com/office/officeart/2005/8/layout/bProcess4"/>
    <dgm:cxn modelId="{CE594766-81D8-403F-B2A2-2D51BAEE3077}" type="presOf" srcId="{5A219FB5-9320-4701-986A-ACE9F260C783}" destId="{E0F02FDE-A044-46B5-A413-DE1F77CC4571}" srcOrd="0" destOrd="0" presId="urn:microsoft.com/office/officeart/2005/8/layout/bProcess4"/>
    <dgm:cxn modelId="{AD38DCFD-DFB8-48ED-ACE4-306285186827}" srcId="{3284FACD-5BCA-498A-966C-063B2524C236}" destId="{F03C8840-3965-401D-A581-184D9C1957BF}" srcOrd="4" destOrd="0" parTransId="{CA46F2F2-A110-43BE-B15D-CBB6EB9A4D0E}" sibTransId="{33C12152-02D6-46FD-8BFA-9C2DB3F6F521}"/>
    <dgm:cxn modelId="{CC3FCD4C-85DA-4D4A-8E54-D8EAE11A478D}" type="presOf" srcId="{75E0912B-D458-454B-A916-F6892D2E1BFF}" destId="{128A0B84-C8C4-4A39-899A-326DBE35A181}" srcOrd="0" destOrd="0" presId="urn:microsoft.com/office/officeart/2005/8/layout/bProcess4"/>
    <dgm:cxn modelId="{6C239D7E-9EED-4BAF-96D4-EAC06502E004}" type="presOf" srcId="{B825614C-744B-4FE5-B1A0-747B54A27FE5}" destId="{503B505B-AEDF-4000-9462-68B6964DB0B0}" srcOrd="0" destOrd="0" presId="urn:microsoft.com/office/officeart/2005/8/layout/bProcess4"/>
    <dgm:cxn modelId="{119A2B0E-95F4-41DE-B1CD-BE02B6D13CF7}" type="presOf" srcId="{71F10324-05D6-4681-A9A8-28981EEAE747}" destId="{56604281-E3CF-4CE1-B63F-DE5E36F3A197}" srcOrd="0" destOrd="0" presId="urn:microsoft.com/office/officeart/2005/8/layout/bProcess4"/>
    <dgm:cxn modelId="{FDC07D9B-1852-4176-B57D-C1306A210069}" srcId="{3284FACD-5BCA-498A-966C-063B2524C236}" destId="{3AE265D7-17C9-4B6E-AB12-C12205406531}" srcOrd="5" destOrd="0" parTransId="{DE244FC3-5B6D-44D4-8B66-DA39919EAAED}" sibTransId="{B825614C-744B-4FE5-B1A0-747B54A27FE5}"/>
    <dgm:cxn modelId="{C90090EC-AD7D-4DA5-9338-98E7DDB75DA0}" srcId="{3284FACD-5BCA-498A-966C-063B2524C236}" destId="{48036433-ED2E-427F-9537-27FBC78E556B}" srcOrd="6" destOrd="0" parTransId="{08626C1B-AE93-468A-902C-96DD0C557409}" sibTransId="{0CABA201-3FC1-4914-898C-D7EB08DD755B}"/>
    <dgm:cxn modelId="{2B66FC32-5A2F-44A7-A606-FAC4A2691C9A}" srcId="{3284FACD-5BCA-498A-966C-063B2524C236}" destId="{BFDA979E-E738-4220-B829-CD698C43B757}" srcOrd="3" destOrd="0" parTransId="{6154D781-1FE2-484B-9EFE-CA6141DDEDC7}" sibTransId="{BCE31B99-B5D9-4851-8A9A-A12913022C8E}"/>
    <dgm:cxn modelId="{BD40979E-39E5-4722-B952-C0E4D105CF2A}" type="presOf" srcId="{BCE31B99-B5D9-4851-8A9A-A12913022C8E}" destId="{725A5EF9-B6B3-4894-AA01-A18D3A304FD7}" srcOrd="0" destOrd="0" presId="urn:microsoft.com/office/officeart/2005/8/layout/bProcess4"/>
    <dgm:cxn modelId="{7ADC5C50-488A-4B28-B03C-39BB77FC54C5}" type="presOf" srcId="{48036433-ED2E-427F-9537-27FBC78E556B}" destId="{84320A8F-E121-4C53-A8C8-68BB46BD2B26}" srcOrd="0" destOrd="0" presId="urn:microsoft.com/office/officeart/2005/8/layout/bProcess4"/>
    <dgm:cxn modelId="{4D9A04D6-885A-42BB-B5FF-494792FD3F1D}" type="presOf" srcId="{9900B50B-BE91-4775-A403-3D8126D101DF}" destId="{BC5D990C-EDF2-41DE-BB1A-4432F045022B}" srcOrd="0" destOrd="0" presId="urn:microsoft.com/office/officeart/2005/8/layout/bProcess4"/>
    <dgm:cxn modelId="{6205DAFF-60F3-45A9-B2D8-6274CDACC729}" srcId="{3284FACD-5BCA-498A-966C-063B2524C236}" destId="{75E0912B-D458-454B-A916-F6892D2E1BFF}" srcOrd="7" destOrd="0" parTransId="{E9B1C2E7-AF5A-4D00-92D5-B504C1233A03}" sibTransId="{3858C5B2-3B41-457E-B224-427205370914}"/>
    <dgm:cxn modelId="{6E040275-A6F0-408B-84CB-128CD521ADE3}" type="presOf" srcId="{0CABA201-3FC1-4914-898C-D7EB08DD755B}" destId="{722C8D60-6EB2-48EF-8F79-CE841CCFEC69}" srcOrd="0" destOrd="0" presId="urn:microsoft.com/office/officeart/2005/8/layout/bProcess4"/>
    <dgm:cxn modelId="{021505A7-07E9-4A71-9125-7FA86ED78987}" type="presOf" srcId="{4A07C7D2-4370-47EC-A983-EEB4184F4300}" destId="{9D9AD790-5C5B-4C0D-9119-7844A29611C9}" srcOrd="0" destOrd="0" presId="urn:microsoft.com/office/officeart/2005/8/layout/bProcess4"/>
    <dgm:cxn modelId="{904A7326-FEA7-4136-8766-572ADB56D22C}" type="presOf" srcId="{ED837FB4-C989-4F38-9195-03AE9DB3A9A7}" destId="{D5DF51B1-B830-4344-BE48-D8DDEAF8C084}" srcOrd="0" destOrd="0" presId="urn:microsoft.com/office/officeart/2005/8/layout/bProcess4"/>
    <dgm:cxn modelId="{CBE557D6-6718-4FEE-AB31-B42376A93C3A}" type="presParOf" srcId="{F5E57765-1CB4-4E6A-9EC0-8734A69C7215}" destId="{BFC0C5DA-5DA8-4DD4-9D6E-8A3186D0B56E}" srcOrd="0" destOrd="0" presId="urn:microsoft.com/office/officeart/2005/8/layout/bProcess4"/>
    <dgm:cxn modelId="{3AEF0825-88EB-4967-B97C-FC5268542AC7}" type="presParOf" srcId="{BFC0C5DA-5DA8-4DD4-9D6E-8A3186D0B56E}" destId="{F2FD47A3-D55E-43AC-A5AB-3719D23F08AB}" srcOrd="0" destOrd="0" presId="urn:microsoft.com/office/officeart/2005/8/layout/bProcess4"/>
    <dgm:cxn modelId="{46AF75E9-3C78-41A7-B7FC-4FBDC763E791}" type="presParOf" srcId="{BFC0C5DA-5DA8-4DD4-9D6E-8A3186D0B56E}" destId="{E0F02FDE-A044-46B5-A413-DE1F77CC4571}" srcOrd="1" destOrd="0" presId="urn:microsoft.com/office/officeart/2005/8/layout/bProcess4"/>
    <dgm:cxn modelId="{88418E50-FEF3-4EF0-AAE7-A38581E6989F}" type="presParOf" srcId="{F5E57765-1CB4-4E6A-9EC0-8734A69C7215}" destId="{BC5D990C-EDF2-41DE-BB1A-4432F045022B}" srcOrd="1" destOrd="0" presId="urn:microsoft.com/office/officeart/2005/8/layout/bProcess4"/>
    <dgm:cxn modelId="{BD41F7E9-7EB4-4C94-9781-2607FBE2B663}" type="presParOf" srcId="{F5E57765-1CB4-4E6A-9EC0-8734A69C7215}" destId="{6DACF62E-B162-46B9-AA47-4009EA4470FB}" srcOrd="2" destOrd="0" presId="urn:microsoft.com/office/officeart/2005/8/layout/bProcess4"/>
    <dgm:cxn modelId="{17111A8B-1600-4FDF-A86C-860D1385F837}" type="presParOf" srcId="{6DACF62E-B162-46B9-AA47-4009EA4470FB}" destId="{A8413696-6520-43E8-B801-3040BC6BC04E}" srcOrd="0" destOrd="0" presId="urn:microsoft.com/office/officeart/2005/8/layout/bProcess4"/>
    <dgm:cxn modelId="{75D280E7-1327-4B3D-895E-AB51DD28F21C}" type="presParOf" srcId="{6DACF62E-B162-46B9-AA47-4009EA4470FB}" destId="{56604281-E3CF-4CE1-B63F-DE5E36F3A197}" srcOrd="1" destOrd="0" presId="urn:microsoft.com/office/officeart/2005/8/layout/bProcess4"/>
    <dgm:cxn modelId="{55902AC2-76A1-479D-8CC3-347398144015}" type="presParOf" srcId="{F5E57765-1CB4-4E6A-9EC0-8734A69C7215}" destId="{D5DF51B1-B830-4344-BE48-D8DDEAF8C084}" srcOrd="3" destOrd="0" presId="urn:microsoft.com/office/officeart/2005/8/layout/bProcess4"/>
    <dgm:cxn modelId="{57188566-FC5A-410B-8D8A-E248A1610847}" type="presParOf" srcId="{F5E57765-1CB4-4E6A-9EC0-8734A69C7215}" destId="{4C37E519-C9E0-4222-8159-545C8D35CA4E}" srcOrd="4" destOrd="0" presId="urn:microsoft.com/office/officeart/2005/8/layout/bProcess4"/>
    <dgm:cxn modelId="{0B71E826-F9E4-4F4B-8B1B-4CD16E0B4325}" type="presParOf" srcId="{4C37E519-C9E0-4222-8159-545C8D35CA4E}" destId="{ED1C1A43-C386-44AA-96AC-2AA8857BC126}" srcOrd="0" destOrd="0" presId="urn:microsoft.com/office/officeart/2005/8/layout/bProcess4"/>
    <dgm:cxn modelId="{994AD8EB-3745-43F7-AA7D-13C5BCD3133F}" type="presParOf" srcId="{4C37E519-C9E0-4222-8159-545C8D35CA4E}" destId="{942294A8-7963-454C-8D17-5E51873D83A3}" srcOrd="1" destOrd="0" presId="urn:microsoft.com/office/officeart/2005/8/layout/bProcess4"/>
    <dgm:cxn modelId="{44B487F0-1D77-4E7D-A297-7F7720ED81CA}" type="presParOf" srcId="{F5E57765-1CB4-4E6A-9EC0-8734A69C7215}" destId="{9D9AD790-5C5B-4C0D-9119-7844A29611C9}" srcOrd="5" destOrd="0" presId="urn:microsoft.com/office/officeart/2005/8/layout/bProcess4"/>
    <dgm:cxn modelId="{CB439828-9BC1-47DB-B361-5ED6817A45B3}" type="presParOf" srcId="{F5E57765-1CB4-4E6A-9EC0-8734A69C7215}" destId="{D424116E-D9E5-4EC6-9C21-54FB2F41449A}" srcOrd="6" destOrd="0" presId="urn:microsoft.com/office/officeart/2005/8/layout/bProcess4"/>
    <dgm:cxn modelId="{03598D29-790A-4A27-A872-ACA0114550A5}" type="presParOf" srcId="{D424116E-D9E5-4EC6-9C21-54FB2F41449A}" destId="{6083498B-C552-4001-9E28-5D6F91E2B661}" srcOrd="0" destOrd="0" presId="urn:microsoft.com/office/officeart/2005/8/layout/bProcess4"/>
    <dgm:cxn modelId="{D9DD89C4-575F-4C3D-8197-6514273B3C8E}" type="presParOf" srcId="{D424116E-D9E5-4EC6-9C21-54FB2F41449A}" destId="{58ED4A65-E552-47AE-B000-70E4BFEDE8DC}" srcOrd="1" destOrd="0" presId="urn:microsoft.com/office/officeart/2005/8/layout/bProcess4"/>
    <dgm:cxn modelId="{6E75034D-B391-40F4-A379-956A989CABD4}" type="presParOf" srcId="{F5E57765-1CB4-4E6A-9EC0-8734A69C7215}" destId="{725A5EF9-B6B3-4894-AA01-A18D3A304FD7}" srcOrd="7" destOrd="0" presId="urn:microsoft.com/office/officeart/2005/8/layout/bProcess4"/>
    <dgm:cxn modelId="{893C8185-DF99-4FD3-B2CD-262EF730C0B0}" type="presParOf" srcId="{F5E57765-1CB4-4E6A-9EC0-8734A69C7215}" destId="{58AE75D2-E40B-4D75-A508-3C26A4D17A48}" srcOrd="8" destOrd="0" presId="urn:microsoft.com/office/officeart/2005/8/layout/bProcess4"/>
    <dgm:cxn modelId="{2E7D37FD-2D5C-46DF-A29C-D910D46C5355}" type="presParOf" srcId="{58AE75D2-E40B-4D75-A508-3C26A4D17A48}" destId="{99C58A83-6DBD-4450-BAF9-069FA42ABE00}" srcOrd="0" destOrd="0" presId="urn:microsoft.com/office/officeart/2005/8/layout/bProcess4"/>
    <dgm:cxn modelId="{72699396-7A2F-4870-AE71-279CB82A5CA5}" type="presParOf" srcId="{58AE75D2-E40B-4D75-A508-3C26A4D17A48}" destId="{50D75559-89CD-44C3-89FD-BBF2E1C3A04B}" srcOrd="1" destOrd="0" presId="urn:microsoft.com/office/officeart/2005/8/layout/bProcess4"/>
    <dgm:cxn modelId="{5584E977-86AA-4465-A16C-8FCD0139E77F}" type="presParOf" srcId="{F5E57765-1CB4-4E6A-9EC0-8734A69C7215}" destId="{65A944AB-D758-4894-B2F1-C5780C876B7D}" srcOrd="9" destOrd="0" presId="urn:microsoft.com/office/officeart/2005/8/layout/bProcess4"/>
    <dgm:cxn modelId="{E67AB08D-8C62-4156-9258-159F2D653D18}" type="presParOf" srcId="{F5E57765-1CB4-4E6A-9EC0-8734A69C7215}" destId="{25AB2B9A-73DA-4FEE-A67E-B893975AB018}" srcOrd="10" destOrd="0" presId="urn:microsoft.com/office/officeart/2005/8/layout/bProcess4"/>
    <dgm:cxn modelId="{9D22733B-74AE-42A3-B13C-3E148C941EB0}" type="presParOf" srcId="{25AB2B9A-73DA-4FEE-A67E-B893975AB018}" destId="{543CE946-AAEB-4D57-9DF4-33EA15BDB46A}" srcOrd="0" destOrd="0" presId="urn:microsoft.com/office/officeart/2005/8/layout/bProcess4"/>
    <dgm:cxn modelId="{F4E588DB-6FD9-4A86-B051-CE2A038F095F}" type="presParOf" srcId="{25AB2B9A-73DA-4FEE-A67E-B893975AB018}" destId="{CE94766C-9C2C-437F-AE61-FCDD529BC1AB}" srcOrd="1" destOrd="0" presId="urn:microsoft.com/office/officeart/2005/8/layout/bProcess4"/>
    <dgm:cxn modelId="{475F9129-C2F5-45B9-943A-E4E8E4C30FB8}" type="presParOf" srcId="{F5E57765-1CB4-4E6A-9EC0-8734A69C7215}" destId="{503B505B-AEDF-4000-9462-68B6964DB0B0}" srcOrd="11" destOrd="0" presId="urn:microsoft.com/office/officeart/2005/8/layout/bProcess4"/>
    <dgm:cxn modelId="{5A06CA9F-3A0C-4FCD-A273-CCFBDD9EC9C8}" type="presParOf" srcId="{F5E57765-1CB4-4E6A-9EC0-8734A69C7215}" destId="{073C2030-6E4F-4914-B3BC-E129A31B61FA}" srcOrd="12" destOrd="0" presId="urn:microsoft.com/office/officeart/2005/8/layout/bProcess4"/>
    <dgm:cxn modelId="{6BDB4C3B-0FE2-4656-B602-4E04A86F63D6}" type="presParOf" srcId="{073C2030-6E4F-4914-B3BC-E129A31B61FA}" destId="{50F45C73-1CF8-40EE-B971-28126946DAF0}" srcOrd="0" destOrd="0" presId="urn:microsoft.com/office/officeart/2005/8/layout/bProcess4"/>
    <dgm:cxn modelId="{E310962C-46AD-45FF-B8B1-27DD5183E949}" type="presParOf" srcId="{073C2030-6E4F-4914-B3BC-E129A31B61FA}" destId="{84320A8F-E121-4C53-A8C8-68BB46BD2B26}" srcOrd="1" destOrd="0" presId="urn:microsoft.com/office/officeart/2005/8/layout/bProcess4"/>
    <dgm:cxn modelId="{CBC936E7-BDF5-4807-B37D-F53EB3A5ACF6}" type="presParOf" srcId="{F5E57765-1CB4-4E6A-9EC0-8734A69C7215}" destId="{722C8D60-6EB2-48EF-8F79-CE841CCFEC69}" srcOrd="13" destOrd="0" presId="urn:microsoft.com/office/officeart/2005/8/layout/bProcess4"/>
    <dgm:cxn modelId="{5C9CFB01-AB43-4371-8E2A-9867EC527582}" type="presParOf" srcId="{F5E57765-1CB4-4E6A-9EC0-8734A69C7215}" destId="{E267E296-4EF8-4745-9239-5CC4C1FC106F}" srcOrd="14" destOrd="0" presId="urn:microsoft.com/office/officeart/2005/8/layout/bProcess4"/>
    <dgm:cxn modelId="{5E3108F7-3B1D-4779-8CC0-5580B85766AA}" type="presParOf" srcId="{E267E296-4EF8-4745-9239-5CC4C1FC106F}" destId="{806B9770-7F5E-4590-9CC2-E7425AF43DBE}" srcOrd="0" destOrd="0" presId="urn:microsoft.com/office/officeart/2005/8/layout/bProcess4"/>
    <dgm:cxn modelId="{6B9DBE78-13A1-4293-BE8E-08A1F001E0F2}" type="presParOf" srcId="{E267E296-4EF8-4745-9239-5CC4C1FC106F}" destId="{128A0B84-C8C4-4A39-899A-326DBE35A18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AD406-25D7-4730-B9A1-4239586D61E6}">
      <dsp:nvSpPr>
        <dsp:cNvPr id="0" name=""/>
        <dsp:cNvSpPr/>
      </dsp:nvSpPr>
      <dsp:spPr>
        <a:xfrm>
          <a:off x="449408" y="177"/>
          <a:ext cx="1969386" cy="1918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Kassubid</a:t>
          </a:r>
          <a:r>
            <a:rPr lang="en-US" sz="2000" kern="1200" dirty="0" smtClean="0"/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Memeriksa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kelengkapan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berkas</a:t>
          </a:r>
          <a:r>
            <a:rPr lang="en-US" sz="2000" kern="1200" dirty="0" smtClean="0"/>
            <a:t> TUBEL/IBEL</a:t>
          </a:r>
          <a:endParaRPr lang="en-US" sz="2000" kern="1200" dirty="0"/>
        </a:p>
      </dsp:txBody>
      <dsp:txXfrm>
        <a:off x="505610" y="56379"/>
        <a:ext cx="1856982" cy="1806471"/>
      </dsp:txXfrm>
    </dsp:sp>
    <dsp:sp modelId="{2A2C0F8A-894D-4231-B063-686956C399D9}">
      <dsp:nvSpPr>
        <dsp:cNvPr id="0" name=""/>
        <dsp:cNvSpPr/>
      </dsp:nvSpPr>
      <dsp:spPr>
        <a:xfrm>
          <a:off x="2592101" y="715411"/>
          <a:ext cx="417509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592101" y="813092"/>
        <a:ext cx="292256" cy="293045"/>
      </dsp:txXfrm>
    </dsp:sp>
    <dsp:sp modelId="{84D75032-38CB-4980-9C5F-CBD4F599D90A}">
      <dsp:nvSpPr>
        <dsp:cNvPr id="0" name=""/>
        <dsp:cNvSpPr/>
      </dsp:nvSpPr>
      <dsp:spPr>
        <a:xfrm>
          <a:off x="3206549" y="177"/>
          <a:ext cx="1969386" cy="1918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Analis</a:t>
          </a:r>
          <a:r>
            <a:rPr lang="en-US" sz="1400" b="1" kern="1200" dirty="0" smtClean="0"/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</a:t>
          </a:r>
          <a:r>
            <a:rPr lang="en-US" sz="1400" kern="1200" dirty="0" err="1" smtClean="0"/>
            <a:t>Memeriksa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kembali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kelengkapan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berkas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</a:t>
          </a:r>
          <a:r>
            <a:rPr lang="en-US" sz="1400" kern="1200" dirty="0" err="1" smtClean="0"/>
            <a:t>Apabila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memenuhi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syarat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segera</a:t>
          </a:r>
          <a:r>
            <a:rPr lang="en-US" sz="1400" kern="1200" dirty="0" smtClean="0"/>
            <a:t> proses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</a:t>
          </a:r>
          <a:r>
            <a:rPr lang="en-US" sz="1400" kern="1200" dirty="0" err="1" smtClean="0"/>
            <a:t>Membuat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tanggapan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bila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tidak</a:t>
          </a:r>
          <a:r>
            <a:rPr lang="en-US" sz="1400" kern="1200" dirty="0" smtClean="0"/>
            <a:t>/</a:t>
          </a:r>
          <a:r>
            <a:rPr lang="en-US" sz="1400" kern="1200" dirty="0" err="1" smtClean="0"/>
            <a:t>belum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memenuhi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syarat</a:t>
          </a:r>
          <a:r>
            <a:rPr lang="en-US" sz="1400" kern="1200" dirty="0" smtClean="0"/>
            <a:t>  </a:t>
          </a:r>
          <a:endParaRPr lang="en-US" sz="1400" kern="1200" dirty="0"/>
        </a:p>
      </dsp:txBody>
      <dsp:txXfrm>
        <a:off x="3262751" y="56379"/>
        <a:ext cx="1856982" cy="1806471"/>
      </dsp:txXfrm>
    </dsp:sp>
    <dsp:sp modelId="{4D99A305-8EDD-4A75-93CF-983C78BBBB4B}">
      <dsp:nvSpPr>
        <dsp:cNvPr id="0" name=""/>
        <dsp:cNvSpPr/>
      </dsp:nvSpPr>
      <dsp:spPr>
        <a:xfrm>
          <a:off x="5349242" y="715411"/>
          <a:ext cx="417509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349242" y="813092"/>
        <a:ext cx="292256" cy="293045"/>
      </dsp:txXfrm>
    </dsp:sp>
    <dsp:sp modelId="{5A9CE0E0-D3F6-45FC-99BC-FCF60307512C}">
      <dsp:nvSpPr>
        <dsp:cNvPr id="0" name=""/>
        <dsp:cNvSpPr/>
      </dsp:nvSpPr>
      <dsp:spPr>
        <a:xfrm>
          <a:off x="5963691" y="177"/>
          <a:ext cx="1969386" cy="1918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Kabid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</a:t>
          </a:r>
          <a:r>
            <a:rPr lang="en-US" sz="1600" kern="1200" dirty="0" err="1" smtClean="0"/>
            <a:t>Memeriksa</a:t>
          </a:r>
          <a:r>
            <a:rPr lang="en-US" sz="1600" kern="1200" dirty="0" smtClean="0"/>
            <a:t> Nota </a:t>
          </a:r>
          <a:r>
            <a:rPr lang="en-US" sz="1600" kern="1200" dirty="0" err="1" smtClean="0"/>
            <a:t>dinas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SK TUBEL/IBEL . </a:t>
          </a:r>
          <a:r>
            <a:rPr lang="en-US" sz="1600" kern="1200" dirty="0" err="1" smtClean="0"/>
            <a:t>Apabila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tidak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sesuai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maka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dikembalikan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kepada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Analis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diperbaiki</a:t>
          </a:r>
          <a:endParaRPr lang="en-US" sz="1600" kern="1200" dirty="0"/>
        </a:p>
      </dsp:txBody>
      <dsp:txXfrm>
        <a:off x="6019893" y="56379"/>
        <a:ext cx="1856982" cy="1806471"/>
      </dsp:txXfrm>
    </dsp:sp>
    <dsp:sp modelId="{6D8FF55C-0C9A-4456-9153-58F5F126CBA5}">
      <dsp:nvSpPr>
        <dsp:cNvPr id="0" name=""/>
        <dsp:cNvSpPr/>
      </dsp:nvSpPr>
      <dsp:spPr>
        <a:xfrm rot="7147393">
          <a:off x="5819564" y="2177386"/>
          <a:ext cx="628639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6023016" y="2116532"/>
        <a:ext cx="293045" cy="482117"/>
      </dsp:txXfrm>
    </dsp:sp>
    <dsp:sp modelId="{179004C1-BDAF-43A8-8BBB-D61DC3A1A360}">
      <dsp:nvSpPr>
        <dsp:cNvPr id="0" name=""/>
        <dsp:cNvSpPr/>
      </dsp:nvSpPr>
      <dsp:spPr>
        <a:xfrm>
          <a:off x="2939363" y="2955211"/>
          <a:ext cx="4993714" cy="1437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Wagub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Sekda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Asisten</a:t>
          </a:r>
          <a:r>
            <a:rPr lang="en-US" sz="1600" kern="1200" dirty="0" smtClean="0"/>
            <a:t> III/</a:t>
          </a:r>
          <a:r>
            <a:rPr lang="en-US" sz="1600" kern="1200" dirty="0" err="1" smtClean="0"/>
            <a:t>Kaban</a:t>
          </a:r>
          <a:r>
            <a:rPr lang="en-US" sz="1600" kern="1200" dirty="0" smtClean="0"/>
            <a:t>. BKD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 </a:t>
          </a:r>
          <a:r>
            <a:rPr lang="en-US" sz="1600" kern="1200" dirty="0" err="1" smtClean="0"/>
            <a:t>Memeriksa</a:t>
          </a:r>
          <a:r>
            <a:rPr lang="en-US" sz="1600" kern="1200" dirty="0" smtClean="0"/>
            <a:t> Nota </a:t>
          </a:r>
          <a:r>
            <a:rPr lang="en-US" sz="1600" kern="1200" dirty="0" err="1" smtClean="0"/>
            <a:t>Dinas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SK TUBEL/IBEL.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</a:t>
          </a:r>
          <a:r>
            <a:rPr lang="en-US" sz="1600" kern="1200" dirty="0" err="1" smtClean="0"/>
            <a:t>Menandatangani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apabila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sudah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sesuai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ketentuan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 </a:t>
          </a:r>
          <a:r>
            <a:rPr lang="en-US" sz="1600" kern="1200" dirty="0" err="1" smtClean="0"/>
            <a:t>Mengembalikan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secara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berjenjang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bila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tidak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sesuai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diperbaki</a:t>
          </a:r>
          <a:endParaRPr lang="en-US" sz="1600" kern="1200" dirty="0"/>
        </a:p>
      </dsp:txBody>
      <dsp:txXfrm>
        <a:off x="2981459" y="2997307"/>
        <a:ext cx="4909522" cy="1353086"/>
      </dsp:txXfrm>
    </dsp:sp>
    <dsp:sp modelId="{95EB5393-5EA5-4FC4-8D2D-CA6F59CCA584}">
      <dsp:nvSpPr>
        <dsp:cNvPr id="0" name=""/>
        <dsp:cNvSpPr/>
      </dsp:nvSpPr>
      <dsp:spPr>
        <a:xfrm rot="11165102">
          <a:off x="2004182" y="3008778"/>
          <a:ext cx="718568" cy="48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150291" y="3114225"/>
        <a:ext cx="572046" cy="293045"/>
      </dsp:txXfrm>
    </dsp:sp>
    <dsp:sp modelId="{0ABF31F0-9B9F-4780-9258-A3387887FB49}">
      <dsp:nvSpPr>
        <dsp:cNvPr id="0" name=""/>
        <dsp:cNvSpPr/>
      </dsp:nvSpPr>
      <dsp:spPr>
        <a:xfrm>
          <a:off x="0" y="2232253"/>
          <a:ext cx="1969386" cy="1934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Mendistribusikan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kepada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bersangkutan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atau</a:t>
          </a:r>
          <a:r>
            <a:rPr lang="en-US" sz="2100" kern="1200" dirty="0" smtClean="0"/>
            <a:t> Unit </a:t>
          </a:r>
          <a:r>
            <a:rPr lang="en-US" sz="2100" kern="1200" dirty="0" err="1" smtClean="0"/>
            <a:t>terkait</a:t>
          </a:r>
          <a:endParaRPr lang="en-US" sz="2100" kern="1200" dirty="0"/>
        </a:p>
      </dsp:txBody>
      <dsp:txXfrm>
        <a:off x="56647" y="2288900"/>
        <a:ext cx="1856092" cy="1820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D990C-EDF2-41DE-BB1A-4432F045022B}">
      <dsp:nvSpPr>
        <dsp:cNvPr id="0" name=""/>
        <dsp:cNvSpPr/>
      </dsp:nvSpPr>
      <dsp:spPr>
        <a:xfrm rot="5400000">
          <a:off x="-414376" y="1785022"/>
          <a:ext cx="1560504" cy="16217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02FDE-A044-46B5-A413-DE1F77CC4571}">
      <dsp:nvSpPr>
        <dsp:cNvPr id="0" name=""/>
        <dsp:cNvSpPr/>
      </dsp:nvSpPr>
      <dsp:spPr>
        <a:xfrm>
          <a:off x="1108" y="594473"/>
          <a:ext cx="1801954" cy="15203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tint val="30000"/>
                <a:satMod val="300000"/>
              </a:schemeClr>
              <a:schemeClr val="accent6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6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>
              <a:solidFill>
                <a:schemeClr val="accent1"/>
              </a:solidFill>
            </a:rPr>
            <a:t>Penyampaian</a:t>
          </a:r>
          <a:r>
            <a:rPr lang="en-US" sz="1500" kern="1200" dirty="0">
              <a:solidFill>
                <a:schemeClr val="accent1"/>
              </a:solidFill>
            </a:rPr>
            <a:t> Surat </a:t>
          </a:r>
          <a:r>
            <a:rPr lang="en-US" sz="1500" kern="1200" dirty="0" err="1">
              <a:solidFill>
                <a:schemeClr val="accent1"/>
              </a:solidFill>
            </a:rPr>
            <a:t>Pengumuman</a:t>
          </a:r>
          <a:r>
            <a:rPr lang="en-US" sz="1500" kern="1200" dirty="0">
              <a:solidFill>
                <a:schemeClr val="accent1"/>
              </a:solidFill>
            </a:rPr>
            <a:t> </a:t>
          </a:r>
          <a:r>
            <a:rPr lang="en-US" sz="1500" kern="1200" dirty="0" err="1">
              <a:solidFill>
                <a:schemeClr val="accent1"/>
              </a:solidFill>
            </a:rPr>
            <a:t>Pelaksanaan</a:t>
          </a:r>
          <a:r>
            <a:rPr lang="en-US" sz="1500" kern="1200" dirty="0">
              <a:solidFill>
                <a:schemeClr val="accent1"/>
              </a:solidFill>
            </a:rPr>
            <a:t> </a:t>
          </a:r>
          <a:r>
            <a:rPr lang="en-US" sz="1500" kern="1200" dirty="0" err="1">
              <a:solidFill>
                <a:schemeClr val="accent1"/>
              </a:solidFill>
            </a:rPr>
            <a:t>Ujian</a:t>
          </a:r>
          <a:r>
            <a:rPr lang="en-US" sz="1500" kern="1200" dirty="0">
              <a:solidFill>
                <a:schemeClr val="accent1"/>
              </a:solidFill>
            </a:rPr>
            <a:t> </a:t>
          </a:r>
          <a:r>
            <a:rPr lang="en-US" sz="1500" kern="1200" dirty="0" err="1">
              <a:solidFill>
                <a:schemeClr val="accent1"/>
              </a:solidFill>
            </a:rPr>
            <a:t>Dinas</a:t>
          </a:r>
          <a:r>
            <a:rPr lang="en-US" sz="1500" kern="1200" dirty="0">
              <a:solidFill>
                <a:schemeClr val="accent1"/>
              </a:solidFill>
            </a:rPr>
            <a:t> dan </a:t>
          </a:r>
          <a:r>
            <a:rPr lang="en-US" sz="1500" kern="1200" dirty="0" err="1">
              <a:solidFill>
                <a:schemeClr val="accent1"/>
              </a:solidFill>
            </a:rPr>
            <a:t>Penyesuaian</a:t>
          </a:r>
          <a:r>
            <a:rPr lang="en-US" sz="1500" kern="1200" dirty="0">
              <a:solidFill>
                <a:schemeClr val="accent1"/>
              </a:solidFill>
            </a:rPr>
            <a:t> Ijazah </a:t>
          </a:r>
          <a:r>
            <a:rPr lang="en-US" sz="1500" kern="1200" dirty="0" err="1">
              <a:solidFill>
                <a:schemeClr val="accent1"/>
              </a:solidFill>
            </a:rPr>
            <a:t>kepada</a:t>
          </a:r>
          <a:r>
            <a:rPr lang="en-US" sz="1500" kern="1200" dirty="0">
              <a:solidFill>
                <a:schemeClr val="accent1"/>
              </a:solidFill>
            </a:rPr>
            <a:t> </a:t>
          </a:r>
          <a:r>
            <a:rPr lang="en-US" sz="1500" kern="1200" dirty="0" err="1">
              <a:solidFill>
                <a:schemeClr val="accent1"/>
              </a:solidFill>
            </a:rPr>
            <a:t>setiap</a:t>
          </a:r>
          <a:r>
            <a:rPr lang="en-US" sz="1500" kern="1200" dirty="0">
              <a:solidFill>
                <a:schemeClr val="accent1"/>
              </a:solidFill>
            </a:rPr>
            <a:t> </a:t>
          </a:r>
          <a:r>
            <a:rPr lang="en-US" sz="1500" kern="1200" dirty="0" err="1">
              <a:solidFill>
                <a:schemeClr val="accent1"/>
              </a:solidFill>
            </a:rPr>
            <a:t>Perangkat</a:t>
          </a:r>
          <a:r>
            <a:rPr lang="en-US" sz="1500" kern="1200" dirty="0">
              <a:solidFill>
                <a:schemeClr val="accent1"/>
              </a:solidFill>
            </a:rPr>
            <a:t> Daerah </a:t>
          </a:r>
          <a:r>
            <a:rPr lang="en-US" sz="1500" kern="1200" dirty="0" err="1">
              <a:solidFill>
                <a:schemeClr val="accent1"/>
              </a:solidFill>
            </a:rPr>
            <a:t>maupun</a:t>
          </a:r>
          <a:r>
            <a:rPr lang="en-US" sz="1500" kern="1200" dirty="0">
              <a:solidFill>
                <a:schemeClr val="accent1"/>
              </a:solidFill>
            </a:rPr>
            <a:t> </a:t>
          </a:r>
          <a:r>
            <a:rPr lang="en-US" sz="1500" kern="1200" dirty="0" err="1">
              <a:solidFill>
                <a:schemeClr val="accent1"/>
              </a:solidFill>
            </a:rPr>
            <a:t>Kabupaten</a:t>
          </a:r>
          <a:r>
            <a:rPr lang="en-US" sz="1500" kern="1200" dirty="0">
              <a:solidFill>
                <a:schemeClr val="accent1"/>
              </a:solidFill>
            </a:rPr>
            <a:t>/Kota</a:t>
          </a:r>
        </a:p>
      </dsp:txBody>
      <dsp:txXfrm>
        <a:off x="45636" y="639001"/>
        <a:ext cx="1712898" cy="1431256"/>
      </dsp:txXfrm>
    </dsp:sp>
    <dsp:sp modelId="{D5DF51B1-B830-4344-BE48-D8DDEAF8C084}">
      <dsp:nvSpPr>
        <dsp:cNvPr id="0" name=""/>
        <dsp:cNvSpPr/>
      </dsp:nvSpPr>
      <dsp:spPr>
        <a:xfrm rot="5400000">
          <a:off x="-305480" y="3245385"/>
          <a:ext cx="1342712" cy="16217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04281-E3CF-4CE1-B63F-DE5E36F3A197}">
      <dsp:nvSpPr>
        <dsp:cNvPr id="0" name=""/>
        <dsp:cNvSpPr/>
      </dsp:nvSpPr>
      <dsp:spPr>
        <a:xfrm>
          <a:off x="1108" y="2385079"/>
          <a:ext cx="1801954" cy="1081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tint val="30000"/>
                <a:satMod val="300000"/>
              </a:schemeClr>
              <a:schemeClr val="accent6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6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accent1"/>
              </a:solidFill>
            </a:rPr>
            <a:t>Penerimaan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berkas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pendaftaran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dari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setiap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perangkat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daerah</a:t>
          </a:r>
          <a:r>
            <a:rPr lang="en-US" sz="1300" kern="1200" dirty="0">
              <a:solidFill>
                <a:schemeClr val="accent1"/>
              </a:solidFill>
            </a:rPr>
            <a:t> dan </a:t>
          </a:r>
          <a:r>
            <a:rPr lang="en-US" sz="1300" kern="1200" dirty="0" err="1">
              <a:solidFill>
                <a:schemeClr val="accent1"/>
              </a:solidFill>
            </a:rPr>
            <a:t>penerimaan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nominatif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dari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setiap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Kabupaten</a:t>
          </a:r>
          <a:r>
            <a:rPr lang="en-US" sz="1300" kern="1200" dirty="0">
              <a:solidFill>
                <a:schemeClr val="accent1"/>
              </a:solidFill>
            </a:rPr>
            <a:t>/Kota</a:t>
          </a:r>
        </a:p>
      </dsp:txBody>
      <dsp:txXfrm>
        <a:off x="32774" y="2416745"/>
        <a:ext cx="1738622" cy="1017840"/>
      </dsp:txXfrm>
    </dsp:sp>
    <dsp:sp modelId="{9D9AD790-5C5B-4C0D-9119-7844A29611C9}">
      <dsp:nvSpPr>
        <dsp:cNvPr id="0" name=""/>
        <dsp:cNvSpPr/>
      </dsp:nvSpPr>
      <dsp:spPr>
        <a:xfrm>
          <a:off x="370252" y="3921118"/>
          <a:ext cx="2387846" cy="16217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294A8-7963-454C-8D17-5E51873D83A3}">
      <dsp:nvSpPr>
        <dsp:cNvPr id="0" name=""/>
        <dsp:cNvSpPr/>
      </dsp:nvSpPr>
      <dsp:spPr>
        <a:xfrm>
          <a:off x="1108" y="3736545"/>
          <a:ext cx="1801954" cy="1081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tint val="30000"/>
                <a:satMod val="300000"/>
              </a:schemeClr>
              <a:schemeClr val="accent6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6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accent1"/>
              </a:solidFill>
            </a:rPr>
            <a:t>Memeriksa</a:t>
          </a:r>
          <a:r>
            <a:rPr lang="en-US" sz="1300" kern="1200" dirty="0">
              <a:solidFill>
                <a:schemeClr val="accent1"/>
              </a:solidFill>
            </a:rPr>
            <a:t> dan </a:t>
          </a:r>
          <a:r>
            <a:rPr lang="en-US" sz="1300" kern="1200" dirty="0" err="1">
              <a:solidFill>
                <a:schemeClr val="accent1"/>
              </a:solidFill>
            </a:rPr>
            <a:t>menyeleksi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berkas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administrasi</a:t>
          </a:r>
          <a:endParaRPr lang="en-US" sz="1300" kern="1200" dirty="0">
            <a:solidFill>
              <a:schemeClr val="accent1"/>
            </a:solidFill>
          </a:endParaRPr>
        </a:p>
      </dsp:txBody>
      <dsp:txXfrm>
        <a:off x="32774" y="3768211"/>
        <a:ext cx="1738622" cy="1017840"/>
      </dsp:txXfrm>
    </dsp:sp>
    <dsp:sp modelId="{725A5EF9-B6B3-4894-AA01-A18D3A304FD7}">
      <dsp:nvSpPr>
        <dsp:cNvPr id="0" name=""/>
        <dsp:cNvSpPr/>
      </dsp:nvSpPr>
      <dsp:spPr>
        <a:xfrm rot="16200000">
          <a:off x="2091119" y="3245385"/>
          <a:ext cx="1342712" cy="16217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D4A65-E552-47AE-B000-70E4BFEDE8DC}">
      <dsp:nvSpPr>
        <dsp:cNvPr id="0" name=""/>
        <dsp:cNvSpPr/>
      </dsp:nvSpPr>
      <dsp:spPr>
        <a:xfrm>
          <a:off x="2397708" y="3736545"/>
          <a:ext cx="1801954" cy="1081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tint val="30000"/>
                <a:satMod val="300000"/>
              </a:schemeClr>
              <a:schemeClr val="accent6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6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accent1"/>
              </a:solidFill>
            </a:rPr>
            <a:t>Pelaksanaan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Ujian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Dinas</a:t>
          </a:r>
          <a:r>
            <a:rPr lang="en-US" sz="1300" kern="1200" dirty="0">
              <a:solidFill>
                <a:schemeClr val="accent1"/>
              </a:solidFill>
            </a:rPr>
            <a:t> dan </a:t>
          </a:r>
          <a:r>
            <a:rPr lang="en-US" sz="1300" kern="1200" dirty="0" err="1">
              <a:solidFill>
                <a:schemeClr val="accent1"/>
              </a:solidFill>
            </a:rPr>
            <a:t>Ujian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Penyesuaian</a:t>
          </a:r>
          <a:r>
            <a:rPr lang="en-US" sz="1300" kern="1200" dirty="0">
              <a:solidFill>
                <a:schemeClr val="accent1"/>
              </a:solidFill>
            </a:rPr>
            <a:t> Ijazah di </a:t>
          </a:r>
          <a:r>
            <a:rPr lang="en-US" sz="1300" kern="1200" dirty="0" err="1">
              <a:solidFill>
                <a:schemeClr val="accent1"/>
              </a:solidFill>
            </a:rPr>
            <a:t>Provinsi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maupun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Kabupaten</a:t>
          </a:r>
          <a:r>
            <a:rPr lang="en-US" sz="1300" kern="1200" dirty="0">
              <a:solidFill>
                <a:schemeClr val="accent1"/>
              </a:solidFill>
            </a:rPr>
            <a:t>/Kota</a:t>
          </a:r>
        </a:p>
      </dsp:txBody>
      <dsp:txXfrm>
        <a:off x="2429374" y="3768211"/>
        <a:ext cx="1738622" cy="1017840"/>
      </dsp:txXfrm>
    </dsp:sp>
    <dsp:sp modelId="{65A944AB-D758-4894-B2F1-C5780C876B7D}">
      <dsp:nvSpPr>
        <dsp:cNvPr id="0" name=""/>
        <dsp:cNvSpPr/>
      </dsp:nvSpPr>
      <dsp:spPr>
        <a:xfrm rot="16200000">
          <a:off x="2091119" y="1893918"/>
          <a:ext cx="1342712" cy="16217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75559-89CD-44C3-89FD-BBF2E1C3A04B}">
      <dsp:nvSpPr>
        <dsp:cNvPr id="0" name=""/>
        <dsp:cNvSpPr/>
      </dsp:nvSpPr>
      <dsp:spPr>
        <a:xfrm>
          <a:off x="2397708" y="2385079"/>
          <a:ext cx="1801954" cy="1081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tint val="30000"/>
                <a:satMod val="300000"/>
              </a:schemeClr>
              <a:schemeClr val="accent6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6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accent1"/>
              </a:solidFill>
            </a:rPr>
            <a:t>Menerima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hasil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ujian</a:t>
          </a:r>
          <a:r>
            <a:rPr lang="en-US" sz="1300" kern="1200" dirty="0">
              <a:solidFill>
                <a:schemeClr val="accent1"/>
              </a:solidFill>
            </a:rPr>
            <a:t> dan </a:t>
          </a:r>
          <a:r>
            <a:rPr lang="en-US" sz="1300" kern="1200" dirty="0" err="1">
              <a:solidFill>
                <a:schemeClr val="accent1"/>
              </a:solidFill>
            </a:rPr>
            <a:t>karya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ilmiah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dari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setiap</a:t>
          </a:r>
          <a:r>
            <a:rPr lang="en-US" sz="1300" kern="1200" dirty="0">
              <a:solidFill>
                <a:schemeClr val="accent1"/>
              </a:solidFill>
            </a:rPr>
            <a:t> ASN yang </a:t>
          </a:r>
          <a:r>
            <a:rPr lang="en-US" sz="1300" kern="1200" dirty="0" err="1">
              <a:solidFill>
                <a:schemeClr val="accent1"/>
              </a:solidFill>
            </a:rPr>
            <a:t>mengikuti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Ujian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Dinas</a:t>
          </a:r>
          <a:r>
            <a:rPr lang="en-US" sz="1300" kern="1200" dirty="0">
              <a:solidFill>
                <a:schemeClr val="accent1"/>
              </a:solidFill>
            </a:rPr>
            <a:t> dan </a:t>
          </a:r>
          <a:r>
            <a:rPr lang="en-US" sz="1300" kern="1200" dirty="0" err="1">
              <a:solidFill>
                <a:schemeClr val="accent1"/>
              </a:solidFill>
            </a:rPr>
            <a:t>Ujian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Penyesuaian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Ijaazah</a:t>
          </a:r>
          <a:r>
            <a:rPr lang="en-US" sz="1300" kern="1200" dirty="0">
              <a:solidFill>
                <a:schemeClr val="accent1"/>
              </a:solidFill>
            </a:rPr>
            <a:t> </a:t>
          </a:r>
        </a:p>
      </dsp:txBody>
      <dsp:txXfrm>
        <a:off x="2429374" y="2416745"/>
        <a:ext cx="1738622" cy="1017840"/>
      </dsp:txXfrm>
    </dsp:sp>
    <dsp:sp modelId="{503B505B-AEDF-4000-9462-68B6964DB0B0}">
      <dsp:nvSpPr>
        <dsp:cNvPr id="0" name=""/>
        <dsp:cNvSpPr/>
      </dsp:nvSpPr>
      <dsp:spPr>
        <a:xfrm>
          <a:off x="2766852" y="1218185"/>
          <a:ext cx="2792410" cy="16217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4766C-9C2C-437F-AE61-FCDD529BC1AB}">
      <dsp:nvSpPr>
        <dsp:cNvPr id="0" name=""/>
        <dsp:cNvSpPr/>
      </dsp:nvSpPr>
      <dsp:spPr>
        <a:xfrm>
          <a:off x="2397708" y="1033613"/>
          <a:ext cx="1801954" cy="1081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tint val="30000"/>
                <a:satMod val="300000"/>
              </a:schemeClr>
              <a:schemeClr val="accent6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6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accent1"/>
              </a:solidFill>
            </a:rPr>
            <a:t>Memeriksa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hasil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ujian</a:t>
          </a:r>
          <a:r>
            <a:rPr lang="en-US" sz="1300" kern="1200" dirty="0">
              <a:solidFill>
                <a:schemeClr val="accent1"/>
              </a:solidFill>
            </a:rPr>
            <a:t> dan </a:t>
          </a:r>
          <a:r>
            <a:rPr lang="en-US" sz="1300" kern="1200" dirty="0" err="1">
              <a:solidFill>
                <a:schemeClr val="accent1"/>
              </a:solidFill>
            </a:rPr>
            <a:t>karya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ilmiah</a:t>
          </a:r>
          <a:r>
            <a:rPr lang="en-US" sz="1300" kern="1200" dirty="0">
              <a:solidFill>
                <a:schemeClr val="accent1"/>
              </a:solidFill>
            </a:rPr>
            <a:t> </a:t>
          </a:r>
        </a:p>
      </dsp:txBody>
      <dsp:txXfrm>
        <a:off x="2429374" y="1065279"/>
        <a:ext cx="1738622" cy="1017840"/>
      </dsp:txXfrm>
    </dsp:sp>
    <dsp:sp modelId="{722C8D60-6EB2-48EF-8F79-CE841CCFEC69}">
      <dsp:nvSpPr>
        <dsp:cNvPr id="0" name=""/>
        <dsp:cNvSpPr/>
      </dsp:nvSpPr>
      <dsp:spPr>
        <a:xfrm rot="5400000">
          <a:off x="4894258" y="1893918"/>
          <a:ext cx="1342712" cy="16217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20A8F-E121-4C53-A8C8-68BB46BD2B26}">
      <dsp:nvSpPr>
        <dsp:cNvPr id="0" name=""/>
        <dsp:cNvSpPr/>
      </dsp:nvSpPr>
      <dsp:spPr>
        <a:xfrm>
          <a:off x="4794308" y="1033613"/>
          <a:ext cx="2615032" cy="1081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tint val="30000"/>
                <a:satMod val="300000"/>
              </a:schemeClr>
              <a:schemeClr val="accent6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6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accent1"/>
              </a:solidFill>
            </a:rPr>
            <a:t>Memproses</a:t>
          </a:r>
          <a:r>
            <a:rPr lang="en-US" sz="1300" kern="1200" dirty="0">
              <a:solidFill>
                <a:schemeClr val="accent1"/>
              </a:solidFill>
            </a:rPr>
            <a:t> Surat </a:t>
          </a:r>
          <a:r>
            <a:rPr lang="en-US" sz="1300" kern="1200" dirty="0" err="1">
              <a:solidFill>
                <a:schemeClr val="accent1"/>
              </a:solidFill>
            </a:rPr>
            <a:t>Tanda</a:t>
          </a:r>
          <a:r>
            <a:rPr lang="en-US" sz="1300" kern="1200" dirty="0">
              <a:solidFill>
                <a:schemeClr val="accent1"/>
              </a:solidFill>
            </a:rPr>
            <a:t> Lulus </a:t>
          </a:r>
          <a:r>
            <a:rPr lang="en-US" sz="1300" kern="1200" dirty="0" err="1">
              <a:solidFill>
                <a:schemeClr val="accent1"/>
              </a:solidFill>
            </a:rPr>
            <a:t>Ujian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Dinas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bagi</a:t>
          </a:r>
          <a:r>
            <a:rPr lang="en-US" sz="1300" kern="1200" dirty="0">
              <a:solidFill>
                <a:schemeClr val="accent1"/>
              </a:solidFill>
            </a:rPr>
            <a:t> ASN yang </a:t>
          </a:r>
          <a:r>
            <a:rPr lang="en-US" sz="1300" kern="1200" dirty="0" err="1">
              <a:solidFill>
                <a:schemeClr val="accent1"/>
              </a:solidFill>
            </a:rPr>
            <a:t>dinyatakan</a:t>
          </a:r>
          <a:r>
            <a:rPr lang="en-US" sz="1300" kern="1200" dirty="0">
              <a:solidFill>
                <a:schemeClr val="accent1"/>
              </a:solidFill>
            </a:rPr>
            <a:t> lulus </a:t>
          </a:r>
          <a:r>
            <a:rPr lang="en-US" sz="1300" kern="1200" dirty="0" err="1">
              <a:solidFill>
                <a:schemeClr val="accent1"/>
              </a:solidFill>
            </a:rPr>
            <a:t>Ujian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Dinas</a:t>
          </a:r>
          <a:r>
            <a:rPr lang="en-US" sz="1300" kern="1200" dirty="0">
              <a:solidFill>
                <a:schemeClr val="accent1"/>
              </a:solidFill>
            </a:rPr>
            <a:t> dan </a:t>
          </a:r>
          <a:r>
            <a:rPr lang="en-US" sz="1300" kern="1200" dirty="0" err="1">
              <a:solidFill>
                <a:schemeClr val="accent1"/>
              </a:solidFill>
            </a:rPr>
            <a:t>Ujian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Penyesuaian</a:t>
          </a:r>
          <a:r>
            <a:rPr lang="en-US" sz="1300" kern="1200" dirty="0">
              <a:solidFill>
                <a:schemeClr val="accent1"/>
              </a:solidFill>
            </a:rPr>
            <a:t> Ijazah</a:t>
          </a:r>
        </a:p>
      </dsp:txBody>
      <dsp:txXfrm>
        <a:off x="4825974" y="1065279"/>
        <a:ext cx="2551700" cy="1017840"/>
      </dsp:txXfrm>
    </dsp:sp>
    <dsp:sp modelId="{128A0B84-C8C4-4A39-899A-326DBE35A181}">
      <dsp:nvSpPr>
        <dsp:cNvPr id="0" name=""/>
        <dsp:cNvSpPr/>
      </dsp:nvSpPr>
      <dsp:spPr>
        <a:xfrm>
          <a:off x="5200847" y="2385079"/>
          <a:ext cx="1801954" cy="1081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tint val="30000"/>
                <a:satMod val="300000"/>
              </a:schemeClr>
              <a:schemeClr val="accent6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6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accent1"/>
              </a:solidFill>
            </a:rPr>
            <a:t>Setiap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peserta</a:t>
          </a:r>
          <a:r>
            <a:rPr lang="en-US" sz="1300" kern="1200" dirty="0">
              <a:solidFill>
                <a:schemeClr val="accent1"/>
              </a:solidFill>
            </a:rPr>
            <a:t> yang </a:t>
          </a:r>
          <a:r>
            <a:rPr lang="en-US" sz="1300" kern="1200" dirty="0" err="1">
              <a:solidFill>
                <a:schemeClr val="accent1"/>
              </a:solidFill>
            </a:rPr>
            <a:t>dinyatakan</a:t>
          </a:r>
          <a:r>
            <a:rPr lang="en-US" sz="1300" kern="1200" dirty="0">
              <a:solidFill>
                <a:schemeClr val="accent1"/>
              </a:solidFill>
            </a:rPr>
            <a:t> lulus </a:t>
          </a:r>
          <a:r>
            <a:rPr lang="en-US" sz="1300" kern="1200" dirty="0" err="1">
              <a:solidFill>
                <a:schemeClr val="accent1"/>
              </a:solidFill>
            </a:rPr>
            <a:t>dalam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Ujian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Dinas</a:t>
          </a:r>
          <a:r>
            <a:rPr lang="en-US" sz="1300" kern="1200" dirty="0">
              <a:solidFill>
                <a:schemeClr val="accent1"/>
              </a:solidFill>
            </a:rPr>
            <a:t> dan </a:t>
          </a:r>
          <a:r>
            <a:rPr lang="en-US" sz="1300" kern="1200" dirty="0" err="1">
              <a:solidFill>
                <a:schemeClr val="accent1"/>
              </a:solidFill>
            </a:rPr>
            <a:t>Ujian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Penyesuaian</a:t>
          </a:r>
          <a:r>
            <a:rPr lang="en-US" sz="1300" kern="1200" dirty="0">
              <a:solidFill>
                <a:schemeClr val="accent1"/>
              </a:solidFill>
            </a:rPr>
            <a:t> Ijazah </a:t>
          </a:r>
          <a:r>
            <a:rPr lang="en-US" sz="1300" kern="1200" dirty="0" err="1">
              <a:solidFill>
                <a:schemeClr val="accent1"/>
              </a:solidFill>
            </a:rPr>
            <a:t>dapat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 err="1">
              <a:solidFill>
                <a:schemeClr val="accent1"/>
              </a:solidFill>
            </a:rPr>
            <a:t>memperoleh</a:t>
          </a:r>
          <a:r>
            <a:rPr lang="en-US" sz="1300" kern="1200" dirty="0">
              <a:solidFill>
                <a:schemeClr val="accent1"/>
              </a:solidFill>
            </a:rPr>
            <a:t> STLUD.</a:t>
          </a:r>
        </a:p>
      </dsp:txBody>
      <dsp:txXfrm>
        <a:off x="5232513" y="2416745"/>
        <a:ext cx="1738622" cy="1017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9BF505D-2001-465D-8480-6F601D6A95A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09955F4-BC2F-4380-BCA1-384CF3C26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45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6E254-D049-4463-B1A4-DADD82B3E3B8}" type="datetimeFigureOut">
              <a:rPr lang="id-ID" smtClean="0"/>
              <a:t>26/05/2021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B59F3-416D-41F0-B705-CE57B5F27B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583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1992" tIns="91992" rIns="91992" bIns="9199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01109" y="9517391"/>
            <a:ext cx="2985495" cy="5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8" tIns="46149" rIns="92298" bIns="46149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4FA54ED-5019-47B8-992F-9779E4C62EC7}" type="slidenum">
              <a:rPr lang="en-U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endParaRPr lang="id-ID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AEBF-8E9A-40B6-BE88-6D379F0EC04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46D7A23-B3C6-41D5-910A-B33997F059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AEBF-8E9A-40B6-BE88-6D379F0EC04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7A23-B3C6-41D5-910A-B33997F0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AEBF-8E9A-40B6-BE88-6D379F0EC04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7A23-B3C6-41D5-910A-B33997F0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658600"/>
            <a:ext cx="9144000" cy="219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747300" y="4658533"/>
            <a:ext cx="1649400" cy="219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84050" y="0"/>
            <a:ext cx="7175700" cy="4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3717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00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5/26/2021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98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266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66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B6B9-DE75-4E4B-917B-B8426902B3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4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D371E-1BDC-44C8-9DEB-365DF9748E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45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CE999-2326-4DC1-B14D-FDE2137723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76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6E11B-DB11-4274-9DFF-452039E64F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7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5BC5-6018-48CE-AABD-A9CB4755D0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1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A1F49-42D5-446D-9AEE-AD8BF37FD0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4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AEBF-8E9A-40B6-BE88-6D379F0EC04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7A23-B3C6-41D5-910A-B33997F059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C4D2D-C551-45F5-AEC1-0B6A4D1519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21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1A90-BCFD-4D7F-9CB4-A6EEA8FEB8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19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162D-E7E8-4C43-A94D-B92BB0F059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70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64D3-9385-4A9E-BFE5-F7B17C3A1A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82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123DB-9A5E-4092-9EB1-C20C7B6DD8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61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1" y="2614574"/>
            <a:ext cx="7177135" cy="26468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5EEC3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1" y="5261461"/>
            <a:ext cx="7177135" cy="1018033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27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374901"/>
            <a:ext cx="8246069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1"/>
            <a:ext cx="8246070" cy="4682953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0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578507"/>
            <a:ext cx="62609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92934"/>
            <a:ext cx="6260904" cy="468141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41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51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3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AEBF-8E9A-40B6-BE88-6D379F0EC04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46D7A23-B3C6-41D5-910A-B33997F059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374901"/>
            <a:ext cx="8246069" cy="122164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07360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847122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207360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847122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57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84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71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4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27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19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2EEC9D04-F5BA-4A49-AB65-C497D699F0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01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AEBF-8E9A-40B6-BE88-6D379F0EC04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7A23-B3C6-41D5-910A-B33997F059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AEBF-8E9A-40B6-BE88-6D379F0EC04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7A23-B3C6-41D5-910A-B33997F059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AEBF-8E9A-40B6-BE88-6D379F0EC04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7A23-B3C6-41D5-910A-B33997F0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AEBF-8E9A-40B6-BE88-6D379F0EC04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7A23-B3C6-41D5-910A-B33997F05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AEBF-8E9A-40B6-BE88-6D379F0EC04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7A23-B3C6-41D5-910A-B33997F059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AEBF-8E9A-40B6-BE88-6D379F0EC04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46D7A23-B3C6-41D5-910A-B33997F059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ACAEBF-8E9A-40B6-BE88-6D379F0EC04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46D7A23-B3C6-41D5-910A-B33997F059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9600" y="481833"/>
            <a:ext cx="7497000" cy="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9600" y="1600200"/>
            <a:ext cx="7497000" cy="39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ExtraLight"/>
              <a:buChar char="▪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046650" y="6125133"/>
            <a:ext cx="1097400" cy="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27272D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27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5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8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256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256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56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256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256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256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256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256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56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56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56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1F9BC2-F71A-4A5C-90EF-B4FDDB1E598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56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650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D6D7A0-E93F-41B3-989C-1EFD83334D05}"/>
              </a:ext>
            </a:extLst>
          </p:cNvPr>
          <p:cNvSpPr txBox="1"/>
          <p:nvPr userDrawn="1"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prstClr val="white">
                    <a:lumMod val="65000"/>
                  </a:prst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86535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ikdin.bkd.go.i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pcp.ipdn.ac.id/" TargetMode="External"/><Relationship Id="rId2" Type="http://schemas.openxmlformats.org/officeDocument/2006/relationships/hyperlink" Target="https://dikdin.bkd.go.i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pcp.ipdn.ac.id/" TargetMode="External"/><Relationship Id="rId2" Type="http://schemas.openxmlformats.org/officeDocument/2006/relationships/hyperlink" Target="https://dikdin.bkd.go.id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pcp.ipdn.ac.id/" TargetMode="External"/><Relationship Id="rId2" Type="http://schemas.openxmlformats.org/officeDocument/2006/relationships/hyperlink" Target="https://dikdin.bkd.go.id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pcp.ipdn.ac.id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pcp.ipdn.ac.id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bkd.nttprov.go.id/sites/default/files/2019-04/fip.pdf" TargetMode="Externa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simpeg.bkd.nttprov@gmail.com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YvkWNSYCg4" TargetMode="External"/><Relationship Id="rId2" Type="http://schemas.openxmlformats.org/officeDocument/2006/relationships/hyperlink" Target="https://youtu.be/UbRRB9riESU" TargetMode="Externa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youtu.be/ZaXd-JHIEYk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ctrTitle"/>
          </p:nvPr>
        </p:nvSpPr>
        <p:spPr>
          <a:xfrm>
            <a:off x="251520" y="1"/>
            <a:ext cx="8496944" cy="23728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Arial Black" pitchFamily="34" charset="0"/>
              </a:rPr>
              <a:t>BIDANG PERENCANAAN, PENDIDIKAN DAN SISTEM INFORMASI PEGAWAI</a:t>
            </a:r>
            <a:endParaRPr lang="id-ID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99" name="Google Shape;99;p13"/>
          <p:cNvGrpSpPr/>
          <p:nvPr/>
        </p:nvGrpSpPr>
        <p:grpSpPr>
          <a:xfrm>
            <a:off x="4131092" y="5200961"/>
            <a:ext cx="881739" cy="1114329"/>
            <a:chOff x="5300400" y="3670175"/>
            <a:chExt cx="421300" cy="399325"/>
          </a:xfrm>
        </p:grpSpPr>
        <p:sp>
          <p:nvSpPr>
            <p:cNvPr id="100" name="Google Shape;100;p1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035" y="2492896"/>
            <a:ext cx="91790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Wingdings" pitchFamily="2" charset="2"/>
              <a:buNone/>
            </a:pPr>
            <a:r>
              <a:rPr lang="id-ID" sz="2800" kern="0" dirty="0" smtClean="0">
                <a:solidFill>
                  <a:srgbClr val="FFFFFF"/>
                </a:solidFill>
                <a:latin typeface="Britannic Bold" pitchFamily="34" charset="0"/>
                <a:cs typeface="Arial"/>
                <a:sym typeface="Arial"/>
              </a:rPr>
              <a:t>Oleh :</a:t>
            </a:r>
          </a:p>
          <a:p>
            <a:pPr algn="ctr">
              <a:buClr>
                <a:srgbClr val="000000"/>
              </a:buClr>
              <a:buFont typeface="Wingdings" pitchFamily="2" charset="2"/>
              <a:buNone/>
            </a:pPr>
            <a:r>
              <a:rPr lang="id-ID" sz="2800" kern="0" dirty="0" smtClean="0">
                <a:solidFill>
                  <a:srgbClr val="FFFFFF"/>
                </a:solidFill>
                <a:latin typeface="Britannic Bold" pitchFamily="34" charset="0"/>
                <a:cs typeface="Arial"/>
                <a:sym typeface="Arial"/>
              </a:rPr>
              <a:t>Fransiskus A. Wotan, S. Sos</a:t>
            </a:r>
          </a:p>
          <a:p>
            <a:pPr algn="ctr">
              <a:buClr>
                <a:srgbClr val="000000"/>
              </a:buClr>
              <a:buFont typeface="Wingdings" pitchFamily="2" charset="2"/>
              <a:buNone/>
            </a:pPr>
            <a:r>
              <a:rPr lang="id-ID" sz="2800" kern="0" dirty="0" smtClean="0">
                <a:solidFill>
                  <a:srgbClr val="FFFFFF"/>
                </a:solidFill>
                <a:latin typeface="Britannic Bold" pitchFamily="34" charset="0"/>
                <a:cs typeface="Arial"/>
                <a:sym typeface="Arial"/>
              </a:rPr>
              <a:t>Kepala Bidang Perencanaan, Pendidikan </a:t>
            </a:r>
            <a:r>
              <a:rPr lang="en-US" sz="2800" kern="0" dirty="0" err="1" smtClean="0">
                <a:solidFill>
                  <a:srgbClr val="FFFFFF"/>
                </a:solidFill>
                <a:latin typeface="Britannic Bold" pitchFamily="34" charset="0"/>
                <a:cs typeface="Arial"/>
                <a:sym typeface="Arial"/>
              </a:rPr>
              <a:t>Aparatur</a:t>
            </a:r>
            <a:r>
              <a:rPr lang="en-US" sz="2800" kern="0" dirty="0" smtClean="0">
                <a:solidFill>
                  <a:srgbClr val="FFFFFF"/>
                </a:solidFill>
                <a:latin typeface="Britannic Bold" pitchFamily="34" charset="0"/>
                <a:cs typeface="Arial"/>
                <a:sym typeface="Arial"/>
              </a:rPr>
              <a:t> </a:t>
            </a:r>
            <a:r>
              <a:rPr lang="id-ID" sz="2800" kern="0" dirty="0" smtClean="0">
                <a:solidFill>
                  <a:srgbClr val="FFFFFF"/>
                </a:solidFill>
                <a:latin typeface="Britannic Bold" pitchFamily="34" charset="0"/>
                <a:cs typeface="Arial"/>
                <a:sym typeface="Arial"/>
              </a:rPr>
              <a:t>dan </a:t>
            </a:r>
            <a:endParaRPr lang="id-ID" sz="2800" kern="0" dirty="0" smtClean="0">
              <a:solidFill>
                <a:srgbClr val="FFFFFF"/>
              </a:solidFill>
              <a:latin typeface="Britannic Bold" pitchFamily="34" charset="0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Wingdings" pitchFamily="2" charset="2"/>
              <a:buNone/>
            </a:pPr>
            <a:r>
              <a:rPr lang="en-US" sz="2800" kern="0" dirty="0" err="1" smtClean="0">
                <a:solidFill>
                  <a:srgbClr val="FFFFFF"/>
                </a:solidFill>
                <a:latin typeface="Britannic Bold" pitchFamily="34" charset="0"/>
                <a:cs typeface="Arial"/>
                <a:sym typeface="Arial"/>
              </a:rPr>
              <a:t>Sistem</a:t>
            </a:r>
            <a:r>
              <a:rPr lang="en-US" sz="2800" kern="0" dirty="0" smtClean="0">
                <a:solidFill>
                  <a:srgbClr val="FFFFFF"/>
                </a:solidFill>
                <a:latin typeface="Britannic Bold" pitchFamily="34" charset="0"/>
                <a:cs typeface="Arial"/>
                <a:sym typeface="Arial"/>
              </a:rPr>
              <a:t> </a:t>
            </a:r>
            <a:r>
              <a:rPr lang="id-ID" sz="2800" kern="0" dirty="0" smtClean="0">
                <a:solidFill>
                  <a:srgbClr val="FFFFFF"/>
                </a:solidFill>
                <a:latin typeface="Britannic Bold" pitchFamily="34" charset="0"/>
                <a:cs typeface="Arial"/>
                <a:sym typeface="Arial"/>
              </a:rPr>
              <a:t>Informasi </a:t>
            </a:r>
            <a:r>
              <a:rPr lang="id-ID" sz="2800" kern="0" dirty="0" smtClean="0">
                <a:solidFill>
                  <a:srgbClr val="FFFFFF"/>
                </a:solidFill>
                <a:latin typeface="Britannic Bold" pitchFamily="34" charset="0"/>
                <a:cs typeface="Arial"/>
                <a:sym typeface="Arial"/>
              </a:rPr>
              <a:t>Pegawai</a:t>
            </a:r>
            <a:endParaRPr lang="id-ID" sz="2800" kern="0" dirty="0">
              <a:solidFill>
                <a:srgbClr val="FFFFFF"/>
              </a:solidFill>
              <a:latin typeface="Britannic Bold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0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r>
              <a:rPr lang="en-US" dirty="0" smtClean="0"/>
              <a:t>JADWAL SPCP IPDN TAHUN 2021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141169"/>
              </p:ext>
            </p:extLst>
          </p:nvPr>
        </p:nvGraphicFramePr>
        <p:xfrm>
          <a:off x="914400" y="980728"/>
          <a:ext cx="7474024" cy="522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56"/>
                <a:gridCol w="4464496"/>
                <a:gridCol w="1224136"/>
                <a:gridCol w="1224136"/>
              </a:tblGrid>
              <a:tr h="407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URAIAN KEGIATAN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JADWAL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KET</a:t>
                      </a:r>
                      <a:endParaRPr lang="en-US" dirty="0"/>
                    </a:p>
                  </a:txBody>
                  <a:tcPr/>
                </a:tc>
              </a:tr>
              <a:tr h="9037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Pendaftar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mendaftar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secara</a:t>
                      </a:r>
                      <a:r>
                        <a:rPr lang="en-US" sz="2400" baseline="0" dirty="0" smtClean="0"/>
                        <a:t> online/daring.</a:t>
                      </a:r>
                      <a:endParaRPr lang="en-US" sz="2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 – 30  April 2021</a:t>
                      </a:r>
                      <a:endParaRPr lang="en-US" sz="2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2400" dirty="0" err="1" smtClean="0"/>
                        <a:t>Laman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hlinkClick r:id="rId2"/>
                        </a:rPr>
                        <a:t>https://dikdin.bkd.go.id</a:t>
                      </a:r>
                      <a:endParaRPr lang="en-US" sz="2400" dirty="0" smtClean="0"/>
                    </a:p>
                    <a:p>
                      <a:endParaRPr lang="en-US" sz="2400" dirty="0" smtClean="0"/>
                    </a:p>
                  </a:txBody>
                  <a:tcPr/>
                </a:tc>
              </a:tr>
              <a:tr h="9037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Pelamar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membuat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akun</a:t>
                      </a:r>
                      <a:r>
                        <a:rPr lang="en-US" sz="2400" dirty="0" smtClean="0"/>
                        <a:t> SSCASN </a:t>
                      </a:r>
                      <a:r>
                        <a:rPr lang="en-US" sz="2400" dirty="0" err="1" smtClean="0"/>
                        <a:t>Sekolah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Kedinasan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Tahun</a:t>
                      </a:r>
                      <a:r>
                        <a:rPr lang="en-US" sz="2400" dirty="0" smtClean="0"/>
                        <a:t> 2021</a:t>
                      </a:r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053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Pelamar</a:t>
                      </a:r>
                      <a:r>
                        <a:rPr lang="en-US" sz="2400" baseline="0" dirty="0" smtClean="0"/>
                        <a:t> Log In </a:t>
                      </a:r>
                      <a:r>
                        <a:rPr lang="en-US" sz="2400" baseline="0" dirty="0" err="1" smtClean="0"/>
                        <a:t>dengan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menggunakan</a:t>
                      </a:r>
                      <a:r>
                        <a:rPr lang="en-US" sz="2400" baseline="0" dirty="0" smtClean="0"/>
                        <a:t> NIK </a:t>
                      </a:r>
                      <a:r>
                        <a:rPr lang="en-US" sz="2400" baseline="0" dirty="0" err="1" smtClean="0"/>
                        <a:t>dan</a:t>
                      </a:r>
                      <a:r>
                        <a:rPr lang="en-US" sz="2400" baseline="0" dirty="0" smtClean="0"/>
                        <a:t> Password yang </a:t>
                      </a:r>
                      <a:r>
                        <a:rPr lang="en-US" sz="2400" baseline="0" dirty="0" err="1" smtClean="0"/>
                        <a:t>telah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didaftarkan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070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Pelamar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memilih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Sekolah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Kedinasan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mengisi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biodata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serta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mengunggah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dokumen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persyaratan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administrasi</a:t>
                      </a:r>
                      <a:r>
                        <a:rPr lang="en-US" sz="2400" dirty="0" smtClean="0"/>
                        <a:t> SPCP IPDN.</a:t>
                      </a:r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9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r>
              <a:rPr lang="en-US" dirty="0" smtClean="0"/>
              <a:t>JADWAL SPCP IPDN TAHUN 2021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17940203"/>
              </p:ext>
            </p:extLst>
          </p:nvPr>
        </p:nvGraphicFramePr>
        <p:xfrm>
          <a:off x="914400" y="980728"/>
          <a:ext cx="7474024" cy="5436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56"/>
                <a:gridCol w="3168352"/>
                <a:gridCol w="1440160"/>
                <a:gridCol w="2304256"/>
              </a:tblGrid>
              <a:tr h="407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URAIAN KEGIATAN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JADWAL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KET</a:t>
                      </a:r>
                      <a:endParaRPr lang="en-US" dirty="0"/>
                    </a:p>
                  </a:txBody>
                  <a:tcPr/>
                </a:tc>
              </a:tr>
              <a:tr h="9037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Pelamar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menyelesaikan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pendaftaran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mengecek</a:t>
                      </a:r>
                      <a:r>
                        <a:rPr lang="en-US" sz="2400" dirty="0" smtClean="0"/>
                        <a:t> resume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mencetak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bukti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pendaftaran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 – 30  April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Laman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hlinkClick r:id="rId2"/>
                        </a:rPr>
                        <a:t>https://dikdin.bkd.go.id</a:t>
                      </a:r>
                      <a:endParaRPr lang="en-US" sz="2400" dirty="0" smtClean="0"/>
                    </a:p>
                  </a:txBody>
                  <a:tcPr/>
                </a:tc>
              </a:tr>
              <a:tr h="9037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Verifikasi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dokumen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persyaratan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administrasi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telah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diunggah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 April</a:t>
                      </a:r>
                      <a:r>
                        <a:rPr lang="en-US" sz="2400" baseline="0" dirty="0" smtClean="0"/>
                        <a:t> – 3 Mei 2021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Laman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hlinkClick r:id="rId2"/>
                        </a:rPr>
                        <a:t>https://dikdin.bkd.go.id</a:t>
                      </a:r>
                      <a:endParaRPr lang="en-US" sz="2400" dirty="0" smtClean="0"/>
                    </a:p>
                  </a:txBody>
                  <a:tcPr/>
                </a:tc>
              </a:tr>
              <a:tr h="13053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Pengumuman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verifikasi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dokumen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persyaratan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administrasi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 Mei 2021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Laman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hlinkClick r:id="rId2"/>
                        </a:rPr>
                        <a:t>https://dikdin.bkd.go.id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>
                          <a:hlinkClick r:id="rId3"/>
                        </a:rPr>
                        <a:t>https://spcp.ipdn.ac.id</a:t>
                      </a:r>
                      <a:r>
                        <a:rPr lang="en-US" sz="2400" baseline="0" dirty="0"/>
                        <a:t> 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r>
              <a:rPr lang="en-US" dirty="0" smtClean="0"/>
              <a:t>JADWAL SPCP IPDN TAHUN 2021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09996186"/>
              </p:ext>
            </p:extLst>
          </p:nvPr>
        </p:nvGraphicFramePr>
        <p:xfrm>
          <a:off x="323529" y="980728"/>
          <a:ext cx="8352928" cy="5436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257"/>
                <a:gridCol w="3261174"/>
                <a:gridCol w="1368152"/>
                <a:gridCol w="3096345"/>
              </a:tblGrid>
              <a:tr h="407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URAIAN KEGIATAN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JADWAL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KET</a:t>
                      </a:r>
                      <a:endParaRPr lang="en-US" dirty="0"/>
                    </a:p>
                  </a:txBody>
                  <a:tcPr/>
                </a:tc>
              </a:tr>
              <a:tr h="9037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Pelamar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memenuhi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syarat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melakukan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pembayaran</a:t>
                      </a:r>
                      <a:r>
                        <a:rPr lang="en-US" sz="2400" dirty="0" smtClean="0"/>
                        <a:t> PNBP SKD </a:t>
                      </a:r>
                      <a:r>
                        <a:rPr lang="en-US" sz="2400" dirty="0" err="1" smtClean="0"/>
                        <a:t>sesuai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kode</a:t>
                      </a:r>
                      <a:r>
                        <a:rPr lang="en-US" sz="2400" dirty="0" smtClean="0"/>
                        <a:t> billing.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Mei 2021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Bank yang </a:t>
                      </a:r>
                      <a:r>
                        <a:rPr lang="en-US" sz="2400" dirty="0" err="1" smtClean="0"/>
                        <a:t>ditunjuk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oleh</a:t>
                      </a:r>
                      <a:r>
                        <a:rPr lang="en-US" sz="2400" dirty="0" smtClean="0"/>
                        <a:t> BKN</a:t>
                      </a:r>
                    </a:p>
                  </a:txBody>
                  <a:tcPr/>
                </a:tc>
              </a:tr>
              <a:tr h="9037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Pelamar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telah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melakukan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pembayaran</a:t>
                      </a:r>
                      <a:r>
                        <a:rPr lang="en-US" sz="2400" dirty="0" smtClean="0"/>
                        <a:t> PNBP SKD </a:t>
                      </a:r>
                      <a:r>
                        <a:rPr lang="en-US" sz="2400" dirty="0" err="1" smtClean="0"/>
                        <a:t>mencetak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kartu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ujian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melalui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akun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masing-masing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Mei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Laman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hlinkClick r:id="rId2"/>
                        </a:rPr>
                        <a:t>https://dikdin.bkd.go.id</a:t>
                      </a:r>
                      <a:endParaRPr lang="en-US" sz="2400" dirty="0" smtClean="0"/>
                    </a:p>
                  </a:txBody>
                  <a:tcPr/>
                </a:tc>
              </a:tr>
              <a:tr h="13053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Pengumuman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Peserta</a:t>
                      </a:r>
                      <a:r>
                        <a:rPr lang="en-US" sz="2400" dirty="0" smtClean="0"/>
                        <a:t> SKB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Juni</a:t>
                      </a:r>
                      <a:r>
                        <a:rPr lang="en-US" sz="2400" dirty="0" smtClean="0"/>
                        <a:t> 2021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Laman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hlinkClick r:id="rId2"/>
                        </a:rPr>
                        <a:t>https://dikdin.bkd.go.id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>
                          <a:hlinkClick r:id="rId3"/>
                        </a:rPr>
                        <a:t>https://spcp.ipdn.ac.id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7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r>
              <a:rPr lang="en-US" dirty="0" smtClean="0"/>
              <a:t>JADWAL SPCP IPDN TAHUN 2021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28766147"/>
              </p:ext>
            </p:extLst>
          </p:nvPr>
        </p:nvGraphicFramePr>
        <p:xfrm>
          <a:off x="323529" y="980728"/>
          <a:ext cx="8352928" cy="5074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257"/>
                <a:gridCol w="3261174"/>
                <a:gridCol w="1368152"/>
                <a:gridCol w="3096345"/>
              </a:tblGrid>
              <a:tr h="407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URAIAN KEGIATAN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JADWAL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KET</a:t>
                      </a:r>
                      <a:endParaRPr lang="en-US" dirty="0"/>
                    </a:p>
                  </a:txBody>
                  <a:tcPr/>
                </a:tc>
              </a:tr>
              <a:tr h="9037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Pelaksanaan</a:t>
                      </a:r>
                      <a:r>
                        <a:rPr lang="en-US" sz="2400" dirty="0" smtClean="0"/>
                        <a:t> SKD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Juni</a:t>
                      </a:r>
                      <a:r>
                        <a:rPr lang="en-US" sz="2400" dirty="0" smtClean="0"/>
                        <a:t> –</a:t>
                      </a:r>
                      <a:r>
                        <a:rPr lang="en-US" sz="2400" dirty="0" err="1" smtClean="0"/>
                        <a:t>Juli</a:t>
                      </a:r>
                      <a:r>
                        <a:rPr lang="en-US" sz="2400" dirty="0" smtClean="0"/>
                        <a:t> 2021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Lokasi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ditunjuk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oleh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Panitia</a:t>
                      </a:r>
                      <a:r>
                        <a:rPr lang="en-US" sz="2400" dirty="0" smtClean="0"/>
                        <a:t> SPCP IPDN</a:t>
                      </a:r>
                    </a:p>
                  </a:txBody>
                  <a:tcPr/>
                </a:tc>
              </a:tr>
              <a:tr h="9037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Pengumuman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Hasil</a:t>
                      </a:r>
                      <a:r>
                        <a:rPr lang="en-US" sz="2400" baseline="0" dirty="0" smtClean="0"/>
                        <a:t> SKD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Juli</a:t>
                      </a:r>
                      <a:r>
                        <a:rPr lang="en-US" sz="2400" dirty="0" smtClean="0"/>
                        <a:t>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Laman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hlinkClick r:id="rId2"/>
                        </a:rPr>
                        <a:t>https://dikdin.bkd.go.id</a:t>
                      </a:r>
                      <a:endParaRPr lang="en-US" sz="2400" dirty="0" smtClean="0"/>
                    </a:p>
                  </a:txBody>
                  <a:tcPr/>
                </a:tc>
              </a:tr>
              <a:tr h="13053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Pelaksanaan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Kesehatan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Tahap</a:t>
                      </a:r>
                      <a:r>
                        <a:rPr lang="en-US" sz="2400" dirty="0" smtClean="0"/>
                        <a:t> 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Juli</a:t>
                      </a:r>
                      <a:r>
                        <a:rPr lang="en-US" sz="2400" dirty="0" smtClean="0"/>
                        <a:t> – </a:t>
                      </a:r>
                      <a:r>
                        <a:rPr lang="en-US" sz="2400" dirty="0" err="1" smtClean="0"/>
                        <a:t>Agustus</a:t>
                      </a:r>
                      <a:r>
                        <a:rPr lang="en-US" sz="2400" dirty="0" smtClean="0"/>
                        <a:t> 2021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RS </a:t>
                      </a:r>
                      <a:r>
                        <a:rPr lang="en-US" sz="2400" baseline="0" dirty="0" err="1" smtClean="0"/>
                        <a:t>Bhayangkara</a:t>
                      </a:r>
                      <a:r>
                        <a:rPr lang="en-US" sz="2400" baseline="0" dirty="0" smtClean="0"/>
                        <a:t>/</a:t>
                      </a:r>
                      <a:r>
                        <a:rPr lang="en-US" sz="2400" baseline="0" dirty="0" err="1" smtClean="0"/>
                        <a:t>Biddokes</a:t>
                      </a:r>
                      <a:r>
                        <a:rPr lang="en-US" sz="2400" baseline="0" dirty="0" smtClean="0"/>
                        <a:t> POLDA </a:t>
                      </a:r>
                      <a:endParaRPr lang="en-US" sz="2400" dirty="0" smtClean="0"/>
                    </a:p>
                  </a:txBody>
                  <a:tcPr/>
                </a:tc>
              </a:tr>
              <a:tr h="13053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Pengumuman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HasilTes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Kesehatan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Tahap</a:t>
                      </a:r>
                      <a:r>
                        <a:rPr lang="en-US" sz="2400" baseline="0" dirty="0" smtClean="0"/>
                        <a:t> 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Juli</a:t>
                      </a:r>
                      <a:r>
                        <a:rPr lang="en-US" sz="2400" dirty="0" smtClean="0"/>
                        <a:t> – </a:t>
                      </a:r>
                      <a:r>
                        <a:rPr lang="en-US" sz="2400" dirty="0" err="1" smtClean="0"/>
                        <a:t>Agustus</a:t>
                      </a:r>
                      <a:r>
                        <a:rPr lang="en-US" sz="2400" dirty="0" smtClean="0"/>
                        <a:t> 2021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Laman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3"/>
                        </a:rPr>
                        <a:t>https://spcp.ipdn.ac.id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4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r>
              <a:rPr lang="en-US" dirty="0" smtClean="0"/>
              <a:t>JADWAL SPCP IPDN TAHUN 2021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4419474"/>
              </p:ext>
            </p:extLst>
          </p:nvPr>
        </p:nvGraphicFramePr>
        <p:xfrm>
          <a:off x="323529" y="980728"/>
          <a:ext cx="8352928" cy="5436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257"/>
                <a:gridCol w="4845350"/>
                <a:gridCol w="1296144"/>
                <a:gridCol w="1584177"/>
              </a:tblGrid>
              <a:tr h="407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URAIAN KEGIATAN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JADWAL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KET</a:t>
                      </a:r>
                      <a:endParaRPr lang="en-US" dirty="0"/>
                    </a:p>
                  </a:txBody>
                  <a:tcPr/>
                </a:tc>
              </a:tr>
              <a:tr h="9037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Pelaksanaan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Psikologi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Integritas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Kejujuran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Juli</a:t>
                      </a:r>
                      <a:r>
                        <a:rPr lang="en-US" sz="2400" dirty="0" smtClean="0"/>
                        <a:t> – </a:t>
                      </a:r>
                      <a:r>
                        <a:rPr lang="en-US" sz="2400" dirty="0" err="1" smtClean="0"/>
                        <a:t>Agustus</a:t>
                      </a:r>
                      <a:r>
                        <a:rPr lang="en-US" sz="2400" dirty="0" smtClean="0"/>
                        <a:t>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Psikologi</a:t>
                      </a:r>
                      <a:r>
                        <a:rPr lang="en-US" sz="2400" dirty="0" smtClean="0"/>
                        <a:t> POLDA</a:t>
                      </a:r>
                    </a:p>
                  </a:txBody>
                  <a:tcPr/>
                </a:tc>
              </a:tr>
              <a:tr h="9037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Pengumuman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Hasil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Psikologi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Integritas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Kejujuran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Juli</a:t>
                      </a:r>
                      <a:r>
                        <a:rPr lang="en-US" sz="2400" dirty="0" smtClean="0"/>
                        <a:t> – </a:t>
                      </a:r>
                      <a:r>
                        <a:rPr lang="en-US" sz="2400" dirty="0" err="1" smtClean="0"/>
                        <a:t>Agustus</a:t>
                      </a:r>
                      <a:r>
                        <a:rPr lang="en-US" sz="2400" dirty="0" smtClean="0"/>
                        <a:t>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Laman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2"/>
                        </a:rPr>
                        <a:t>https://spcp.ipdn.ac.id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  <a:tr h="13053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/>
                        <a:t>PANTUKHIR</a:t>
                      </a:r>
                    </a:p>
                    <a:p>
                      <a:pPr marL="457200" indent="-457200" algn="just">
                        <a:buAutoNum type="alphaLcPeriod"/>
                      </a:pPr>
                      <a:r>
                        <a:rPr lang="en-US" sz="2400" dirty="0" err="1" smtClean="0"/>
                        <a:t>Verifikasi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Faktual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Dokumen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Persyaratan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Administrasi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Pendaftaran</a:t>
                      </a:r>
                      <a:endParaRPr lang="en-US" sz="2400" baseline="0" dirty="0" smtClean="0"/>
                    </a:p>
                    <a:p>
                      <a:pPr marL="457200" indent="-457200" algn="just">
                        <a:buAutoNum type="alphaLcPeriod"/>
                      </a:pPr>
                      <a:r>
                        <a:rPr lang="en-US" sz="2400" baseline="0" dirty="0" err="1" smtClean="0"/>
                        <a:t>Tes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Kesehatan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Tahap</a:t>
                      </a:r>
                      <a:r>
                        <a:rPr lang="en-US" sz="2400" baseline="0" dirty="0" smtClean="0"/>
                        <a:t> II</a:t>
                      </a:r>
                    </a:p>
                    <a:p>
                      <a:pPr marL="457200" indent="-457200" algn="just">
                        <a:buAutoNum type="alphaLcPeriod"/>
                      </a:pPr>
                      <a:r>
                        <a:rPr lang="en-US" sz="2400" baseline="0" dirty="0" err="1" smtClean="0"/>
                        <a:t>Tes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Kesamaptaan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Pemeriksaan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Penampilan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Agustus</a:t>
                      </a:r>
                      <a:r>
                        <a:rPr lang="en-US" sz="2400" dirty="0" smtClean="0"/>
                        <a:t> 2021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RS </a:t>
                      </a:r>
                      <a:r>
                        <a:rPr lang="en-US" sz="2400" baseline="0" dirty="0" err="1" smtClean="0"/>
                        <a:t>Bhayangkara</a:t>
                      </a:r>
                      <a:r>
                        <a:rPr lang="en-US" sz="2400" baseline="0" dirty="0" smtClean="0"/>
                        <a:t>/</a:t>
                      </a:r>
                      <a:r>
                        <a:rPr lang="en-US" sz="2400" baseline="0" dirty="0" err="1" smtClean="0"/>
                        <a:t>Biddokes</a:t>
                      </a:r>
                      <a:r>
                        <a:rPr lang="en-US" sz="2400" baseline="0" dirty="0" smtClean="0"/>
                        <a:t> POLDA 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9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r>
              <a:rPr lang="en-US" dirty="0" smtClean="0"/>
              <a:t>JADWAL SPCP IPDN TAHUN 2021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3522286"/>
              </p:ext>
            </p:extLst>
          </p:nvPr>
        </p:nvGraphicFramePr>
        <p:xfrm>
          <a:off x="323529" y="980728"/>
          <a:ext cx="8352928" cy="443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257"/>
                <a:gridCol w="3549206"/>
                <a:gridCol w="2016224"/>
                <a:gridCol w="2160241"/>
              </a:tblGrid>
              <a:tr h="407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URAIAN KEGIATAN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JADWAL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KET</a:t>
                      </a:r>
                      <a:endParaRPr lang="en-US" dirty="0"/>
                    </a:p>
                  </a:txBody>
                  <a:tcPr/>
                </a:tc>
              </a:tr>
              <a:tr h="9037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18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 smtClean="0"/>
                        <a:t>Pengumuman</a:t>
                      </a:r>
                      <a:r>
                        <a:rPr lang="en-US" sz="3600" dirty="0" smtClean="0"/>
                        <a:t> PANTUKHIR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Agustus</a:t>
                      </a:r>
                      <a:r>
                        <a:rPr lang="en-US" sz="3600" dirty="0" smtClean="0"/>
                        <a:t>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Laman</a:t>
                      </a:r>
                      <a:endParaRPr lang="en-US" sz="3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hlinkClick r:id="rId2"/>
                        </a:rPr>
                        <a:t>https://spcp.ipdn.ac.id</a:t>
                      </a:r>
                      <a:r>
                        <a:rPr lang="en-US" sz="3600" baseline="0" dirty="0" smtClean="0"/>
                        <a:t> </a:t>
                      </a:r>
                      <a:endParaRPr lang="en-US" sz="3600" dirty="0" smtClean="0"/>
                    </a:p>
                  </a:txBody>
                  <a:tcPr/>
                </a:tc>
              </a:tr>
              <a:tr h="9037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19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 smtClean="0"/>
                        <a:t>Registrasi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Calon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Praja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Bertempat</a:t>
                      </a:r>
                      <a:r>
                        <a:rPr lang="en-US" sz="3600" dirty="0" smtClean="0"/>
                        <a:t> di </a:t>
                      </a:r>
                      <a:r>
                        <a:rPr lang="en-US" sz="3600" dirty="0" err="1" smtClean="0"/>
                        <a:t>Kampus</a:t>
                      </a:r>
                      <a:r>
                        <a:rPr lang="en-US" sz="3600" dirty="0" smtClean="0"/>
                        <a:t> IPDN </a:t>
                      </a:r>
                      <a:r>
                        <a:rPr lang="en-US" sz="3600" dirty="0" err="1" smtClean="0"/>
                        <a:t>Jatinangor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September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Kampus</a:t>
                      </a:r>
                      <a:r>
                        <a:rPr lang="en-US" sz="3600" dirty="0" smtClean="0"/>
                        <a:t> IPDN </a:t>
                      </a:r>
                      <a:r>
                        <a:rPr lang="en-US" sz="3600" dirty="0" err="1" smtClean="0"/>
                        <a:t>Jatinangor</a:t>
                      </a:r>
                      <a:endParaRPr lang="en-US" sz="3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6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HASIL SELEKSI ADMINISTRASI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47297462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264"/>
                <a:gridCol w="4548336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KAB/KOTA ASAL PENDAFTARAN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JUMLAH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KOTA KUPANG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383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NGADA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TIMOR TENGAH UTARA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TIMOR TENGAH SELATAN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FLORES TIMUR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SIKKA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8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HASIL SELEKSI ADMINISTRASI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4240532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264"/>
                <a:gridCol w="4548336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KAB/KOTA ASAL PENDAFTARAN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JUMLAH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NAGEKEO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KABUPATEN KUPANG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MANGGARAI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ROTE NDAO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SUMBA BARAT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SUMBA TIMUR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LEMBATA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MALAKA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MANGGARAI BARAT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1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HASIL SELEKSI ADMINISTRASI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824537"/>
              </p:ext>
            </p:extLst>
          </p:nvPr>
        </p:nvGraphicFramePr>
        <p:xfrm>
          <a:off x="914400" y="1447800"/>
          <a:ext cx="77724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264"/>
                <a:gridCol w="4548336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KAB/KOTA ASAL PENDAFTARAN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JUMLAH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MANGGARAI TIMUR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SUMBA BARAT DAYA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SUMBA TENGAH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SABU RAIJUA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TOTAL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1.470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4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Sumpah</a:t>
            </a:r>
            <a:r>
              <a:rPr lang="en-US" dirty="0" smtClean="0"/>
              <a:t> </a:t>
            </a:r>
            <a:r>
              <a:rPr lang="en-US" dirty="0" err="1" smtClean="0"/>
              <a:t>Janji</a:t>
            </a:r>
            <a:r>
              <a:rPr lang="en-US" dirty="0" smtClean="0"/>
              <a:t> PNS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346431" y="3356992"/>
            <a:ext cx="2865529" cy="1453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 err="1" smtClean="0"/>
              <a:t>Peserta</a:t>
            </a:r>
            <a:r>
              <a:rPr lang="en-US" sz="2800" dirty="0" smtClean="0"/>
              <a:t> </a:t>
            </a:r>
            <a:r>
              <a:rPr lang="en-US" sz="2800" dirty="0" err="1" smtClean="0"/>
              <a:t>Sumpah</a:t>
            </a:r>
            <a:r>
              <a:rPr lang="en-US" sz="2800" dirty="0" smtClean="0"/>
              <a:t> </a:t>
            </a:r>
            <a:r>
              <a:rPr lang="en-US" sz="2800" dirty="0" err="1" smtClean="0"/>
              <a:t>Janji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1329663" y="1802653"/>
            <a:ext cx="2880320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Dasar</a:t>
            </a:r>
            <a:r>
              <a:rPr lang="en-US" sz="3200" dirty="0" smtClean="0"/>
              <a:t> </a:t>
            </a:r>
            <a:r>
              <a:rPr lang="en-US" sz="3200" dirty="0" err="1" smtClean="0"/>
              <a:t>Hukum</a:t>
            </a:r>
            <a:endParaRPr lang="en-US" sz="32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331640" y="4941168"/>
            <a:ext cx="2880320" cy="1405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/>
              <a:t>Pelaksanaan</a:t>
            </a:r>
            <a:r>
              <a:rPr lang="en-US" sz="2800" dirty="0" smtClean="0"/>
              <a:t> </a:t>
            </a:r>
            <a:r>
              <a:rPr lang="en-US" sz="2800" dirty="0" err="1" smtClean="0"/>
              <a:t>Sumpah</a:t>
            </a:r>
            <a:r>
              <a:rPr lang="en-US" sz="2800" dirty="0" smtClean="0"/>
              <a:t> </a:t>
            </a:r>
            <a:r>
              <a:rPr lang="en-US" sz="2800" dirty="0" err="1" smtClean="0"/>
              <a:t>Janji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4572000" y="1484784"/>
            <a:ext cx="417646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Pasal</a:t>
            </a:r>
            <a:r>
              <a:rPr lang="en-US" sz="2400" dirty="0"/>
              <a:t> 66 </a:t>
            </a:r>
            <a:r>
              <a:rPr lang="en-US" sz="2400" dirty="0" err="1"/>
              <a:t>ayat</a:t>
            </a:r>
            <a:r>
              <a:rPr lang="en-US" sz="2400" dirty="0"/>
              <a:t> (1)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5 </a:t>
            </a:r>
            <a:r>
              <a:rPr lang="en-US" sz="2400" dirty="0" err="1"/>
              <a:t>Tahun</a:t>
            </a:r>
            <a:r>
              <a:rPr lang="en-US" sz="2400" dirty="0"/>
              <a:t> 2014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Aparatur</a:t>
            </a:r>
            <a:r>
              <a:rPr lang="en-US" sz="2400" dirty="0"/>
              <a:t> </a:t>
            </a:r>
            <a:r>
              <a:rPr lang="en-US" sz="2400" dirty="0" err="1"/>
              <a:t>Sipil</a:t>
            </a:r>
            <a:r>
              <a:rPr lang="en-US" sz="2400" dirty="0"/>
              <a:t> Negara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11 </a:t>
            </a:r>
            <a:r>
              <a:rPr lang="en-US" sz="2400" dirty="0" err="1"/>
              <a:t>Tahun</a:t>
            </a:r>
            <a:r>
              <a:rPr lang="en-US" sz="2400" dirty="0"/>
              <a:t> 2017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PNS </a:t>
            </a:r>
            <a:r>
              <a:rPr lang="en-US" sz="2400" dirty="0" err="1"/>
              <a:t>pasal</a:t>
            </a:r>
            <a:r>
              <a:rPr lang="en-US" sz="2400" dirty="0"/>
              <a:t> </a:t>
            </a:r>
            <a:r>
              <a:rPr lang="en-US" sz="2400" dirty="0" smtClean="0"/>
              <a:t>39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4644008" y="3789040"/>
            <a:ext cx="410445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</a:t>
            </a:r>
            <a:r>
              <a:rPr lang="en-US" sz="2800" dirty="0" err="1" smtClean="0"/>
              <a:t>etiap</a:t>
            </a:r>
            <a:r>
              <a:rPr lang="en-US" sz="2800" dirty="0" smtClean="0"/>
              <a:t> </a:t>
            </a:r>
            <a:r>
              <a:rPr lang="en-US" sz="2800" dirty="0" err="1"/>
              <a:t>calon</a:t>
            </a:r>
            <a:r>
              <a:rPr lang="en-US" sz="2800" dirty="0"/>
              <a:t> PNS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diangkat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PNS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16016" y="5194176"/>
            <a:ext cx="410445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Secara</a:t>
            </a:r>
            <a:r>
              <a:rPr lang="en-US" sz="3200" dirty="0" smtClean="0"/>
              <a:t> virtual live streaming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0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51" name="Rectangle 27"/>
          <p:cNvSpPr>
            <a:spLocks noChangeArrowheads="1"/>
          </p:cNvSpPr>
          <p:nvPr/>
        </p:nvSpPr>
        <p:spPr bwMode="auto">
          <a:xfrm>
            <a:off x="381000" y="987425"/>
            <a:ext cx="8534400" cy="4905375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85040" name="Text Box 16"/>
          <p:cNvSpPr txBox="1">
            <a:spLocks noChangeArrowheads="1"/>
          </p:cNvSpPr>
          <p:nvPr/>
        </p:nvSpPr>
        <p:spPr bwMode="auto">
          <a:xfrm>
            <a:off x="1254125" y="536575"/>
            <a:ext cx="6908800" cy="140038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CCFFFF"/>
              </a:gs>
              <a:gs pos="100000">
                <a:srgbClr val="000000"/>
              </a:gs>
            </a:gsLst>
            <a:lin ang="5400000" scaled="1"/>
          </a:gradFill>
          <a:ln w="1905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CC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id-ID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Bidang Perencanaan, Pendidikan dan Sistem Informasi Pegawai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495300" y="2332620"/>
            <a:ext cx="8305800" cy="464570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50000">
                <a:srgbClr val="FFFF99"/>
              </a:gs>
              <a:gs pos="100000">
                <a:srgbClr val="663300"/>
              </a:gs>
            </a:gsLst>
            <a:lin ang="5400000" scaled="1"/>
          </a:gradFill>
          <a:ln w="28575">
            <a:solidFill>
              <a:srgbClr val="663300"/>
            </a:solidFill>
            <a:miter lim="800000"/>
            <a:headEnd/>
            <a:tailEnd/>
          </a:ln>
          <a:effectLst>
            <a:prstShdw prst="shdw17" dist="17961" dir="2700000">
              <a:srgbClr val="3D1F00"/>
            </a:prstShdw>
          </a:effectLst>
        </p:spPr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000" b="1" dirty="0" smtClean="0">
                <a:solidFill>
                  <a:schemeClr val="accent2"/>
                </a:solidFill>
                <a:latin typeface="Cambria" pitchFamily="18" charset="0"/>
                <a:cs typeface="Times New Roman" pitchFamily="18" charset="0"/>
              </a:rPr>
              <a:t>Terdapat 3 (tiga) Sub Bidang :</a:t>
            </a:r>
            <a:endParaRPr lang="en-US" sz="2000" b="1" dirty="0" smtClean="0">
              <a:solidFill>
                <a:schemeClr val="accent2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510446" y="3162976"/>
            <a:ext cx="8305800" cy="554271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CCFFFF"/>
              </a:gs>
              <a:gs pos="100000">
                <a:srgbClr val="000000"/>
              </a:gs>
            </a:gsLst>
            <a:lin ang="5400000" scaled="1"/>
          </a:gradFill>
          <a:ln w="28575">
            <a:solidFill>
              <a:srgbClr val="777777"/>
            </a:solidFill>
            <a:miter lim="800000"/>
            <a:headEnd/>
            <a:tailEnd/>
          </a:ln>
          <a:effectLst>
            <a:prstShdw prst="shdw17" dist="17961" dir="2700000">
              <a:srgbClr val="777777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175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defRPr/>
            </a:pPr>
            <a:r>
              <a:rPr lang="id-ID" sz="2000" b="1" dirty="0" smtClean="0">
                <a:solidFill>
                  <a:srgbClr val="A50021"/>
                </a:solidFill>
                <a:latin typeface="Cambria" pitchFamily="18" charset="0"/>
                <a:ea typeface="Cambria" pitchFamily="18" charset="0"/>
              </a:rPr>
              <a:t>1. Sub </a:t>
            </a:r>
            <a:r>
              <a:rPr lang="id-ID" sz="2000" b="1" dirty="0">
                <a:solidFill>
                  <a:srgbClr val="A50021"/>
                </a:solidFill>
                <a:latin typeface="Cambria" pitchFamily="18" charset="0"/>
                <a:ea typeface="Cambria" pitchFamily="18" charset="0"/>
              </a:rPr>
              <a:t>Bidang Perencanaan dan Formasi Pegawai</a:t>
            </a:r>
            <a:endParaRPr lang="en-US" sz="1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510446" y="3933056"/>
            <a:ext cx="8305800" cy="504056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50000">
                <a:srgbClr val="FFFF99"/>
              </a:gs>
              <a:gs pos="100000">
                <a:srgbClr val="663300"/>
              </a:gs>
            </a:gsLst>
            <a:lin ang="5400000" scaled="1"/>
          </a:gradFill>
          <a:ln w="28575">
            <a:solidFill>
              <a:srgbClr val="663300"/>
            </a:solidFill>
            <a:miter lim="800000"/>
            <a:headEnd/>
            <a:tailEnd/>
          </a:ln>
          <a:effectLst>
            <a:prstShdw prst="shdw17" dist="17961" dir="2700000">
              <a:srgbClr val="3D1F00"/>
            </a:prstShdw>
          </a:effectLst>
        </p:spPr>
        <p:txBody>
          <a:bodyPr/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0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2. Sub Bidang Sistem Informasi Pegawai</a:t>
            </a:r>
            <a:endParaRPr lang="en-US" sz="2000" b="1" dirty="0" smtClean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515855" y="4589523"/>
            <a:ext cx="8305800" cy="571016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CCFFFF"/>
              </a:gs>
              <a:gs pos="100000">
                <a:srgbClr val="000000"/>
              </a:gs>
            </a:gsLst>
            <a:lin ang="5400000" scaled="1"/>
          </a:gradFill>
          <a:ln w="28575">
            <a:solidFill>
              <a:srgbClr val="777777"/>
            </a:solidFill>
            <a:miter lim="800000"/>
            <a:headEnd/>
            <a:tailEnd/>
          </a:ln>
          <a:effectLst>
            <a:prstShdw prst="shdw17" dist="17961" dir="2700000">
              <a:srgbClr val="777777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175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defRPr/>
            </a:pPr>
            <a:r>
              <a:rPr lang="id-ID" sz="2000" b="1" dirty="0" smtClean="0">
                <a:solidFill>
                  <a:srgbClr val="A50021"/>
                </a:solidFill>
                <a:latin typeface="Cambria" pitchFamily="18" charset="0"/>
                <a:ea typeface="Cambria" pitchFamily="18" charset="0"/>
              </a:rPr>
              <a:t>3. Sub Bidang Pendidikan Aparatur</a:t>
            </a:r>
            <a:endParaRPr lang="en-US" sz="2800" b="1" dirty="0" smtClean="0">
              <a:solidFill>
                <a:srgbClr val="A50021"/>
              </a:solidFill>
              <a:latin typeface="Cambria" pitchFamily="18" charset="0"/>
              <a:ea typeface="Cambria" pitchFamily="18" charset="0"/>
            </a:endParaRPr>
          </a:p>
          <a:p>
            <a:pPr marL="114300" lvl="1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85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51" grpId="0" animBg="1"/>
      <p:bldP spid="385040" grpId="0" animBg="1" autoUpdateAnimBg="0"/>
      <p:bldP spid="9" grpId="0" animBg="1" autoUpdateAnimBg="0"/>
      <p:bldP spid="10" grpId="0" animBg="1" autoUpdateAnimBg="0"/>
      <p:bldP spid="6" grpId="0" animBg="1" autoUpdateAnimBg="0"/>
      <p:bldP spid="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id-ID" dirty="0" smtClean="0"/>
              <a:t>Sub Bidang Sistem Informasi Kepegawaian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Pengenalan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Sub </a:t>
            </a:r>
            <a:r>
              <a:rPr lang="en-US" sz="3200" dirty="0" err="1"/>
              <a:t>Bidang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Kepegawaian</a:t>
            </a:r>
            <a:r>
              <a:rPr lang="en-US" sz="3200" dirty="0"/>
              <a:t> </a:t>
            </a:r>
            <a:r>
              <a:rPr lang="en-US" sz="3200" dirty="0" err="1"/>
              <a:t>mengelola</a:t>
            </a:r>
            <a:r>
              <a:rPr lang="en-US" sz="3200" dirty="0"/>
              <a:t> 2 (</a:t>
            </a:r>
            <a:r>
              <a:rPr lang="en-US" sz="3200" dirty="0" err="1"/>
              <a:t>dua</a:t>
            </a:r>
            <a:r>
              <a:rPr lang="en-US" sz="3200" dirty="0"/>
              <a:t>) </a:t>
            </a:r>
            <a:r>
              <a:rPr lang="en-US" sz="3200" dirty="0" err="1"/>
              <a:t>aplikasi</a:t>
            </a:r>
            <a:r>
              <a:rPr lang="en-US" sz="3200" dirty="0"/>
              <a:t> :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SIMPEG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Manajemen</a:t>
            </a:r>
            <a:r>
              <a:rPr lang="en-US" sz="3200" dirty="0"/>
              <a:t> </a:t>
            </a:r>
            <a:r>
              <a:rPr lang="en-US" sz="3200" dirty="0" err="1"/>
              <a:t>Kepegawaian</a:t>
            </a:r>
            <a:endParaRPr lang="en-US" sz="3200" dirty="0"/>
          </a:p>
          <a:p>
            <a:r>
              <a:rPr lang="en-US" sz="3200" b="1" dirty="0"/>
              <a:t>SIMAE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Manajemen</a:t>
            </a:r>
            <a:r>
              <a:rPr lang="en-US" sz="3200" dirty="0"/>
              <a:t> </a:t>
            </a:r>
            <a:r>
              <a:rPr lang="en-US" sz="3200" dirty="0" err="1"/>
              <a:t>Arsip</a:t>
            </a:r>
            <a:r>
              <a:rPr lang="en-US" sz="3200" dirty="0"/>
              <a:t> </a:t>
            </a:r>
            <a:r>
              <a:rPr lang="en-US" sz="3200" dirty="0" err="1"/>
              <a:t>Elektronik</a:t>
            </a:r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Dasar Hukum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+mj-lt"/>
              <a:buAutoNum type="arabicPeriod"/>
            </a:pPr>
            <a:r>
              <a:rPr lang="en-US" sz="2200" b="0" i="0" dirty="0">
                <a:effectLst/>
                <a:latin typeface="Open Sans"/>
              </a:rPr>
              <a:t>Keputusan Menteri </a:t>
            </a:r>
            <a:r>
              <a:rPr lang="en-US" sz="2200" b="0" i="0" dirty="0" err="1">
                <a:effectLst/>
                <a:latin typeface="Open Sans"/>
              </a:rPr>
              <a:t>Dalam</a:t>
            </a:r>
            <a:r>
              <a:rPr lang="en-US" sz="2200" b="0" i="0" dirty="0">
                <a:effectLst/>
                <a:latin typeface="Open Sans"/>
              </a:rPr>
              <a:t> Negeri </a:t>
            </a:r>
            <a:r>
              <a:rPr lang="en-US" sz="2200" b="0" i="0" dirty="0" err="1">
                <a:effectLst/>
                <a:latin typeface="Open Sans"/>
              </a:rPr>
              <a:t>Nomor</a:t>
            </a:r>
            <a:r>
              <a:rPr lang="en-US" sz="2200" b="0" i="0" dirty="0">
                <a:effectLst/>
                <a:latin typeface="Open Sans"/>
              </a:rPr>
              <a:t> 140 </a:t>
            </a:r>
            <a:r>
              <a:rPr lang="en-US" sz="2200" b="0" i="0" dirty="0" err="1">
                <a:effectLst/>
                <a:latin typeface="Open Sans"/>
              </a:rPr>
              <a:t>Tahun</a:t>
            </a:r>
            <a:r>
              <a:rPr lang="en-US" sz="2200" b="0" i="0" dirty="0">
                <a:effectLst/>
                <a:latin typeface="Open Sans"/>
              </a:rPr>
              <a:t> 1997 </a:t>
            </a:r>
            <a:r>
              <a:rPr lang="en-US" sz="2200" b="0" i="0" dirty="0" err="1">
                <a:effectLst/>
                <a:latin typeface="Open Sans"/>
              </a:rPr>
              <a:t>tentang</a:t>
            </a:r>
            <a:r>
              <a:rPr lang="en-US" sz="2200" b="0" i="0" dirty="0">
                <a:effectLst/>
                <a:latin typeface="Open Sans"/>
              </a:rPr>
              <a:t> </a:t>
            </a:r>
            <a:r>
              <a:rPr lang="en-US" sz="2200" b="0" i="0" dirty="0" err="1">
                <a:effectLst/>
                <a:latin typeface="Open Sans"/>
              </a:rPr>
              <a:t>Rencana</a:t>
            </a:r>
            <a:r>
              <a:rPr lang="en-US" sz="2200" b="0" i="0" dirty="0">
                <a:effectLst/>
                <a:latin typeface="Open Sans"/>
              </a:rPr>
              <a:t> </a:t>
            </a:r>
            <a:r>
              <a:rPr lang="en-US" sz="2200" b="0" i="0" dirty="0" err="1">
                <a:effectLst/>
                <a:latin typeface="Open Sans"/>
              </a:rPr>
              <a:t>Induk</a:t>
            </a:r>
            <a:r>
              <a:rPr lang="en-US" sz="2200" b="0" i="0" dirty="0">
                <a:effectLst/>
                <a:latin typeface="Open Sans"/>
              </a:rPr>
              <a:t> </a:t>
            </a:r>
            <a:r>
              <a:rPr lang="en-US" sz="2200" b="0" i="0" dirty="0" err="1">
                <a:effectLst/>
                <a:latin typeface="Open Sans"/>
              </a:rPr>
              <a:t>Pengembangan</a:t>
            </a:r>
            <a:r>
              <a:rPr lang="en-US" sz="2200" b="0" i="0" dirty="0">
                <a:effectLst/>
                <a:latin typeface="Open Sans"/>
              </a:rPr>
              <a:t> </a:t>
            </a:r>
            <a:r>
              <a:rPr lang="en-US" sz="2200" b="0" i="0" dirty="0" err="1">
                <a:effectLst/>
                <a:latin typeface="Open Sans"/>
              </a:rPr>
              <a:t>Sistem</a:t>
            </a:r>
            <a:r>
              <a:rPr lang="en-US" sz="2200" b="0" i="0" dirty="0">
                <a:effectLst/>
                <a:latin typeface="Open Sans"/>
              </a:rPr>
              <a:t> </a:t>
            </a:r>
            <a:r>
              <a:rPr lang="en-US" sz="2200" b="0" i="0" dirty="0" err="1">
                <a:effectLst/>
                <a:latin typeface="Open Sans"/>
              </a:rPr>
              <a:t>Informasi</a:t>
            </a:r>
            <a:r>
              <a:rPr lang="en-US" sz="2200" b="0" i="0" dirty="0">
                <a:effectLst/>
                <a:latin typeface="Open Sans"/>
              </a:rPr>
              <a:t> </a:t>
            </a:r>
            <a:r>
              <a:rPr lang="en-US" sz="2200" b="0" i="0" dirty="0" err="1">
                <a:effectLst/>
                <a:latin typeface="Open Sans"/>
              </a:rPr>
              <a:t>Manajemen</a:t>
            </a:r>
            <a:r>
              <a:rPr lang="en-US" sz="2200" b="0" i="0" dirty="0">
                <a:effectLst/>
                <a:latin typeface="Open Sans"/>
              </a:rPr>
              <a:t> </a:t>
            </a:r>
            <a:r>
              <a:rPr lang="en-US" sz="2200" b="0" i="0" dirty="0" err="1">
                <a:effectLst/>
                <a:latin typeface="Open Sans"/>
              </a:rPr>
              <a:t>Departemen</a:t>
            </a:r>
            <a:r>
              <a:rPr lang="en-US" sz="2200" b="0" i="0" dirty="0">
                <a:effectLst/>
                <a:latin typeface="Open Sans"/>
              </a:rPr>
              <a:t> </a:t>
            </a:r>
            <a:r>
              <a:rPr lang="en-US" sz="2200" b="0" i="0" dirty="0" err="1">
                <a:effectLst/>
                <a:latin typeface="Open Sans"/>
              </a:rPr>
              <a:t>Dalam</a:t>
            </a:r>
            <a:r>
              <a:rPr lang="en-US" sz="2200" b="0" i="0" dirty="0">
                <a:effectLst/>
                <a:latin typeface="Open Sans"/>
              </a:rPr>
              <a:t> Negeri dan </a:t>
            </a:r>
            <a:r>
              <a:rPr lang="en-US" sz="2200" b="0" i="0" dirty="0" err="1">
                <a:effectLst/>
                <a:latin typeface="Open Sans"/>
              </a:rPr>
              <a:t>Pemerintah</a:t>
            </a:r>
            <a:r>
              <a:rPr lang="en-US" sz="2200" b="0" i="0" dirty="0">
                <a:effectLst/>
                <a:latin typeface="Open Sans"/>
              </a:rPr>
              <a:t> Daerah.</a:t>
            </a:r>
          </a:p>
          <a:p>
            <a:pPr fontAlgn="base">
              <a:buFont typeface="+mj-lt"/>
              <a:buAutoNum type="arabicPeriod"/>
            </a:pPr>
            <a:r>
              <a:rPr lang="en-US" sz="2000" b="0" i="0" dirty="0">
                <a:effectLst/>
                <a:latin typeface="Open Sans"/>
              </a:rPr>
              <a:t>Keputusan Menteri </a:t>
            </a:r>
            <a:r>
              <a:rPr lang="en-US" sz="2000" b="0" i="0" dirty="0" err="1">
                <a:effectLst/>
                <a:latin typeface="Open Sans"/>
              </a:rPr>
              <a:t>Dalam</a:t>
            </a:r>
            <a:r>
              <a:rPr lang="en-US" sz="2000" b="0" i="0" dirty="0">
                <a:effectLst/>
                <a:latin typeface="Open Sans"/>
              </a:rPr>
              <a:t> Negeri </a:t>
            </a:r>
            <a:r>
              <a:rPr lang="en-US" sz="2000" b="0" i="0" dirty="0" err="1">
                <a:effectLst/>
                <a:latin typeface="Open Sans"/>
              </a:rPr>
              <a:t>Nomor</a:t>
            </a:r>
            <a:r>
              <a:rPr lang="en-US" sz="2000" b="0" i="0" dirty="0">
                <a:effectLst/>
                <a:latin typeface="Open Sans"/>
              </a:rPr>
              <a:t> 17 </a:t>
            </a:r>
            <a:r>
              <a:rPr lang="en-US" sz="2000" b="0" i="0" dirty="0" err="1">
                <a:effectLst/>
                <a:latin typeface="Open Sans"/>
              </a:rPr>
              <a:t>Tahun</a:t>
            </a:r>
            <a:r>
              <a:rPr lang="en-US" sz="2000" b="0" i="0" dirty="0">
                <a:effectLst/>
                <a:latin typeface="Open Sans"/>
              </a:rPr>
              <a:t> 2000 </a:t>
            </a:r>
            <a:r>
              <a:rPr lang="en-US" sz="2000" b="0" i="0" dirty="0" err="1">
                <a:effectLst/>
                <a:latin typeface="Open Sans"/>
              </a:rPr>
              <a:t>tentang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Sistem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Informasi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Manajemen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Kepegawaian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Departemen</a:t>
            </a:r>
            <a:r>
              <a:rPr lang="en-US" sz="2000" b="0" i="0" dirty="0">
                <a:effectLst/>
                <a:latin typeface="Open Sans"/>
              </a:rPr>
              <a:t> </a:t>
            </a:r>
            <a:r>
              <a:rPr lang="en-US" sz="2000" b="0" i="0" dirty="0" err="1">
                <a:effectLst/>
                <a:latin typeface="Open Sans"/>
              </a:rPr>
              <a:t>Dalam</a:t>
            </a:r>
            <a:r>
              <a:rPr lang="en-US" sz="2000" b="0" i="0" dirty="0">
                <a:effectLst/>
                <a:latin typeface="Open Sans"/>
              </a:rPr>
              <a:t> Negeri dan </a:t>
            </a:r>
            <a:r>
              <a:rPr lang="en-US" sz="2000" b="0" i="0" dirty="0" err="1">
                <a:effectLst/>
                <a:latin typeface="Open Sans"/>
              </a:rPr>
              <a:t>Pemerintah</a:t>
            </a:r>
            <a:r>
              <a:rPr lang="en-US" sz="2000" b="0" i="0" dirty="0">
                <a:effectLst/>
                <a:latin typeface="Open Sans"/>
              </a:rPr>
              <a:t> Daerah</a:t>
            </a:r>
            <a:r>
              <a:rPr lang="en-US" sz="2000" b="0" i="0" dirty="0" smtClean="0">
                <a:effectLst/>
                <a:latin typeface="Open Sans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sz="2000" dirty="0" smtClean="0">
                <a:latin typeface="Open Sans"/>
              </a:rPr>
              <a:t>UU No. 5 </a:t>
            </a:r>
            <a:r>
              <a:rPr lang="en-US" sz="2000" dirty="0" err="1" smtClean="0">
                <a:latin typeface="Open Sans"/>
              </a:rPr>
              <a:t>Tahun</a:t>
            </a:r>
            <a:r>
              <a:rPr lang="en-US" sz="2000" dirty="0" smtClean="0">
                <a:latin typeface="Open Sans"/>
              </a:rPr>
              <a:t> 2015 </a:t>
            </a:r>
            <a:r>
              <a:rPr lang="en-US" sz="2000" dirty="0" err="1" smtClean="0">
                <a:latin typeface="Open Sans"/>
              </a:rPr>
              <a:t>tentang</a:t>
            </a:r>
            <a:r>
              <a:rPr lang="en-US" sz="2000" dirty="0" smtClean="0">
                <a:latin typeface="Open Sans"/>
              </a:rPr>
              <a:t> </a:t>
            </a:r>
            <a:r>
              <a:rPr lang="en-US" sz="2000" dirty="0" err="1" smtClean="0">
                <a:latin typeface="Open Sans"/>
              </a:rPr>
              <a:t>Aparatur</a:t>
            </a:r>
            <a:r>
              <a:rPr lang="en-US" sz="2000" dirty="0" smtClean="0">
                <a:latin typeface="Open Sans"/>
              </a:rPr>
              <a:t> </a:t>
            </a:r>
            <a:r>
              <a:rPr lang="en-US" sz="2000" dirty="0" err="1" smtClean="0">
                <a:latin typeface="Open Sans"/>
              </a:rPr>
              <a:t>Sipil</a:t>
            </a:r>
            <a:r>
              <a:rPr lang="en-US" sz="2000" dirty="0" smtClean="0">
                <a:latin typeface="Open Sans"/>
              </a:rPr>
              <a:t> Negara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64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Definisi</a:t>
            </a:r>
            <a:r>
              <a:rPr lang="en-US" dirty="0"/>
              <a:t> SIMPEG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6" y="1392933"/>
            <a:ext cx="6260904" cy="4886560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US" sz="2400" b="0" i="0" dirty="0">
                <a:effectLst/>
                <a:latin typeface="Open Sans"/>
              </a:rPr>
              <a:t>SIMPEG </a:t>
            </a:r>
            <a:r>
              <a:rPr lang="en-US" sz="2400" b="0" i="0" dirty="0" err="1">
                <a:effectLst/>
                <a:latin typeface="Open Sans"/>
              </a:rPr>
              <a:t>didefinisikan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sebagai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Sistem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Informasi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terpadu</a:t>
            </a:r>
            <a:r>
              <a:rPr lang="en-US" sz="2400" b="0" i="0" dirty="0">
                <a:effectLst/>
                <a:latin typeface="Open Sans"/>
              </a:rPr>
              <a:t> yang </a:t>
            </a:r>
            <a:r>
              <a:rPr lang="en-US" sz="2400" b="0" i="0" dirty="0" err="1">
                <a:effectLst/>
                <a:latin typeface="Open Sans"/>
              </a:rPr>
              <a:t>meliputi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pendataan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pegawai</a:t>
            </a:r>
            <a:r>
              <a:rPr lang="en-US" sz="2400" b="0" i="0" dirty="0">
                <a:effectLst/>
                <a:latin typeface="Open Sans"/>
              </a:rPr>
              <a:t>, </a:t>
            </a:r>
            <a:r>
              <a:rPr lang="en-US" sz="2400" b="0" i="0" dirty="0" err="1">
                <a:effectLst/>
                <a:latin typeface="Open Sans"/>
              </a:rPr>
              <a:t>pengolahan</a:t>
            </a:r>
            <a:r>
              <a:rPr lang="en-US" sz="2400" b="0" i="0" dirty="0">
                <a:effectLst/>
                <a:latin typeface="Open Sans"/>
              </a:rPr>
              <a:t> data, </a:t>
            </a:r>
            <a:r>
              <a:rPr lang="en-US" sz="2400" b="0" i="0" dirty="0" err="1">
                <a:effectLst/>
                <a:latin typeface="Open Sans"/>
              </a:rPr>
              <a:t>prosedur</a:t>
            </a:r>
            <a:r>
              <a:rPr lang="en-US" sz="2400" b="0" i="0" dirty="0">
                <a:effectLst/>
                <a:latin typeface="Open Sans"/>
              </a:rPr>
              <a:t>, tata </a:t>
            </a:r>
            <a:r>
              <a:rPr lang="en-US" sz="2400" b="0" i="0" dirty="0" err="1">
                <a:effectLst/>
                <a:latin typeface="Open Sans"/>
              </a:rPr>
              <a:t>kerja</a:t>
            </a:r>
            <a:r>
              <a:rPr lang="en-US" sz="2400" b="0" i="0" dirty="0">
                <a:effectLst/>
                <a:latin typeface="Open Sans"/>
              </a:rPr>
              <a:t>, </a:t>
            </a:r>
            <a:r>
              <a:rPr lang="en-US" sz="2400" b="0" i="0" dirty="0" err="1">
                <a:effectLst/>
                <a:latin typeface="Open Sans"/>
              </a:rPr>
              <a:t>sumber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daya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manusia</a:t>
            </a:r>
            <a:r>
              <a:rPr lang="en-US" sz="2400" b="0" i="0" dirty="0">
                <a:effectLst/>
                <a:latin typeface="Open Sans"/>
              </a:rPr>
              <a:t> dan </a:t>
            </a:r>
            <a:r>
              <a:rPr lang="en-US" sz="2400" b="0" i="0" dirty="0" err="1">
                <a:effectLst/>
                <a:latin typeface="Open Sans"/>
              </a:rPr>
              <a:t>teknologi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informasi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untuk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menghasilkan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informasi</a:t>
            </a:r>
            <a:r>
              <a:rPr lang="en-US" sz="2400" b="0" i="0" dirty="0">
                <a:effectLst/>
                <a:latin typeface="Open Sans"/>
              </a:rPr>
              <a:t> yang </a:t>
            </a:r>
            <a:r>
              <a:rPr lang="en-US" sz="2400" b="0" i="0" dirty="0" err="1">
                <a:effectLst/>
                <a:latin typeface="Open Sans"/>
              </a:rPr>
              <a:t>cepat</a:t>
            </a:r>
            <a:r>
              <a:rPr lang="en-US" sz="2400" b="0" i="0" dirty="0">
                <a:effectLst/>
                <a:latin typeface="Open Sans"/>
              </a:rPr>
              <a:t>, </a:t>
            </a:r>
            <a:r>
              <a:rPr lang="en-US" sz="2400" b="0" i="0" dirty="0" err="1">
                <a:effectLst/>
                <a:latin typeface="Open Sans"/>
              </a:rPr>
              <a:t>lengkap</a:t>
            </a:r>
            <a:r>
              <a:rPr lang="en-US" sz="2400" b="0" i="0" dirty="0">
                <a:effectLst/>
                <a:latin typeface="Open Sans"/>
              </a:rPr>
              <a:t> dan </a:t>
            </a:r>
            <a:r>
              <a:rPr lang="en-US" sz="2400" b="0" i="0" dirty="0" err="1">
                <a:effectLst/>
                <a:latin typeface="Open Sans"/>
              </a:rPr>
              <a:t>akurat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dalam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rangka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mendukung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administrasi</a:t>
            </a:r>
            <a:r>
              <a:rPr lang="en-US" sz="2400" b="0" i="0" dirty="0">
                <a:effectLst/>
                <a:latin typeface="Open Sans"/>
              </a:rPr>
              <a:t> </a:t>
            </a:r>
            <a:r>
              <a:rPr lang="en-US" sz="2400" b="0" i="0" dirty="0" err="1">
                <a:effectLst/>
                <a:latin typeface="Open Sans"/>
              </a:rPr>
              <a:t>kepegawaian</a:t>
            </a:r>
            <a:r>
              <a:rPr lang="en-US" sz="2400" b="0" i="0" dirty="0">
                <a:effectLst/>
                <a:latin typeface="Open Sans"/>
              </a:rPr>
              <a:t>.</a:t>
            </a:r>
          </a:p>
          <a:p>
            <a:pPr marL="0" indent="0" algn="just" fontAlgn="base">
              <a:buNone/>
            </a:pPr>
            <a:endParaRPr lang="en-US" sz="2400" dirty="0">
              <a:latin typeface="Open Sans"/>
            </a:endParaRPr>
          </a:p>
          <a:p>
            <a:pPr marL="0" indent="0" algn="just" fontAlgn="base">
              <a:buNone/>
            </a:pPr>
            <a:endParaRPr lang="en-US" sz="2400" dirty="0">
              <a:latin typeface="Open Sans"/>
            </a:endParaRPr>
          </a:p>
          <a:p>
            <a:pPr marL="0" indent="0" fontAlgn="base">
              <a:buNone/>
            </a:pPr>
            <a:r>
              <a:rPr lang="en-US" sz="2400" dirty="0">
                <a:latin typeface="Open Sans"/>
              </a:rPr>
              <a:t>Hasil </a:t>
            </a:r>
            <a:r>
              <a:rPr lang="en-US" sz="2400" dirty="0" err="1">
                <a:latin typeface="Open Sans"/>
              </a:rPr>
              <a:t>Rekapitulasi</a:t>
            </a:r>
            <a:r>
              <a:rPr lang="en-US" sz="2400" dirty="0">
                <a:latin typeface="Open Sans"/>
              </a:rPr>
              <a:t> Data PNS </a:t>
            </a:r>
            <a:r>
              <a:rPr lang="en-US" sz="2400" dirty="0" err="1">
                <a:latin typeface="Open Sans"/>
              </a:rPr>
              <a:t>Pemprov</a:t>
            </a:r>
            <a:r>
              <a:rPr lang="en-US" sz="2400" dirty="0">
                <a:latin typeface="Open Sans"/>
              </a:rPr>
              <a:t> NTT </a:t>
            </a:r>
            <a:r>
              <a:rPr lang="en-US" sz="2400" dirty="0" err="1">
                <a:latin typeface="Open Sans"/>
              </a:rPr>
              <a:t>dapat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dilihat</a:t>
            </a:r>
            <a:r>
              <a:rPr lang="en-US" sz="2400" dirty="0">
                <a:latin typeface="Open Sans"/>
              </a:rPr>
              <a:t> pada website BKD NTT</a:t>
            </a:r>
          </a:p>
          <a:p>
            <a:pPr marL="0" indent="0" fontAlgn="base">
              <a:buNone/>
            </a:pPr>
            <a:r>
              <a:rPr lang="en-US" sz="2400" dirty="0">
                <a:latin typeface="Open Sans"/>
              </a:rPr>
              <a:t> (https://bkd.nttprov.go.id/node/113)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23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Layanan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(https://bkd.nttprov.go.id/node/96)</a:t>
            </a:r>
            <a:endParaRPr lang="en-US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xmlns="" id="{7FEFA519-8AEB-44A2-B51D-1B5CC65E8C93}"/>
              </a:ext>
            </a:extLst>
          </p:cNvPr>
          <p:cNvSpPr txBox="1">
            <a:spLocks/>
          </p:cNvSpPr>
          <p:nvPr/>
        </p:nvSpPr>
        <p:spPr>
          <a:xfrm>
            <a:off x="448965" y="1596541"/>
            <a:ext cx="8246068" cy="101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effectLst/>
                <a:latin typeface="Open Sans"/>
              </a:rPr>
              <a:t>PERSYARATAN </a:t>
            </a:r>
            <a:r>
              <a:rPr lang="en-US" b="1" dirty="0">
                <a:effectLst/>
                <a:latin typeface="Open Sans"/>
              </a:rPr>
              <a:t>USULAN PERBAIKAN DATABASE </a:t>
            </a:r>
            <a:r>
              <a:rPr lang="en-US" dirty="0">
                <a:effectLst/>
                <a:latin typeface="Open Sans"/>
              </a:rPr>
              <a:t>(Nama, </a:t>
            </a:r>
            <a:r>
              <a:rPr lang="en-US" dirty="0" err="1">
                <a:effectLst/>
                <a:latin typeface="Open Sans"/>
              </a:rPr>
              <a:t>Tanggal</a:t>
            </a:r>
            <a:r>
              <a:rPr lang="en-US" dirty="0">
                <a:effectLst/>
                <a:latin typeface="Open Sans"/>
              </a:rPr>
              <a:t> dan </a:t>
            </a:r>
            <a:r>
              <a:rPr lang="en-US" dirty="0" err="1">
                <a:effectLst/>
                <a:latin typeface="Open Sans"/>
              </a:rPr>
              <a:t>Tahun</a:t>
            </a:r>
            <a:r>
              <a:rPr lang="en-US" dirty="0">
                <a:effectLst/>
                <a:latin typeface="Open Sans"/>
              </a:rPr>
              <a:t> </a:t>
            </a:r>
            <a:r>
              <a:rPr lang="en-US" dirty="0" err="1">
                <a:effectLst/>
                <a:latin typeface="Open Sans"/>
              </a:rPr>
              <a:t>Lahir</a:t>
            </a:r>
            <a:r>
              <a:rPr lang="en-US" dirty="0" smtClean="0">
                <a:effectLst/>
                <a:latin typeface="Open Sans"/>
              </a:rPr>
              <a:t>)</a:t>
            </a: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xmlns="" id="{F77FBD41-BBB5-4E2B-8231-DB3AA0547AD9}"/>
              </a:ext>
            </a:extLst>
          </p:cNvPr>
          <p:cNvSpPr txBox="1">
            <a:spLocks/>
          </p:cNvSpPr>
          <p:nvPr/>
        </p:nvSpPr>
        <p:spPr>
          <a:xfrm>
            <a:off x="448966" y="2410967"/>
            <a:ext cx="8246068" cy="3868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F10F541B-2D81-45F3-9E38-6DC5C202AA55}"/>
              </a:ext>
            </a:extLst>
          </p:cNvPr>
          <p:cNvSpPr txBox="1">
            <a:spLocks/>
          </p:cNvSpPr>
          <p:nvPr/>
        </p:nvSpPr>
        <p:spPr>
          <a:xfrm>
            <a:off x="448966" y="2614573"/>
            <a:ext cx="7787954" cy="3664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US" sz="1600" b="0" dirty="0">
                <a:solidFill>
                  <a:prstClr val="white"/>
                </a:solidFill>
                <a:latin typeface="Open Sans"/>
              </a:rPr>
              <a:t>Surat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Pengantar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dari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UPT/OPD 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ditujukan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kepada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Kepala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BKD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Provinsi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NTT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Fotocopy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SK CPNS &amp; PNS (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Dilegalisir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oleh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Kepala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UPT/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Kasubag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Kepegawaian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Fotocopy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Ijazah pada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saat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melamar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CPNS (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Dilegalisir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oleh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Kepala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Sekolah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/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Kampus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/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Dinas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Pendidikan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Setempat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Fotocopy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SK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Konversi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NIP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Baru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(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Dilegalisir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oleh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Kepala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UPT/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Kasubag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Kepegawaian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Fotocopy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SK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Pangkat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Terakhir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(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Dilegalisir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oleh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Kepala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UPT/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Kasubag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Kepegawaian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Fotocopy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SK Naik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Pangkat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Pertama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(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Dilegalisir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oleh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Kepala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UPT/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Kasubag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Kepegawaian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)</a:t>
            </a:r>
          </a:p>
          <a:p>
            <a:pPr algn="l"/>
            <a:endParaRPr lang="en-US" sz="1600" b="0" dirty="0">
              <a:solidFill>
                <a:prstClr val="white"/>
              </a:solidFill>
              <a:latin typeface="Open Sans"/>
            </a:endParaRPr>
          </a:p>
          <a:p>
            <a:pPr algn="l"/>
            <a:r>
              <a:rPr lang="en-US" sz="1600" b="0" dirty="0">
                <a:solidFill>
                  <a:prstClr val="white"/>
                </a:solidFill>
                <a:latin typeface="Open Sans"/>
              </a:rPr>
              <a:t>Surat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Pengantar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dan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Dokumen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Pendukung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dikirim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ke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 BKD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Provinsi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NTT (Sub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Bidang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SIMPEG) Kantor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Gubernur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NTT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Lantai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2 Jl.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Eltari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No. 52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Kupang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NTT</a:t>
            </a:r>
            <a:endParaRPr lang="en-US" sz="2000" dirty="0">
              <a:solidFill>
                <a:prstClr val="white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00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xmlns="" id="{7FEFA519-8AEB-44A2-B51D-1B5CC65E8C93}"/>
              </a:ext>
            </a:extLst>
          </p:cNvPr>
          <p:cNvSpPr txBox="1">
            <a:spLocks/>
          </p:cNvSpPr>
          <p:nvPr/>
        </p:nvSpPr>
        <p:spPr>
          <a:xfrm>
            <a:off x="448965" y="1596541"/>
            <a:ext cx="8246068" cy="101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effectLst/>
                <a:latin typeface="Open Sans"/>
              </a:rPr>
              <a:t>SYARAT PENYESUAIAN/PERBAIKAN DATA JABATAN FUNGSIONAL PADA SAPK (DATA KEPEGAWAIAN BKN)</a:t>
            </a: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xmlns="" id="{F77FBD41-BBB5-4E2B-8231-DB3AA0547AD9}"/>
              </a:ext>
            </a:extLst>
          </p:cNvPr>
          <p:cNvSpPr txBox="1">
            <a:spLocks/>
          </p:cNvSpPr>
          <p:nvPr/>
        </p:nvSpPr>
        <p:spPr>
          <a:xfrm>
            <a:off x="448966" y="2410967"/>
            <a:ext cx="8246068" cy="3868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F10F541B-2D81-45F3-9E38-6DC5C202AA55}"/>
              </a:ext>
            </a:extLst>
          </p:cNvPr>
          <p:cNvSpPr txBox="1">
            <a:spLocks/>
          </p:cNvSpPr>
          <p:nvPr/>
        </p:nvSpPr>
        <p:spPr>
          <a:xfrm>
            <a:off x="455068" y="2410967"/>
            <a:ext cx="7787954" cy="3138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+mj-lt"/>
              <a:buAutoNum type="arabicPeriod"/>
            </a:pPr>
            <a:r>
              <a:rPr lang="en-US" sz="1800" b="0" dirty="0">
                <a:solidFill>
                  <a:prstClr val="white"/>
                </a:solidFill>
                <a:latin typeface="Open Sans"/>
              </a:rPr>
              <a:t>Surat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Pengantar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dari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UPT/OPD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ditujukan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kepada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Kepala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BKD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Provinsi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NTT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Fotocopy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SK 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Pengangkatan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Dalam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Jabatan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Fungsional</a:t>
            </a:r>
            <a:endParaRPr lang="en-US" sz="1800" b="0" dirty="0">
              <a:solidFill>
                <a:prstClr val="white"/>
              </a:solidFill>
              <a:latin typeface="Open Sans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Fotocopy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SK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Impasing</a:t>
            </a:r>
            <a:endParaRPr lang="en-US" sz="1800" b="0" dirty="0">
              <a:solidFill>
                <a:prstClr val="white"/>
              </a:solidFill>
              <a:latin typeface="Open Sans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Fotocopy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SKP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Tahun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Terakhir</a:t>
            </a:r>
            <a:endParaRPr lang="en-US" sz="1800" b="0" dirty="0">
              <a:solidFill>
                <a:prstClr val="white"/>
              </a:solidFill>
              <a:latin typeface="Open Sans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Fotocopy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Penetapan</a:t>
            </a:r>
            <a:r>
              <a:rPr lang="en-US" sz="1800" b="0" dirty="0">
                <a:solidFill>
                  <a:prstClr val="white"/>
                </a:solidFill>
                <a:latin typeface="Open Sans"/>
              </a:rPr>
              <a:t> Angka </a:t>
            </a:r>
            <a:r>
              <a:rPr lang="en-US" sz="1800" b="0" dirty="0" err="1">
                <a:solidFill>
                  <a:prstClr val="white"/>
                </a:solidFill>
                <a:latin typeface="Open Sans"/>
              </a:rPr>
              <a:t>Kredit</a:t>
            </a:r>
            <a:endParaRPr lang="en-US" sz="1800" b="0" dirty="0">
              <a:solidFill>
                <a:prstClr val="white"/>
              </a:solidFill>
              <a:latin typeface="Open Sans"/>
            </a:endParaRPr>
          </a:p>
          <a:p>
            <a:pPr algn="l"/>
            <a:endParaRPr lang="en-US" sz="1600" b="0" dirty="0">
              <a:solidFill>
                <a:prstClr val="white"/>
              </a:solidFill>
              <a:latin typeface="Open Sans"/>
            </a:endParaRPr>
          </a:p>
          <a:p>
            <a:pPr algn="l"/>
            <a:r>
              <a:rPr lang="en-US" sz="1600" b="0" dirty="0">
                <a:solidFill>
                  <a:prstClr val="white"/>
                </a:solidFill>
                <a:latin typeface="Open Sans"/>
              </a:rPr>
              <a:t>Surat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Pengantar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dan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Dokumen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Pendukung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dikirim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ke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 BKD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Provinsi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NTT (Sub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Bidang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SIMPEG) Kantor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Gubernur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NTT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Lantai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2 Jl.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Eltari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No. 52 </a:t>
            </a:r>
            <a:r>
              <a:rPr lang="en-US" sz="1600" b="0" dirty="0" err="1">
                <a:solidFill>
                  <a:prstClr val="white"/>
                </a:solidFill>
                <a:latin typeface="Open Sans"/>
              </a:rPr>
              <a:t>Kupang</a:t>
            </a:r>
            <a:r>
              <a:rPr lang="en-US" sz="1600" b="0" dirty="0">
                <a:solidFill>
                  <a:prstClr val="white"/>
                </a:solidFill>
                <a:latin typeface="Open Sans"/>
              </a:rPr>
              <a:t> NTT</a:t>
            </a:r>
            <a:endParaRPr lang="en-US" sz="2000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DE1B692E-EA7E-4905-B503-4B161FE1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8" y="374901"/>
            <a:ext cx="8246069" cy="1221640"/>
          </a:xfrm>
        </p:spPr>
        <p:txBody>
          <a:bodyPr>
            <a:normAutofit/>
          </a:bodyPr>
          <a:lstStyle/>
          <a:p>
            <a:r>
              <a:rPr lang="en-US" b="1" dirty="0" err="1"/>
              <a:t>Layanan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(https://bkd.nttprov.go.id/node/96)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xmlns="" id="{7FEFA519-8AEB-44A2-B51D-1B5CC65E8C93}"/>
              </a:ext>
            </a:extLst>
          </p:cNvPr>
          <p:cNvSpPr txBox="1">
            <a:spLocks/>
          </p:cNvSpPr>
          <p:nvPr/>
        </p:nvSpPr>
        <p:spPr>
          <a:xfrm>
            <a:off x="448965" y="1596543"/>
            <a:ext cx="8246068" cy="814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effectLst/>
                <a:latin typeface="Open Sans"/>
              </a:rPr>
              <a:t>Sistem</a:t>
            </a:r>
            <a:r>
              <a:rPr lang="en-US" b="1" dirty="0">
                <a:effectLst/>
                <a:latin typeface="Open Sans"/>
              </a:rPr>
              <a:t> </a:t>
            </a:r>
            <a:r>
              <a:rPr lang="en-US" b="1" dirty="0" err="1">
                <a:effectLst/>
                <a:latin typeface="Open Sans"/>
              </a:rPr>
              <a:t>Informasi</a:t>
            </a:r>
            <a:r>
              <a:rPr lang="en-US" b="1" dirty="0">
                <a:effectLst/>
                <a:latin typeface="Open Sans"/>
              </a:rPr>
              <a:t> </a:t>
            </a:r>
            <a:r>
              <a:rPr lang="en-US" b="1" dirty="0" err="1">
                <a:effectLst/>
                <a:latin typeface="Open Sans"/>
              </a:rPr>
              <a:t>Manajemen</a:t>
            </a:r>
            <a:r>
              <a:rPr lang="en-US" b="1" dirty="0">
                <a:effectLst/>
                <a:latin typeface="Open Sans"/>
              </a:rPr>
              <a:t> </a:t>
            </a:r>
            <a:r>
              <a:rPr lang="en-US" b="1" dirty="0" err="1">
                <a:effectLst/>
                <a:latin typeface="Open Sans"/>
              </a:rPr>
              <a:t>Arsip</a:t>
            </a:r>
            <a:r>
              <a:rPr lang="en-US" b="1" dirty="0">
                <a:effectLst/>
                <a:latin typeface="Open Sans"/>
              </a:rPr>
              <a:t> </a:t>
            </a:r>
            <a:r>
              <a:rPr lang="en-US" b="1" dirty="0" err="1">
                <a:effectLst/>
                <a:latin typeface="Open Sans"/>
              </a:rPr>
              <a:t>Elektronik</a:t>
            </a: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xmlns="" id="{F77FBD41-BBB5-4E2B-8231-DB3AA0547AD9}"/>
              </a:ext>
            </a:extLst>
          </p:cNvPr>
          <p:cNvSpPr txBox="1">
            <a:spLocks/>
          </p:cNvSpPr>
          <p:nvPr/>
        </p:nvSpPr>
        <p:spPr>
          <a:xfrm>
            <a:off x="448966" y="2410967"/>
            <a:ext cx="8246068" cy="3868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F10F541B-2D81-45F3-9E38-6DC5C202AA55}"/>
              </a:ext>
            </a:extLst>
          </p:cNvPr>
          <p:cNvSpPr txBox="1">
            <a:spLocks/>
          </p:cNvSpPr>
          <p:nvPr/>
        </p:nvSpPr>
        <p:spPr>
          <a:xfrm>
            <a:off x="448966" y="2614573"/>
            <a:ext cx="7787954" cy="3664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>
                <a:solidFill>
                  <a:prstClr val="white"/>
                </a:solidFill>
                <a:latin typeface="Open Sans"/>
              </a:rPr>
              <a:t>Setiap</a:t>
            </a:r>
            <a:r>
              <a:rPr lang="en-US" sz="2000" dirty="0">
                <a:solidFill>
                  <a:prstClr val="white"/>
                </a:solidFill>
                <a:latin typeface="Open Sans"/>
              </a:rPr>
              <a:t> PNS </a:t>
            </a:r>
            <a:r>
              <a:rPr lang="en-US" sz="2000" dirty="0" err="1">
                <a:solidFill>
                  <a:prstClr val="white"/>
                </a:solidFill>
                <a:latin typeface="Open Sans"/>
              </a:rPr>
              <a:t>diwajibkan</a:t>
            </a:r>
            <a:r>
              <a:rPr lang="en-US" sz="20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Open Sans"/>
              </a:rPr>
              <a:t>untuk</a:t>
            </a:r>
            <a:r>
              <a:rPr lang="en-US" sz="20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Open Sans"/>
              </a:rPr>
              <a:t>mengisi</a:t>
            </a:r>
            <a:r>
              <a:rPr lang="en-US" sz="20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Open Sans"/>
              </a:rPr>
              <a:t>Formulis</a:t>
            </a:r>
            <a:r>
              <a:rPr lang="en-US" sz="20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Open Sans"/>
              </a:rPr>
              <a:t>Isian</a:t>
            </a:r>
            <a:r>
              <a:rPr lang="en-US" sz="20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Open Sans"/>
              </a:rPr>
              <a:t>Pegawai</a:t>
            </a:r>
            <a:r>
              <a:rPr lang="en-US" sz="2000" dirty="0">
                <a:solidFill>
                  <a:prstClr val="white"/>
                </a:solidFill>
                <a:latin typeface="Open Sans"/>
              </a:rPr>
              <a:t> (FIP) dan </a:t>
            </a:r>
            <a:r>
              <a:rPr lang="en-US" sz="2000" dirty="0" err="1">
                <a:solidFill>
                  <a:prstClr val="white"/>
                </a:solidFill>
                <a:latin typeface="Open Sans"/>
              </a:rPr>
              <a:t>mengumpulkan</a:t>
            </a:r>
            <a:r>
              <a:rPr lang="en-US" sz="20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Open Sans"/>
              </a:rPr>
              <a:t>berkas</a:t>
            </a:r>
            <a:r>
              <a:rPr lang="en-US" sz="20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Open Sans"/>
              </a:rPr>
              <a:t>pendukung</a:t>
            </a:r>
            <a:r>
              <a:rPr lang="en-US" sz="20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Open Sans"/>
              </a:rPr>
              <a:t>dalam</a:t>
            </a:r>
            <a:r>
              <a:rPr lang="en-US" sz="20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Open Sans"/>
              </a:rPr>
              <a:t>bentuk</a:t>
            </a:r>
            <a:r>
              <a:rPr lang="en-US" sz="20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Open Sans"/>
              </a:rPr>
              <a:t>Fisik</a:t>
            </a:r>
            <a:r>
              <a:rPr lang="en-US" sz="2000" dirty="0">
                <a:solidFill>
                  <a:prstClr val="white"/>
                </a:solidFill>
                <a:latin typeface="Open Sans"/>
              </a:rPr>
              <a:t> dan Digital.</a:t>
            </a:r>
          </a:p>
          <a:p>
            <a:pPr algn="l"/>
            <a:endParaRPr lang="en-US" sz="2000" dirty="0">
              <a:solidFill>
                <a:prstClr val="white"/>
              </a:solidFill>
              <a:latin typeface="Open Sans"/>
            </a:endParaRPr>
          </a:p>
          <a:p>
            <a:pPr algn="l"/>
            <a:r>
              <a:rPr lang="en-US" sz="2000" dirty="0">
                <a:solidFill>
                  <a:prstClr val="white"/>
                </a:solidFill>
                <a:latin typeface="Open Sans"/>
              </a:rPr>
              <a:t>FIP </a:t>
            </a:r>
            <a:r>
              <a:rPr lang="en-US" sz="2000" dirty="0" err="1">
                <a:solidFill>
                  <a:prstClr val="white"/>
                </a:solidFill>
                <a:latin typeface="Open Sans"/>
              </a:rPr>
              <a:t>dapat</a:t>
            </a:r>
            <a:r>
              <a:rPr lang="en-US" sz="2000" dirty="0">
                <a:solidFill>
                  <a:prstClr val="white"/>
                </a:solidFill>
                <a:latin typeface="Open Sans"/>
              </a:rPr>
              <a:t> di download di </a:t>
            </a:r>
            <a:r>
              <a:rPr lang="en-US" sz="2000" dirty="0">
                <a:solidFill>
                  <a:srgbClr val="1F497D">
                    <a:lumMod val="20000"/>
                    <a:lumOff val="80000"/>
                  </a:srgbClr>
                </a:solidFill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https://bkd.nttprov.go.id/sites/default/files/2019-04/fip.pdf</a:t>
            </a:r>
            <a:endParaRPr lang="en-US" sz="2000" dirty="0">
              <a:solidFill>
                <a:srgbClr val="1F497D">
                  <a:lumMod val="20000"/>
                  <a:lumOff val="80000"/>
                </a:srgbClr>
              </a:solidFill>
              <a:latin typeface="Open Sans"/>
            </a:endParaRPr>
          </a:p>
          <a:p>
            <a:pPr algn="l"/>
            <a:endParaRPr lang="en-US" sz="2000" dirty="0">
              <a:solidFill>
                <a:prstClr val="white"/>
              </a:solidFill>
              <a:latin typeface="Open Sans"/>
            </a:endParaRPr>
          </a:p>
          <a:p>
            <a:pPr algn="l"/>
            <a:r>
              <a:rPr lang="en-US" sz="2000" b="0" dirty="0">
                <a:solidFill>
                  <a:prstClr val="white"/>
                </a:solidFill>
                <a:latin typeface="Open Sans"/>
              </a:rPr>
              <a:t>FIP dan </a:t>
            </a:r>
            <a:r>
              <a:rPr lang="en-US" sz="2000" b="0" dirty="0" err="1">
                <a:solidFill>
                  <a:prstClr val="white"/>
                </a:solidFill>
                <a:latin typeface="Open Sans"/>
              </a:rPr>
              <a:t>Dokumen</a:t>
            </a:r>
            <a:r>
              <a:rPr lang="en-US" sz="20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000" b="0" dirty="0" err="1">
                <a:solidFill>
                  <a:prstClr val="white"/>
                </a:solidFill>
                <a:latin typeface="Open Sans"/>
              </a:rPr>
              <a:t>Pendukung</a:t>
            </a:r>
            <a:r>
              <a:rPr lang="en-US" sz="20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000" b="0" dirty="0" err="1">
                <a:solidFill>
                  <a:prstClr val="white"/>
                </a:solidFill>
                <a:latin typeface="Open Sans"/>
              </a:rPr>
              <a:t>dikirim</a:t>
            </a:r>
            <a:r>
              <a:rPr lang="en-US" sz="2000" b="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000" b="0" dirty="0" err="1">
                <a:solidFill>
                  <a:prstClr val="white"/>
                </a:solidFill>
                <a:latin typeface="Open Sans"/>
              </a:rPr>
              <a:t>ke</a:t>
            </a:r>
            <a:r>
              <a:rPr lang="en-US" sz="2000" b="0" dirty="0">
                <a:solidFill>
                  <a:prstClr val="white"/>
                </a:solidFill>
                <a:latin typeface="Open Sans"/>
              </a:rPr>
              <a:t> BKD </a:t>
            </a:r>
            <a:r>
              <a:rPr lang="en-US" sz="2000" b="0" dirty="0" err="1">
                <a:solidFill>
                  <a:prstClr val="white"/>
                </a:solidFill>
                <a:latin typeface="Open Sans"/>
              </a:rPr>
              <a:t>Provinsi</a:t>
            </a:r>
            <a:r>
              <a:rPr lang="en-US" sz="2000" b="0" dirty="0">
                <a:solidFill>
                  <a:prstClr val="white"/>
                </a:solidFill>
                <a:latin typeface="Open Sans"/>
              </a:rPr>
              <a:t> NTT (Sub </a:t>
            </a:r>
            <a:r>
              <a:rPr lang="en-US" sz="2000" b="0" dirty="0" err="1">
                <a:solidFill>
                  <a:prstClr val="white"/>
                </a:solidFill>
                <a:latin typeface="Open Sans"/>
              </a:rPr>
              <a:t>Bidang</a:t>
            </a:r>
            <a:r>
              <a:rPr lang="en-US" sz="2000" b="0" dirty="0">
                <a:solidFill>
                  <a:prstClr val="white"/>
                </a:solidFill>
                <a:latin typeface="Open Sans"/>
              </a:rPr>
              <a:t> SIMPEG) Kantor </a:t>
            </a:r>
            <a:r>
              <a:rPr lang="en-US" sz="2000" b="0" dirty="0" err="1">
                <a:solidFill>
                  <a:prstClr val="white"/>
                </a:solidFill>
                <a:latin typeface="Open Sans"/>
              </a:rPr>
              <a:t>Gubernur</a:t>
            </a:r>
            <a:r>
              <a:rPr lang="en-US" sz="2000" b="0" dirty="0">
                <a:solidFill>
                  <a:prstClr val="white"/>
                </a:solidFill>
                <a:latin typeface="Open Sans"/>
              </a:rPr>
              <a:t> NTT </a:t>
            </a:r>
            <a:r>
              <a:rPr lang="en-US" sz="2000" b="0" dirty="0" err="1">
                <a:solidFill>
                  <a:prstClr val="white"/>
                </a:solidFill>
                <a:latin typeface="Open Sans"/>
              </a:rPr>
              <a:t>Lantai</a:t>
            </a:r>
            <a:r>
              <a:rPr lang="en-US" sz="2000" b="0" dirty="0">
                <a:solidFill>
                  <a:prstClr val="white"/>
                </a:solidFill>
                <a:latin typeface="Open Sans"/>
              </a:rPr>
              <a:t> 2 Jl. </a:t>
            </a:r>
            <a:r>
              <a:rPr lang="en-US" sz="2000" b="0" dirty="0" err="1">
                <a:solidFill>
                  <a:prstClr val="white"/>
                </a:solidFill>
                <a:latin typeface="Open Sans"/>
              </a:rPr>
              <a:t>Eltari</a:t>
            </a:r>
            <a:r>
              <a:rPr lang="en-US" sz="2000" b="0" dirty="0">
                <a:solidFill>
                  <a:prstClr val="white"/>
                </a:solidFill>
                <a:latin typeface="Open Sans"/>
              </a:rPr>
              <a:t> No. 52 </a:t>
            </a:r>
            <a:r>
              <a:rPr lang="en-US" sz="2000" b="0" dirty="0" err="1">
                <a:solidFill>
                  <a:prstClr val="white"/>
                </a:solidFill>
                <a:latin typeface="Open Sans"/>
              </a:rPr>
              <a:t>Kupang</a:t>
            </a:r>
            <a:r>
              <a:rPr lang="en-US" sz="2000" b="0" dirty="0">
                <a:solidFill>
                  <a:prstClr val="white"/>
                </a:solidFill>
                <a:latin typeface="Open Sans"/>
              </a:rPr>
              <a:t> NTT</a:t>
            </a:r>
            <a:endParaRPr lang="en-US" sz="2800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6D2DE98C-A6A9-4910-968D-B1BB69A8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8" y="374901"/>
            <a:ext cx="8246069" cy="1221640"/>
          </a:xfrm>
        </p:spPr>
        <p:txBody>
          <a:bodyPr>
            <a:normAutofit/>
          </a:bodyPr>
          <a:lstStyle/>
          <a:p>
            <a:r>
              <a:rPr lang="en-US" b="1" dirty="0"/>
              <a:t>SIMAE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xmlns="" id="{7FEFA519-8AEB-44A2-B51D-1B5CC65E8C93}"/>
              </a:ext>
            </a:extLst>
          </p:cNvPr>
          <p:cNvSpPr txBox="1">
            <a:spLocks/>
          </p:cNvSpPr>
          <p:nvPr/>
        </p:nvSpPr>
        <p:spPr>
          <a:xfrm>
            <a:off x="448965" y="1596543"/>
            <a:ext cx="8246068" cy="814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effectLst/>
                <a:latin typeface="Open Sans"/>
              </a:rPr>
              <a:t>Dokumen</a:t>
            </a:r>
            <a:r>
              <a:rPr lang="en-US" b="1" dirty="0">
                <a:effectLst/>
                <a:latin typeface="Open Sans"/>
              </a:rPr>
              <a:t> </a:t>
            </a:r>
            <a:r>
              <a:rPr lang="en-US" b="1" dirty="0" err="1">
                <a:effectLst/>
                <a:latin typeface="Open Sans"/>
              </a:rPr>
              <a:t>Kepegawaian</a:t>
            </a:r>
            <a:r>
              <a:rPr lang="en-US" b="1" dirty="0">
                <a:effectLst/>
                <a:latin typeface="Open Sans"/>
              </a:rPr>
              <a:t> </a:t>
            </a:r>
            <a:r>
              <a:rPr lang="en-US" b="1" dirty="0" err="1">
                <a:effectLst/>
                <a:latin typeface="Open Sans"/>
              </a:rPr>
              <a:t>yg</a:t>
            </a:r>
            <a:r>
              <a:rPr lang="en-US" b="1" dirty="0">
                <a:effectLst/>
                <a:latin typeface="Open Sans"/>
              </a:rPr>
              <a:t> di </a:t>
            </a:r>
            <a:r>
              <a:rPr lang="en-US" b="1" dirty="0" err="1">
                <a:effectLst/>
                <a:latin typeface="Open Sans"/>
              </a:rPr>
              <a:t>Digitasi</a:t>
            </a: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xmlns="" id="{F77FBD41-BBB5-4E2B-8231-DB3AA0547AD9}"/>
              </a:ext>
            </a:extLst>
          </p:cNvPr>
          <p:cNvSpPr txBox="1">
            <a:spLocks/>
          </p:cNvSpPr>
          <p:nvPr/>
        </p:nvSpPr>
        <p:spPr>
          <a:xfrm>
            <a:off x="448966" y="2410967"/>
            <a:ext cx="8246068" cy="3868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F10F541B-2D81-45F3-9E38-6DC5C202AA55}"/>
              </a:ext>
            </a:extLst>
          </p:cNvPr>
          <p:cNvSpPr txBox="1">
            <a:spLocks/>
          </p:cNvSpPr>
          <p:nvPr/>
        </p:nvSpPr>
        <p:spPr>
          <a:xfrm>
            <a:off x="539552" y="2410966"/>
            <a:ext cx="8352928" cy="3257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err="1">
                <a:solidFill>
                  <a:prstClr val="white"/>
                </a:solidFill>
                <a:latin typeface="Open Sans"/>
              </a:rPr>
              <a:t>Setiap</a:t>
            </a:r>
            <a:r>
              <a:rPr lang="en-US" sz="1800" dirty="0">
                <a:solidFill>
                  <a:prstClr val="white"/>
                </a:solidFill>
                <a:latin typeface="Open Sans"/>
              </a:rPr>
              <a:t> PNS </a:t>
            </a:r>
            <a:r>
              <a:rPr lang="en-US" sz="1800" dirty="0" err="1">
                <a:solidFill>
                  <a:prstClr val="white"/>
                </a:solidFill>
                <a:latin typeface="Open Sans"/>
              </a:rPr>
              <a:t>diwajibkan</a:t>
            </a:r>
            <a:r>
              <a:rPr lang="en-US" sz="18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Open Sans"/>
              </a:rPr>
              <a:t>untuk</a:t>
            </a:r>
            <a:r>
              <a:rPr lang="en-US" sz="18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Open Sans"/>
              </a:rPr>
              <a:t>mengisi</a:t>
            </a:r>
            <a:r>
              <a:rPr lang="en-US" sz="18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Open Sans"/>
              </a:rPr>
              <a:t>Formulis</a:t>
            </a:r>
            <a:r>
              <a:rPr lang="en-US" sz="18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Open Sans"/>
              </a:rPr>
              <a:t>Isian</a:t>
            </a:r>
            <a:r>
              <a:rPr lang="en-US" sz="18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Open Sans"/>
              </a:rPr>
              <a:t>Pegawai</a:t>
            </a:r>
            <a:r>
              <a:rPr lang="en-US" sz="1800" dirty="0">
                <a:solidFill>
                  <a:prstClr val="white"/>
                </a:solidFill>
                <a:latin typeface="Open Sans"/>
              </a:rPr>
              <a:t> (FIP) dan </a:t>
            </a:r>
            <a:r>
              <a:rPr lang="en-US" sz="1800" dirty="0" err="1">
                <a:solidFill>
                  <a:prstClr val="white"/>
                </a:solidFill>
                <a:latin typeface="Open Sans"/>
              </a:rPr>
              <a:t>mengumpulkan</a:t>
            </a:r>
            <a:r>
              <a:rPr lang="en-US" sz="18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Open Sans"/>
              </a:rPr>
              <a:t>berkas</a:t>
            </a:r>
            <a:r>
              <a:rPr lang="en-US" sz="18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Open Sans"/>
              </a:rPr>
              <a:t>pendukung</a:t>
            </a:r>
            <a:r>
              <a:rPr lang="en-US" sz="18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Open Sans"/>
              </a:rPr>
              <a:t>dalam</a:t>
            </a:r>
            <a:r>
              <a:rPr lang="en-US" sz="18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Open Sans"/>
              </a:rPr>
              <a:t>bentuk</a:t>
            </a:r>
            <a:r>
              <a:rPr lang="en-US" sz="18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Open Sans"/>
              </a:rPr>
              <a:t>Fisik</a:t>
            </a:r>
            <a:r>
              <a:rPr lang="en-US" sz="1800" dirty="0">
                <a:solidFill>
                  <a:prstClr val="white"/>
                </a:solidFill>
                <a:latin typeface="Open Sans"/>
              </a:rPr>
              <a:t> dan Digital.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800" dirty="0">
                <a:solidFill>
                  <a:prstClr val="white"/>
                </a:solidFill>
              </a:rPr>
              <a:t>SK CPNS 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800" dirty="0">
                <a:solidFill>
                  <a:prstClr val="white"/>
                </a:solidFill>
              </a:rPr>
              <a:t>SK PNS 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800" dirty="0">
                <a:solidFill>
                  <a:prstClr val="white"/>
                </a:solidFill>
              </a:rPr>
              <a:t>SK </a:t>
            </a:r>
            <a:r>
              <a:rPr lang="en-US" sz="1800" dirty="0" err="1">
                <a:solidFill>
                  <a:prstClr val="white"/>
                </a:solidFill>
              </a:rPr>
              <a:t>Konversi</a:t>
            </a:r>
            <a:r>
              <a:rPr lang="en-US" sz="1800" dirty="0">
                <a:solidFill>
                  <a:prstClr val="white"/>
                </a:solidFill>
              </a:rPr>
              <a:t> NIP </a:t>
            </a:r>
            <a:r>
              <a:rPr lang="en-US" sz="1800" dirty="0" err="1">
                <a:solidFill>
                  <a:prstClr val="white"/>
                </a:solidFill>
              </a:rPr>
              <a:t>Baru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800" dirty="0" err="1">
                <a:solidFill>
                  <a:prstClr val="white"/>
                </a:solidFill>
              </a:rPr>
              <a:t>Kartu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en-US" sz="1800" dirty="0" err="1">
                <a:solidFill>
                  <a:prstClr val="white"/>
                </a:solidFill>
              </a:rPr>
              <a:t>Pegawai</a:t>
            </a:r>
            <a:r>
              <a:rPr lang="en-US" sz="1800" dirty="0">
                <a:solidFill>
                  <a:prstClr val="white"/>
                </a:solidFill>
              </a:rPr>
              <a:t> (KARPEG) 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800" dirty="0" err="1">
                <a:solidFill>
                  <a:prstClr val="white"/>
                </a:solidFill>
              </a:rPr>
              <a:t>Kartu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en-US" sz="1800" dirty="0" err="1">
                <a:solidFill>
                  <a:prstClr val="white"/>
                </a:solidFill>
              </a:rPr>
              <a:t>Istri</a:t>
            </a:r>
            <a:r>
              <a:rPr lang="en-US" sz="1800" dirty="0">
                <a:solidFill>
                  <a:prstClr val="white"/>
                </a:solidFill>
              </a:rPr>
              <a:t>/ </a:t>
            </a:r>
            <a:r>
              <a:rPr lang="en-US" sz="1800" dirty="0" err="1">
                <a:solidFill>
                  <a:prstClr val="white"/>
                </a:solidFill>
              </a:rPr>
              <a:t>Kartu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en-US" sz="1800" dirty="0" err="1">
                <a:solidFill>
                  <a:prstClr val="white"/>
                </a:solidFill>
              </a:rPr>
              <a:t>Suami</a:t>
            </a:r>
            <a:r>
              <a:rPr lang="en-US" sz="1800" dirty="0">
                <a:solidFill>
                  <a:prstClr val="white"/>
                </a:solidFill>
              </a:rPr>
              <a:t> (KARIS/KARSU)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800" dirty="0">
                <a:solidFill>
                  <a:prstClr val="white"/>
                </a:solidFill>
              </a:rPr>
              <a:t>Ijazah pada </a:t>
            </a:r>
            <a:r>
              <a:rPr lang="en-US" sz="1800" dirty="0" err="1">
                <a:solidFill>
                  <a:prstClr val="white"/>
                </a:solidFill>
              </a:rPr>
              <a:t>saat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en-US" sz="1800" dirty="0" err="1">
                <a:solidFill>
                  <a:prstClr val="white"/>
                </a:solidFill>
              </a:rPr>
              <a:t>pengangkatan</a:t>
            </a:r>
            <a:r>
              <a:rPr lang="en-US" sz="1800" dirty="0">
                <a:solidFill>
                  <a:prstClr val="white"/>
                </a:solidFill>
              </a:rPr>
              <a:t> CPNS 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800" dirty="0">
                <a:solidFill>
                  <a:prstClr val="white"/>
                </a:solidFill>
              </a:rPr>
              <a:t>Ijazah </a:t>
            </a:r>
            <a:r>
              <a:rPr lang="en-US" sz="1800" dirty="0" err="1">
                <a:solidFill>
                  <a:prstClr val="white"/>
                </a:solidFill>
              </a:rPr>
              <a:t>Terakhir</a:t>
            </a:r>
            <a:endParaRPr lang="en-US" sz="1800" dirty="0">
              <a:solidFill>
                <a:prstClr val="white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800" dirty="0">
                <a:solidFill>
                  <a:prstClr val="white"/>
                </a:solidFill>
              </a:rPr>
              <a:t>SK </a:t>
            </a:r>
            <a:r>
              <a:rPr lang="en-US" sz="1800" dirty="0" err="1">
                <a:solidFill>
                  <a:prstClr val="white"/>
                </a:solidFill>
              </a:rPr>
              <a:t>Pangkat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en-US" sz="1800" dirty="0" err="1">
                <a:solidFill>
                  <a:prstClr val="white"/>
                </a:solidFill>
              </a:rPr>
              <a:t>sejak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en-US" sz="1800" dirty="0" err="1">
                <a:solidFill>
                  <a:prstClr val="white"/>
                </a:solidFill>
              </a:rPr>
              <a:t>pengangkatan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en-US" sz="1800" dirty="0" err="1">
                <a:solidFill>
                  <a:prstClr val="white"/>
                </a:solidFill>
              </a:rPr>
              <a:t>pertama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en-US" sz="1800" dirty="0" err="1">
                <a:solidFill>
                  <a:prstClr val="white"/>
                </a:solidFill>
              </a:rPr>
              <a:t>sampai</a:t>
            </a:r>
            <a:r>
              <a:rPr lang="en-US" sz="1800" dirty="0">
                <a:solidFill>
                  <a:prstClr val="white"/>
                </a:solidFill>
              </a:rPr>
              <a:t> SK </a:t>
            </a:r>
            <a:r>
              <a:rPr lang="en-US" sz="1800" dirty="0" err="1">
                <a:solidFill>
                  <a:prstClr val="white"/>
                </a:solidFill>
              </a:rPr>
              <a:t>Pangkat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en-US" sz="1800" dirty="0" err="1">
                <a:solidFill>
                  <a:prstClr val="white"/>
                </a:solidFill>
              </a:rPr>
              <a:t>Terakhir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6D2DE98C-A6A9-4910-968D-B1BB69A8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8" y="374901"/>
            <a:ext cx="8246069" cy="1221640"/>
          </a:xfrm>
        </p:spPr>
        <p:txBody>
          <a:bodyPr>
            <a:normAutofit/>
          </a:bodyPr>
          <a:lstStyle/>
          <a:p>
            <a:r>
              <a:rPr lang="en-US" b="1" dirty="0"/>
              <a:t>SIMAE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xmlns="" id="{7FEFA519-8AEB-44A2-B51D-1B5CC65E8C93}"/>
              </a:ext>
            </a:extLst>
          </p:cNvPr>
          <p:cNvSpPr txBox="1">
            <a:spLocks/>
          </p:cNvSpPr>
          <p:nvPr/>
        </p:nvSpPr>
        <p:spPr>
          <a:xfrm>
            <a:off x="448965" y="1596543"/>
            <a:ext cx="8246068" cy="814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effectLst/>
                <a:latin typeface="Open Sans"/>
              </a:rPr>
              <a:t>Dokumen</a:t>
            </a:r>
            <a:r>
              <a:rPr lang="en-US" b="1" dirty="0">
                <a:effectLst/>
                <a:latin typeface="Open Sans"/>
              </a:rPr>
              <a:t> </a:t>
            </a:r>
            <a:r>
              <a:rPr lang="en-US" b="1" dirty="0" err="1">
                <a:effectLst/>
                <a:latin typeface="Open Sans"/>
              </a:rPr>
              <a:t>Kepegawaian</a:t>
            </a:r>
            <a:r>
              <a:rPr lang="en-US" b="1" dirty="0">
                <a:effectLst/>
                <a:latin typeface="Open Sans"/>
              </a:rPr>
              <a:t> </a:t>
            </a:r>
            <a:r>
              <a:rPr lang="en-US" b="1" dirty="0" err="1">
                <a:effectLst/>
                <a:latin typeface="Open Sans"/>
              </a:rPr>
              <a:t>yg</a:t>
            </a:r>
            <a:r>
              <a:rPr lang="en-US" b="1" dirty="0">
                <a:effectLst/>
                <a:latin typeface="Open Sans"/>
              </a:rPr>
              <a:t> di </a:t>
            </a:r>
            <a:r>
              <a:rPr lang="en-US" b="1" dirty="0" err="1">
                <a:effectLst/>
                <a:latin typeface="Open Sans"/>
              </a:rPr>
              <a:t>Digitasi</a:t>
            </a: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xmlns="" id="{F77FBD41-BBB5-4E2B-8231-DB3AA0547AD9}"/>
              </a:ext>
            </a:extLst>
          </p:cNvPr>
          <p:cNvSpPr txBox="1">
            <a:spLocks/>
          </p:cNvSpPr>
          <p:nvPr/>
        </p:nvSpPr>
        <p:spPr>
          <a:xfrm>
            <a:off x="448966" y="2410967"/>
            <a:ext cx="8246068" cy="3868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F10F541B-2D81-45F3-9E38-6DC5C202AA55}"/>
              </a:ext>
            </a:extLst>
          </p:cNvPr>
          <p:cNvSpPr txBox="1">
            <a:spLocks/>
          </p:cNvSpPr>
          <p:nvPr/>
        </p:nvSpPr>
        <p:spPr>
          <a:xfrm>
            <a:off x="448966" y="2445722"/>
            <a:ext cx="8246068" cy="3833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prstClr val="white"/>
                </a:solidFill>
              </a:rPr>
              <a:t>9.     SK </a:t>
            </a:r>
            <a:r>
              <a:rPr lang="en-US" sz="2000" dirty="0" err="1">
                <a:solidFill>
                  <a:prstClr val="white"/>
                </a:solidFill>
              </a:rPr>
              <a:t>Jabatan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sejak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pengangkatan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pertama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sampai</a:t>
            </a:r>
            <a:r>
              <a:rPr lang="en-US" sz="2000" dirty="0">
                <a:solidFill>
                  <a:prstClr val="white"/>
                </a:solidFill>
              </a:rPr>
              <a:t> SK </a:t>
            </a:r>
            <a:r>
              <a:rPr lang="en-US" sz="2000" dirty="0" err="1">
                <a:solidFill>
                  <a:prstClr val="white"/>
                </a:solidFill>
              </a:rPr>
              <a:t>Jabatan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Terakhir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</a:p>
          <a:p>
            <a:pPr algn="l"/>
            <a:r>
              <a:rPr lang="en-US" sz="2000" dirty="0">
                <a:solidFill>
                  <a:prstClr val="white"/>
                </a:solidFill>
              </a:rPr>
              <a:t>	a. Surat </a:t>
            </a:r>
            <a:r>
              <a:rPr lang="en-US" sz="2000" dirty="0" err="1">
                <a:solidFill>
                  <a:prstClr val="white"/>
                </a:solidFill>
              </a:rPr>
              <a:t>Pernyataan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Pelantikan</a:t>
            </a:r>
            <a:r>
              <a:rPr lang="en-US" sz="2000" dirty="0">
                <a:solidFill>
                  <a:prstClr val="white"/>
                </a:solidFill>
              </a:rPr>
              <a:t> (SPP) </a:t>
            </a:r>
          </a:p>
          <a:p>
            <a:pPr algn="l"/>
            <a:r>
              <a:rPr lang="en-US" sz="2000" dirty="0">
                <a:solidFill>
                  <a:prstClr val="white"/>
                </a:solidFill>
              </a:rPr>
              <a:t>	b. Surat </a:t>
            </a:r>
            <a:r>
              <a:rPr lang="en-US" sz="2000" dirty="0" err="1">
                <a:solidFill>
                  <a:prstClr val="white"/>
                </a:solidFill>
              </a:rPr>
              <a:t>Pernyataan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Menduduki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Jabatan</a:t>
            </a:r>
            <a:r>
              <a:rPr lang="en-US" sz="2000" dirty="0">
                <a:solidFill>
                  <a:prstClr val="white"/>
                </a:solidFill>
              </a:rPr>
              <a:t> (SPMJ) </a:t>
            </a:r>
          </a:p>
          <a:p>
            <a:pPr algn="l"/>
            <a:r>
              <a:rPr lang="en-US" sz="2000" dirty="0">
                <a:solidFill>
                  <a:prstClr val="white"/>
                </a:solidFill>
              </a:rPr>
              <a:t>	c. Surat </a:t>
            </a:r>
            <a:r>
              <a:rPr lang="en-US" sz="2000" dirty="0" err="1">
                <a:solidFill>
                  <a:prstClr val="white"/>
                </a:solidFill>
              </a:rPr>
              <a:t>Pernyataan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Melaksanakan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Tugas</a:t>
            </a:r>
            <a:r>
              <a:rPr lang="en-US" sz="2000" dirty="0">
                <a:solidFill>
                  <a:prstClr val="white"/>
                </a:solidFill>
              </a:rPr>
              <a:t> (SPMT)</a:t>
            </a:r>
          </a:p>
          <a:p>
            <a:pPr marL="342900" indent="-342900" algn="l">
              <a:buFont typeface="Arial" pitchFamily="34" charset="0"/>
              <a:buAutoNum type="arabicPeriod" startAt="10"/>
            </a:pPr>
            <a:r>
              <a:rPr lang="en-US" sz="2000" dirty="0" err="1">
                <a:solidFill>
                  <a:prstClr val="white"/>
                </a:solidFill>
              </a:rPr>
              <a:t>Kartu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Nomor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Pokok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Wajib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Pajak</a:t>
            </a:r>
            <a:r>
              <a:rPr lang="en-US" sz="2000" dirty="0">
                <a:solidFill>
                  <a:prstClr val="white"/>
                </a:solidFill>
              </a:rPr>
              <a:t> (NPWP) </a:t>
            </a:r>
          </a:p>
          <a:p>
            <a:pPr marL="342900" indent="-342900" algn="l">
              <a:buFont typeface="Arial" pitchFamily="34" charset="0"/>
              <a:buAutoNum type="arabicPeriod" startAt="10"/>
            </a:pPr>
            <a:r>
              <a:rPr lang="en-US" sz="2000" dirty="0" err="1">
                <a:solidFill>
                  <a:prstClr val="white"/>
                </a:solidFill>
              </a:rPr>
              <a:t>Kartu</a:t>
            </a:r>
            <a:r>
              <a:rPr lang="en-US" sz="2000" dirty="0">
                <a:solidFill>
                  <a:prstClr val="white"/>
                </a:solidFill>
              </a:rPr>
              <a:t> Badan </a:t>
            </a:r>
            <a:r>
              <a:rPr lang="en-US" sz="2000" dirty="0" err="1">
                <a:solidFill>
                  <a:prstClr val="white"/>
                </a:solidFill>
              </a:rPr>
              <a:t>Penyelenggara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Jaminan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Sosial</a:t>
            </a:r>
            <a:r>
              <a:rPr lang="en-US" sz="2000" dirty="0">
                <a:solidFill>
                  <a:prstClr val="white"/>
                </a:solidFill>
              </a:rPr>
              <a:t> Kesehatan (BPJS Kesehatan)</a:t>
            </a:r>
          </a:p>
          <a:p>
            <a:pPr marL="342900" indent="-342900" algn="l">
              <a:buFont typeface="Arial" pitchFamily="34" charset="0"/>
              <a:buAutoNum type="arabicPeriod" startAt="10"/>
            </a:pPr>
            <a:r>
              <a:rPr lang="en-US" sz="2000" dirty="0" err="1">
                <a:solidFill>
                  <a:prstClr val="white"/>
                </a:solidFill>
              </a:rPr>
              <a:t>Kartu</a:t>
            </a:r>
            <a:r>
              <a:rPr lang="en-US" sz="2000" dirty="0">
                <a:solidFill>
                  <a:prstClr val="white"/>
                </a:solidFill>
              </a:rPr>
              <a:t> Tanda </a:t>
            </a:r>
            <a:r>
              <a:rPr lang="en-US" sz="2000" dirty="0" err="1">
                <a:solidFill>
                  <a:prstClr val="white"/>
                </a:solidFill>
              </a:rPr>
              <a:t>Penduduk</a:t>
            </a:r>
            <a:r>
              <a:rPr lang="en-US" sz="2000" dirty="0">
                <a:solidFill>
                  <a:prstClr val="white"/>
                </a:solidFill>
              </a:rPr>
              <a:t> (KTP)</a:t>
            </a:r>
          </a:p>
          <a:p>
            <a:pPr marL="342900" indent="-342900" algn="l">
              <a:buFont typeface="Arial" pitchFamily="34" charset="0"/>
              <a:buAutoNum type="arabicPeriod" startAt="10"/>
            </a:pPr>
            <a:r>
              <a:rPr lang="en-US" sz="2000" dirty="0" err="1">
                <a:solidFill>
                  <a:prstClr val="white"/>
                </a:solidFill>
              </a:rPr>
              <a:t>Sertifikat-sertifikat</a:t>
            </a:r>
            <a:r>
              <a:rPr lang="en-US" sz="2000" dirty="0">
                <a:solidFill>
                  <a:prstClr val="white"/>
                </a:solidFill>
              </a:rPr>
              <a:t> Pendidikan dan </a:t>
            </a:r>
            <a:r>
              <a:rPr lang="en-US" sz="2000" dirty="0" err="1">
                <a:solidFill>
                  <a:prstClr val="white"/>
                </a:solidFill>
              </a:rPr>
              <a:t>Pelatihan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Struktural</a:t>
            </a:r>
            <a:endParaRPr lang="en-US" sz="2000" dirty="0">
              <a:solidFill>
                <a:prstClr val="white"/>
              </a:solidFill>
            </a:endParaRPr>
          </a:p>
          <a:p>
            <a:pPr marL="342900" indent="-342900" algn="l">
              <a:buFont typeface="Arial" pitchFamily="34" charset="0"/>
              <a:buAutoNum type="arabicPeriod" startAt="10"/>
            </a:pPr>
            <a:r>
              <a:rPr lang="en-US" sz="2000" dirty="0" err="1">
                <a:solidFill>
                  <a:prstClr val="white"/>
                </a:solidFill>
              </a:rPr>
              <a:t>Sertifikat-sertifikat</a:t>
            </a:r>
            <a:r>
              <a:rPr lang="en-US" sz="2000" dirty="0">
                <a:solidFill>
                  <a:prstClr val="white"/>
                </a:solidFill>
              </a:rPr>
              <a:t> Pendidikan dan </a:t>
            </a:r>
            <a:r>
              <a:rPr lang="en-US" sz="2000" dirty="0" err="1">
                <a:solidFill>
                  <a:prstClr val="white"/>
                </a:solidFill>
              </a:rPr>
              <a:t>Pelatihan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Fungsional</a:t>
            </a:r>
            <a:endParaRPr lang="en-US" sz="2000" dirty="0">
              <a:solidFill>
                <a:prstClr val="white"/>
              </a:solidFill>
            </a:endParaRPr>
          </a:p>
          <a:p>
            <a:pPr marL="342900" indent="-342900" algn="l">
              <a:buFont typeface="Arial" pitchFamily="34" charset="0"/>
              <a:buAutoNum type="arabicPeriod" startAt="10"/>
            </a:pPr>
            <a:r>
              <a:rPr lang="en-US" sz="2000" dirty="0" err="1">
                <a:solidFill>
                  <a:prstClr val="white"/>
                </a:solidFill>
              </a:rPr>
              <a:t>Sertifikat-sertifikat</a:t>
            </a:r>
            <a:r>
              <a:rPr lang="en-US" sz="2000" dirty="0">
                <a:solidFill>
                  <a:prstClr val="white"/>
                </a:solidFill>
              </a:rPr>
              <a:t> Pendidikan dan </a:t>
            </a:r>
            <a:r>
              <a:rPr lang="en-US" sz="2000" dirty="0" err="1">
                <a:solidFill>
                  <a:prstClr val="white"/>
                </a:solidFill>
              </a:rPr>
              <a:t>Pelatihan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Teknis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6D2DE98C-A6A9-4910-968D-B1BB69A8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8" y="374901"/>
            <a:ext cx="8246069" cy="1221640"/>
          </a:xfrm>
        </p:spPr>
        <p:txBody>
          <a:bodyPr>
            <a:normAutofit/>
          </a:bodyPr>
          <a:lstStyle/>
          <a:p>
            <a:r>
              <a:rPr lang="en-US" b="1" dirty="0"/>
              <a:t>SIMAE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>
            <a:extLst>
              <a:ext uri="{FF2B5EF4-FFF2-40B4-BE49-F238E27FC236}">
                <a16:creationId xmlns:a16="http://schemas.microsoft.com/office/drawing/2014/main" xmlns="" id="{F77FBD41-BBB5-4E2B-8231-DB3AA0547AD9}"/>
              </a:ext>
            </a:extLst>
          </p:cNvPr>
          <p:cNvSpPr txBox="1">
            <a:spLocks/>
          </p:cNvSpPr>
          <p:nvPr/>
        </p:nvSpPr>
        <p:spPr>
          <a:xfrm>
            <a:off x="448966" y="2410967"/>
            <a:ext cx="8246068" cy="3868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F10F541B-2D81-45F3-9E38-6DC5C202AA55}"/>
              </a:ext>
            </a:extLst>
          </p:cNvPr>
          <p:cNvSpPr txBox="1">
            <a:spLocks/>
          </p:cNvSpPr>
          <p:nvPr/>
        </p:nvSpPr>
        <p:spPr>
          <a:xfrm>
            <a:off x="483642" y="3429000"/>
            <a:ext cx="8264821" cy="2537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prstClr val="white"/>
                </a:solidFill>
              </a:rPr>
              <a:t>Teknis </a:t>
            </a:r>
            <a:r>
              <a:rPr lang="en-US" dirty="0" err="1">
                <a:solidFill>
                  <a:prstClr val="white"/>
                </a:solidFill>
              </a:rPr>
              <a:t>penyimpanan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dokumen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administrasi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kepegawaian</a:t>
            </a:r>
            <a:r>
              <a:rPr lang="en-US" dirty="0">
                <a:solidFill>
                  <a:prstClr val="white"/>
                </a:solidFill>
              </a:rPr>
              <a:t> yang </a:t>
            </a:r>
            <a:r>
              <a:rPr lang="en-US" dirty="0" err="1">
                <a:solidFill>
                  <a:prstClr val="white"/>
                </a:solidFill>
              </a:rPr>
              <a:t>telah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didigitasi</a:t>
            </a:r>
            <a:r>
              <a:rPr lang="en-US" dirty="0">
                <a:solidFill>
                  <a:prstClr val="white"/>
                </a:solidFill>
              </a:rPr>
              <a:t> :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err="1">
                <a:solidFill>
                  <a:prstClr val="white"/>
                </a:solidFill>
              </a:rPr>
              <a:t>Dokumen</a:t>
            </a:r>
            <a:r>
              <a:rPr lang="en-US" dirty="0">
                <a:solidFill>
                  <a:prstClr val="white"/>
                </a:solidFill>
              </a:rPr>
              <a:t> masing-masing </a:t>
            </a:r>
            <a:r>
              <a:rPr lang="en-US" dirty="0" err="1">
                <a:solidFill>
                  <a:prstClr val="white"/>
                </a:solidFill>
              </a:rPr>
              <a:t>Pegawai</a:t>
            </a:r>
            <a:r>
              <a:rPr lang="en-US" dirty="0">
                <a:solidFill>
                  <a:prstClr val="white"/>
                </a:solidFill>
              </a:rPr>
              <a:t> Negeri </a:t>
            </a:r>
            <a:r>
              <a:rPr lang="en-US" dirty="0" err="1">
                <a:solidFill>
                  <a:prstClr val="white"/>
                </a:solidFill>
              </a:rPr>
              <a:t>Sipil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disimpan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dalam</a:t>
            </a:r>
            <a:r>
              <a:rPr lang="en-US" dirty="0">
                <a:solidFill>
                  <a:prstClr val="white"/>
                </a:solidFill>
              </a:rPr>
              <a:t> 1 (</a:t>
            </a:r>
            <a:r>
              <a:rPr lang="en-US" dirty="0" err="1">
                <a:solidFill>
                  <a:prstClr val="white"/>
                </a:solidFill>
              </a:rPr>
              <a:t>satu</a:t>
            </a:r>
            <a:r>
              <a:rPr lang="en-US" dirty="0">
                <a:solidFill>
                  <a:prstClr val="white"/>
                </a:solidFill>
              </a:rPr>
              <a:t>) folder yang </a:t>
            </a:r>
            <a:r>
              <a:rPr lang="en-US" dirty="0" err="1">
                <a:solidFill>
                  <a:prstClr val="white"/>
                </a:solidFill>
              </a:rPr>
              <a:t>dinamakan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sesuai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Nomor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Induk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Pegawai</a:t>
            </a:r>
            <a:r>
              <a:rPr lang="en-US" dirty="0">
                <a:solidFill>
                  <a:prstClr val="white"/>
                </a:solidFill>
              </a:rPr>
              <a:t> (NIP).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err="1">
                <a:solidFill>
                  <a:prstClr val="white"/>
                </a:solidFill>
              </a:rPr>
              <a:t>Setiap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dokumen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administrasi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kepegawaian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disimpan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sesuai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jenis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dokumen</a:t>
            </a:r>
            <a:r>
              <a:rPr lang="en-US" dirty="0">
                <a:solidFill>
                  <a:prstClr val="white"/>
                </a:solidFill>
              </a:rPr>
              <a:t> yang di </a:t>
            </a:r>
            <a:r>
              <a:rPr lang="en-US" dirty="0" err="1">
                <a:solidFill>
                  <a:prstClr val="white"/>
                </a:solidFill>
              </a:rPr>
              <a:t>digitasi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  <a:p>
            <a:pPr algn="l"/>
            <a:endParaRPr lang="en-US" dirty="0">
              <a:solidFill>
                <a:prstClr val="white"/>
              </a:solidFill>
              <a:latin typeface="Open Sans"/>
            </a:endParaRPr>
          </a:p>
          <a:p>
            <a:pPr algn="l"/>
            <a:r>
              <a:rPr lang="en-US" dirty="0" err="1">
                <a:solidFill>
                  <a:prstClr val="white"/>
                </a:solidFill>
                <a:latin typeface="Open Sans"/>
              </a:rPr>
              <a:t>Dokumen</a:t>
            </a:r>
            <a:r>
              <a:rPr lang="en-US" dirty="0">
                <a:solidFill>
                  <a:prstClr val="white"/>
                </a:solidFill>
                <a:latin typeface="Open Sans"/>
              </a:rPr>
              <a:t> yang </a:t>
            </a:r>
            <a:r>
              <a:rPr lang="en-US" dirty="0" err="1">
                <a:solidFill>
                  <a:prstClr val="white"/>
                </a:solidFill>
                <a:latin typeface="Open Sans"/>
              </a:rPr>
              <a:t>sudah</a:t>
            </a:r>
            <a:r>
              <a:rPr lang="en-US" dirty="0">
                <a:solidFill>
                  <a:prstClr val="white"/>
                </a:solidFill>
                <a:latin typeface="Open Sans"/>
              </a:rPr>
              <a:t> di </a:t>
            </a:r>
            <a:r>
              <a:rPr lang="en-US" dirty="0" err="1">
                <a:solidFill>
                  <a:prstClr val="white"/>
                </a:solidFill>
                <a:latin typeface="Open Sans"/>
              </a:rPr>
              <a:t>digitasi</a:t>
            </a:r>
            <a:r>
              <a:rPr lang="en-US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Open Sans"/>
              </a:rPr>
              <a:t>bisa</a:t>
            </a:r>
            <a:r>
              <a:rPr lang="en-US" dirty="0">
                <a:solidFill>
                  <a:prstClr val="white"/>
                </a:solidFill>
                <a:latin typeface="Open Sans"/>
              </a:rPr>
              <a:t> di email </a:t>
            </a:r>
            <a:r>
              <a:rPr lang="en-US" dirty="0" err="1">
                <a:solidFill>
                  <a:prstClr val="white"/>
                </a:solidFill>
                <a:latin typeface="Open Sans"/>
              </a:rPr>
              <a:t>ke</a:t>
            </a:r>
            <a:r>
              <a:rPr lang="en-US" dirty="0">
                <a:solidFill>
                  <a:prstClr val="white"/>
                </a:solidFill>
                <a:latin typeface="Open Sans"/>
              </a:rPr>
              <a:t> : </a:t>
            </a:r>
            <a:r>
              <a:rPr lang="en-US" dirty="0">
                <a:solidFill>
                  <a:srgbClr val="1F497D">
                    <a:lumMod val="20000"/>
                    <a:lumOff val="80000"/>
                  </a:srgbClr>
                </a:solidFill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simpeg.bkd.nttprov@gmail.com</a:t>
            </a:r>
            <a:r>
              <a:rPr lang="en-US" dirty="0">
                <a:solidFill>
                  <a:srgbClr val="1F497D">
                    <a:lumMod val="20000"/>
                    <a:lumOff val="80000"/>
                  </a:srgbClr>
                </a:solidFill>
                <a:latin typeface="Open Sans"/>
              </a:rPr>
              <a:t> </a:t>
            </a:r>
            <a:r>
              <a:rPr lang="en-US" dirty="0">
                <a:solidFill>
                  <a:prstClr val="white"/>
                </a:solidFill>
                <a:latin typeface="Open Sans"/>
              </a:rPr>
              <a:t>/ </a:t>
            </a:r>
            <a:r>
              <a:rPr lang="en-US" dirty="0" err="1">
                <a:solidFill>
                  <a:prstClr val="white"/>
                </a:solidFill>
                <a:latin typeface="Open Sans"/>
              </a:rPr>
              <a:t>diantar</a:t>
            </a:r>
            <a:r>
              <a:rPr lang="en-US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Open Sans"/>
              </a:rPr>
              <a:t>langsung</a:t>
            </a:r>
            <a:r>
              <a:rPr lang="en-US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Open Sans"/>
              </a:rPr>
              <a:t>ke</a:t>
            </a:r>
            <a:r>
              <a:rPr lang="en-US" dirty="0">
                <a:solidFill>
                  <a:prstClr val="white"/>
                </a:solidFill>
                <a:latin typeface="Open Sans"/>
              </a:rPr>
              <a:t> BKD NTT </a:t>
            </a:r>
            <a:r>
              <a:rPr lang="en-US" dirty="0" err="1">
                <a:solidFill>
                  <a:prstClr val="white"/>
                </a:solidFill>
                <a:latin typeface="Open Sans"/>
              </a:rPr>
              <a:t>untuk</a:t>
            </a:r>
            <a:r>
              <a:rPr lang="en-US" dirty="0">
                <a:solidFill>
                  <a:prstClr val="white"/>
                </a:solidFill>
                <a:latin typeface="Open Sans"/>
              </a:rPr>
              <a:t> di </a:t>
            </a:r>
            <a:r>
              <a:rPr lang="en-US" dirty="0" smtClean="0">
                <a:solidFill>
                  <a:prstClr val="white"/>
                </a:solidFill>
                <a:latin typeface="Open Sans"/>
              </a:rPr>
              <a:t>copy</a:t>
            </a:r>
            <a:endParaRPr lang="en-US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6D2DE98C-A6A9-4910-968D-B1BB69A8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8" y="374901"/>
            <a:ext cx="8246069" cy="1221640"/>
          </a:xfrm>
        </p:spPr>
        <p:txBody>
          <a:bodyPr>
            <a:normAutofit/>
          </a:bodyPr>
          <a:lstStyle/>
          <a:p>
            <a:r>
              <a:rPr lang="en-US" b="1" dirty="0"/>
              <a:t>SIMAE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 BIDANG </a:t>
            </a:r>
            <a:r>
              <a:rPr lang="en-US" dirty="0"/>
              <a:t>PERENCANAAN DAN FORMASI PEGAWAI</a:t>
            </a:r>
          </a:p>
        </p:txBody>
      </p:sp>
    </p:spTree>
    <p:extLst>
      <p:ext uri="{BB962C8B-B14F-4D97-AF65-F5344CB8AC3E}">
        <p14:creationId xmlns:p14="http://schemas.microsoft.com/office/powerpoint/2010/main" val="11531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xmlns="" id="{7FEFA519-8AEB-44A2-B51D-1B5CC65E8C93}"/>
              </a:ext>
            </a:extLst>
          </p:cNvPr>
          <p:cNvSpPr txBox="1">
            <a:spLocks/>
          </p:cNvSpPr>
          <p:nvPr/>
        </p:nvSpPr>
        <p:spPr>
          <a:xfrm>
            <a:off x="448965" y="1596543"/>
            <a:ext cx="8246068" cy="814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effectLst/>
                <a:latin typeface="Open Sans"/>
              </a:rPr>
              <a:t>Tutorial </a:t>
            </a:r>
            <a:r>
              <a:rPr lang="en-US" b="1" dirty="0" err="1">
                <a:effectLst/>
                <a:latin typeface="Open Sans"/>
              </a:rPr>
              <a:t>Digitasi</a:t>
            </a:r>
            <a:r>
              <a:rPr lang="en-US" b="1" dirty="0">
                <a:effectLst/>
                <a:latin typeface="Open Sans"/>
              </a:rPr>
              <a:t> </a:t>
            </a:r>
            <a:r>
              <a:rPr lang="en-US" b="1" dirty="0" err="1">
                <a:effectLst/>
                <a:latin typeface="Open Sans"/>
              </a:rPr>
              <a:t>Arsip</a:t>
            </a:r>
            <a:r>
              <a:rPr lang="en-US" b="1" dirty="0">
                <a:effectLst/>
                <a:latin typeface="Open Sans"/>
              </a:rPr>
              <a:t> </a:t>
            </a:r>
            <a:r>
              <a:rPr lang="en-US" b="1" dirty="0" err="1">
                <a:effectLst/>
                <a:latin typeface="Open Sans"/>
              </a:rPr>
              <a:t>bisa</a:t>
            </a:r>
            <a:r>
              <a:rPr lang="en-US" b="1" dirty="0">
                <a:effectLst/>
                <a:latin typeface="Open Sans"/>
              </a:rPr>
              <a:t> </a:t>
            </a:r>
            <a:r>
              <a:rPr lang="en-US" b="1" dirty="0" err="1">
                <a:effectLst/>
                <a:latin typeface="Open Sans"/>
              </a:rPr>
              <a:t>dilihat</a:t>
            </a:r>
            <a:r>
              <a:rPr lang="en-US" b="1" dirty="0">
                <a:effectLst/>
                <a:latin typeface="Open Sans"/>
              </a:rPr>
              <a:t> di </a:t>
            </a:r>
            <a:r>
              <a:rPr lang="en-US" b="1" dirty="0" err="1">
                <a:effectLst/>
                <a:latin typeface="Open Sans"/>
              </a:rPr>
              <a:t>Youtube</a:t>
            </a:r>
            <a:r>
              <a:rPr lang="en-US" b="1" dirty="0">
                <a:effectLst/>
                <a:latin typeface="Open Sans"/>
              </a:rPr>
              <a:t> BKD NTT</a:t>
            </a: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xmlns="" id="{F77FBD41-BBB5-4E2B-8231-DB3AA0547AD9}"/>
              </a:ext>
            </a:extLst>
          </p:cNvPr>
          <p:cNvSpPr txBox="1">
            <a:spLocks/>
          </p:cNvSpPr>
          <p:nvPr/>
        </p:nvSpPr>
        <p:spPr>
          <a:xfrm>
            <a:off x="448966" y="2410967"/>
            <a:ext cx="8246068" cy="3868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F10F541B-2D81-45F3-9E38-6DC5C202AA55}"/>
              </a:ext>
            </a:extLst>
          </p:cNvPr>
          <p:cNvSpPr txBox="1">
            <a:spLocks/>
          </p:cNvSpPr>
          <p:nvPr/>
        </p:nvSpPr>
        <p:spPr>
          <a:xfrm>
            <a:off x="448966" y="2614575"/>
            <a:ext cx="7787954" cy="4072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prstClr val="white"/>
                </a:solidFill>
              </a:rPr>
              <a:t>CARA-CARA MELAKUKAN DIGITASI </a:t>
            </a:r>
            <a:r>
              <a:rPr lang="en-US" sz="1800" dirty="0">
                <a:solidFill>
                  <a:srgbClr val="1F497D">
                    <a:lumMod val="20000"/>
                    <a:lumOff val="80000"/>
                  </a:srgbClr>
                </a:solidFill>
              </a:rPr>
              <a:t>: </a:t>
            </a:r>
            <a:r>
              <a:rPr lang="en-US" sz="1800" dirty="0">
                <a:solidFill>
                  <a:srgbClr val="1F497D">
                    <a:lumMod val="20000"/>
                    <a:lumOff val="80000"/>
                  </a:srgb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https://youtu.be/UbRRB9riESU</a:t>
            </a:r>
            <a:endParaRPr lang="en-US" sz="1800" dirty="0">
              <a:solidFill>
                <a:srgbClr val="1F497D">
                  <a:lumMod val="20000"/>
                  <a:lumOff val="80000"/>
                </a:srgbClr>
              </a:solidFill>
            </a:endParaRPr>
          </a:p>
          <a:p>
            <a:pPr algn="l"/>
            <a:r>
              <a:rPr lang="en-US" sz="1800" dirty="0">
                <a:solidFill>
                  <a:prstClr val="white"/>
                </a:solidFill>
              </a:rPr>
              <a:t> </a:t>
            </a:r>
          </a:p>
          <a:p>
            <a:pPr algn="l"/>
            <a:endParaRPr lang="en-US" sz="1800" dirty="0">
              <a:solidFill>
                <a:prstClr val="white"/>
              </a:solidFill>
            </a:endParaRPr>
          </a:p>
          <a:p>
            <a:pPr algn="l"/>
            <a:r>
              <a:rPr lang="en-US" sz="1800" dirty="0">
                <a:solidFill>
                  <a:prstClr val="white"/>
                </a:solidFill>
              </a:rPr>
              <a:t>PETUNJUK UNTUK KOMPRESS FOLDER : </a:t>
            </a:r>
            <a:r>
              <a:rPr lang="en-US" sz="1800" dirty="0">
                <a:solidFill>
                  <a:srgbClr val="1F497D">
                    <a:lumMod val="20000"/>
                    <a:lumOff val="80000"/>
                  </a:srgb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https://youtu.be/nYvkWNSYCg4</a:t>
            </a:r>
            <a:endParaRPr lang="en-US" sz="1800" dirty="0">
              <a:solidFill>
                <a:srgbClr val="1F497D">
                  <a:lumMod val="20000"/>
                  <a:lumOff val="80000"/>
                </a:srgbClr>
              </a:solidFill>
            </a:endParaRPr>
          </a:p>
          <a:p>
            <a:pPr algn="l"/>
            <a:r>
              <a:rPr lang="en-US" sz="1800" dirty="0">
                <a:solidFill>
                  <a:prstClr val="white"/>
                </a:solidFill>
              </a:rPr>
              <a:t> </a:t>
            </a:r>
          </a:p>
          <a:p>
            <a:pPr algn="l"/>
            <a:endParaRPr lang="en-US" sz="1800" dirty="0">
              <a:solidFill>
                <a:prstClr val="white"/>
              </a:solidFill>
            </a:endParaRPr>
          </a:p>
          <a:p>
            <a:pPr algn="l"/>
            <a:r>
              <a:rPr lang="en-US" sz="1800" dirty="0">
                <a:solidFill>
                  <a:prstClr val="white"/>
                </a:solidFill>
              </a:rPr>
              <a:t>PETUNJUK UNTUK PENGIRIMAN FILE : </a:t>
            </a:r>
            <a:r>
              <a:rPr lang="en-US" sz="1800" dirty="0">
                <a:solidFill>
                  <a:srgbClr val="1F497D">
                    <a:lumMod val="20000"/>
                    <a:lumOff val="80000"/>
                  </a:srgb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https://youtu.be/ZaXd-JHIEYk</a:t>
            </a:r>
            <a:endParaRPr lang="en-US" sz="1800" dirty="0">
              <a:solidFill>
                <a:srgbClr val="1F497D">
                  <a:lumMod val="20000"/>
                  <a:lumOff val="80000"/>
                </a:srgbClr>
              </a:solidFill>
            </a:endParaRPr>
          </a:p>
          <a:p>
            <a:pPr algn="l"/>
            <a:endParaRPr lang="en-US" sz="1200" dirty="0">
              <a:solidFill>
                <a:prstClr val="white"/>
              </a:solidFill>
              <a:latin typeface="Open Sans"/>
            </a:endParaRPr>
          </a:p>
          <a:p>
            <a:pPr algn="l"/>
            <a:endParaRPr lang="en-US" sz="1600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6D2DE98C-A6A9-4910-968D-B1BB69A8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8" y="374901"/>
            <a:ext cx="8246069" cy="1221640"/>
          </a:xfrm>
        </p:spPr>
        <p:txBody>
          <a:bodyPr>
            <a:normAutofit/>
          </a:bodyPr>
          <a:lstStyle/>
          <a:p>
            <a:r>
              <a:rPr lang="en-US" b="1" dirty="0"/>
              <a:t>SIMAE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Sub </a:t>
            </a:r>
            <a:r>
              <a:rPr lang="en-US" sz="4400" dirty="0" err="1" smtClean="0"/>
              <a:t>Bidang</a:t>
            </a:r>
            <a:r>
              <a:rPr lang="en-US" sz="4400" dirty="0" smtClean="0"/>
              <a:t> </a:t>
            </a:r>
            <a:r>
              <a:rPr lang="en-US" sz="4400" dirty="0" err="1"/>
              <a:t>P</a:t>
            </a:r>
            <a:r>
              <a:rPr lang="en-US" sz="4400" dirty="0" err="1" smtClean="0"/>
              <a:t>endidikan</a:t>
            </a:r>
            <a:r>
              <a:rPr lang="en-US" sz="4400" dirty="0" smtClean="0"/>
              <a:t> </a:t>
            </a:r>
            <a:r>
              <a:rPr lang="en-US" sz="4400" dirty="0" err="1"/>
              <a:t>A</a:t>
            </a:r>
            <a:r>
              <a:rPr lang="en-US" sz="4400" dirty="0" err="1" smtClean="0"/>
              <a:t>paratur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21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Tugas</a:t>
            </a:r>
            <a:r>
              <a:rPr lang="en-US" sz="4800" dirty="0" smtClean="0"/>
              <a:t> </a:t>
            </a:r>
            <a:r>
              <a:rPr lang="en-US" sz="4800" dirty="0" err="1" smtClean="0"/>
              <a:t>Belajar</a:t>
            </a:r>
            <a:r>
              <a:rPr lang="en-US" sz="4800" dirty="0" smtClean="0"/>
              <a:t> </a:t>
            </a:r>
            <a:r>
              <a:rPr lang="en-US" sz="4800" dirty="0" err="1" smtClean="0"/>
              <a:t>dan</a:t>
            </a:r>
            <a:r>
              <a:rPr lang="en-US" sz="4800" dirty="0" smtClean="0"/>
              <a:t> </a:t>
            </a:r>
            <a:r>
              <a:rPr lang="en-US" sz="4800" dirty="0" err="1" smtClean="0"/>
              <a:t>Izin</a:t>
            </a:r>
            <a:r>
              <a:rPr lang="en-US" sz="4800" dirty="0" smtClean="0"/>
              <a:t> </a:t>
            </a:r>
            <a:r>
              <a:rPr lang="en-US" sz="4800" dirty="0" err="1" smtClean="0"/>
              <a:t>Belajar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330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Dasar</a:t>
            </a:r>
            <a:r>
              <a:rPr lang="en-US" sz="6000" dirty="0" smtClean="0"/>
              <a:t> </a:t>
            </a:r>
            <a:r>
              <a:rPr lang="en-US" sz="6000" dirty="0" err="1" smtClean="0"/>
              <a:t>Hukum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Presiden</a:t>
            </a:r>
            <a:r>
              <a:rPr lang="en-US" dirty="0" smtClean="0"/>
              <a:t> RI </a:t>
            </a:r>
            <a:r>
              <a:rPr lang="en-US" dirty="0" err="1" smtClean="0"/>
              <a:t>nomor</a:t>
            </a:r>
            <a:r>
              <a:rPr lang="en-US" dirty="0" smtClean="0"/>
              <a:t> 12 </a:t>
            </a:r>
            <a:r>
              <a:rPr lang="en-US" dirty="0" err="1" smtClean="0"/>
              <a:t>tahun</a:t>
            </a:r>
            <a:r>
              <a:rPr lang="en-US" dirty="0" smtClean="0"/>
              <a:t> 1961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Surat </a:t>
            </a:r>
            <a:r>
              <a:rPr lang="en-US" dirty="0" err="1" smtClean="0"/>
              <a:t>Edaran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 PAN &amp; RB </a:t>
            </a:r>
            <a:r>
              <a:rPr lang="en-US" dirty="0" err="1"/>
              <a:t>n</a:t>
            </a:r>
            <a:r>
              <a:rPr lang="en-US" dirty="0" err="1" smtClean="0"/>
              <a:t>omor</a:t>
            </a:r>
            <a:r>
              <a:rPr lang="en-US" dirty="0" smtClean="0"/>
              <a:t> 04 </a:t>
            </a:r>
            <a:r>
              <a:rPr lang="en-US" dirty="0" err="1" smtClean="0"/>
              <a:t>tahun</a:t>
            </a:r>
            <a:r>
              <a:rPr lang="en-US" dirty="0" smtClean="0"/>
              <a:t> 2013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Provinsi</a:t>
            </a:r>
            <a:r>
              <a:rPr lang="en-US" dirty="0" smtClean="0"/>
              <a:t> Nusa </a:t>
            </a:r>
            <a:r>
              <a:rPr lang="en-US" dirty="0" err="1" smtClean="0"/>
              <a:t>tenggara</a:t>
            </a:r>
            <a:r>
              <a:rPr lang="en-US" dirty="0" smtClean="0"/>
              <a:t> </a:t>
            </a:r>
            <a:r>
              <a:rPr lang="en-US" dirty="0" err="1" smtClean="0"/>
              <a:t>Tmur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13 </a:t>
            </a:r>
            <a:r>
              <a:rPr lang="en-US" dirty="0" err="1" smtClean="0"/>
              <a:t>tahun</a:t>
            </a:r>
            <a:r>
              <a:rPr lang="en-US" dirty="0" smtClean="0"/>
              <a:t> 2016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Daerah </a:t>
            </a:r>
            <a:r>
              <a:rPr lang="en-US" dirty="0" err="1" smtClean="0"/>
              <a:t>Provinsi</a:t>
            </a:r>
            <a:r>
              <a:rPr lang="en-US" dirty="0" smtClean="0"/>
              <a:t> Nusa Tenggara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8 </a:t>
            </a:r>
            <a:r>
              <a:rPr lang="en-US" dirty="0" err="1" smtClean="0"/>
              <a:t>Tahun</a:t>
            </a:r>
            <a:r>
              <a:rPr lang="en-US" dirty="0" smtClean="0"/>
              <a:t> 2012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,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457950" cy="1293028"/>
          </a:xfrm>
        </p:spPr>
        <p:txBody>
          <a:bodyPr>
            <a:normAutofit/>
          </a:bodyPr>
          <a:lstStyle/>
          <a:p>
            <a:pPr algn="l"/>
            <a:r>
              <a:rPr lang="en-US" sz="6000" dirty="0" err="1" smtClean="0"/>
              <a:t>Persyaratan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4350" y="1502230"/>
            <a:ext cx="8115300" cy="471645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Usulan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Rekomendasi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impinan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sekurang-kurangnya</a:t>
            </a:r>
            <a:r>
              <a:rPr lang="en-US" dirty="0" smtClean="0"/>
              <a:t> 1 (</a:t>
            </a:r>
            <a:r>
              <a:rPr lang="en-US" dirty="0" err="1" smtClean="0"/>
              <a:t>satu</a:t>
            </a:r>
            <a:r>
              <a:rPr lang="en-US" dirty="0" smtClean="0"/>
              <a:t>)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PNS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2 (</a:t>
            </a:r>
            <a:r>
              <a:rPr lang="en-US" dirty="0" err="1" smtClean="0"/>
              <a:t>dua</a:t>
            </a:r>
            <a:r>
              <a:rPr lang="en-US" dirty="0" smtClean="0"/>
              <a:t>)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Fotocopy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r>
              <a:rPr lang="en-US" dirty="0" smtClean="0"/>
              <a:t> SK CPNS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Fotocopy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r>
              <a:rPr lang="en-US" dirty="0" smtClean="0"/>
              <a:t> SK PNS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Fotocopy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r>
              <a:rPr lang="en-US" dirty="0" smtClean="0"/>
              <a:t> SK </a:t>
            </a:r>
            <a:r>
              <a:rPr lang="en-US" dirty="0" err="1" smtClean="0"/>
              <a:t>Pangkat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Fotocopy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r>
              <a:rPr lang="en-US" dirty="0" smtClean="0"/>
              <a:t> </a:t>
            </a:r>
            <a:r>
              <a:rPr lang="en-US" dirty="0" err="1" smtClean="0"/>
              <a:t>Ijazah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Transkrip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Fotocopy</a:t>
            </a:r>
            <a:r>
              <a:rPr lang="en-US" dirty="0" smtClean="0"/>
              <a:t> </a:t>
            </a:r>
            <a:r>
              <a:rPr lang="en-US" dirty="0" smtClean="0"/>
              <a:t>Surat </a:t>
            </a:r>
            <a:r>
              <a:rPr lang="en-US" dirty="0" err="1" smtClean="0"/>
              <a:t>Keterangan</a:t>
            </a:r>
            <a:r>
              <a:rPr lang="en-US" dirty="0" smtClean="0"/>
              <a:t> Lulus 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Tinggi yang </a:t>
            </a:r>
            <a:r>
              <a:rPr lang="en-US" dirty="0" err="1" smtClean="0"/>
              <a:t>dituju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(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457950" cy="785905"/>
          </a:xfrm>
        </p:spPr>
        <p:txBody>
          <a:bodyPr>
            <a:noAutofit/>
          </a:bodyPr>
          <a:lstStyle/>
          <a:p>
            <a:r>
              <a:rPr lang="en-US" sz="6000" dirty="0" err="1" smtClean="0"/>
              <a:t>Prosedur</a:t>
            </a:r>
            <a:endParaRPr lang="en-US" sz="6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29123269"/>
              </p:ext>
            </p:extLst>
          </p:nvPr>
        </p:nvGraphicFramePr>
        <p:xfrm>
          <a:off x="544607" y="1052737"/>
          <a:ext cx="8115300" cy="4641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7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672504" cy="244827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/>
              <a:t>Ujian</a:t>
            </a:r>
            <a:r>
              <a:rPr lang="en-US" sz="4400" b="1" dirty="0"/>
              <a:t> </a:t>
            </a:r>
            <a:r>
              <a:rPr lang="en-US" sz="4400" b="1" dirty="0" err="1" smtClean="0"/>
              <a:t>Dinas</a:t>
            </a:r>
            <a:r>
              <a:rPr lang="en-US" sz="4400" b="1" dirty="0" smtClean="0"/>
              <a:t> </a:t>
            </a:r>
            <a:r>
              <a:rPr lang="en-US" sz="4400" b="1" dirty="0"/>
              <a:t>&amp; </a:t>
            </a:r>
            <a:br>
              <a:rPr lang="en-US" sz="4400" b="1" dirty="0"/>
            </a:br>
            <a:r>
              <a:rPr lang="en-US" sz="4400" b="1" dirty="0" err="1" smtClean="0"/>
              <a:t>Ujian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Kenaikan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Pangkat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err="1" smtClean="0"/>
              <a:t>Penyesuaian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Ijazah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927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04664"/>
            <a:ext cx="6457950" cy="936104"/>
          </a:xfrm>
        </p:spPr>
        <p:txBody>
          <a:bodyPr>
            <a:noAutofit/>
          </a:bodyPr>
          <a:lstStyle/>
          <a:p>
            <a:pPr algn="l"/>
            <a:r>
              <a:rPr lang="en-US" sz="6000" dirty="0" err="1" smtClean="0"/>
              <a:t>Dasar</a:t>
            </a:r>
            <a:r>
              <a:rPr lang="en-US" sz="6000" dirty="0" smtClean="0"/>
              <a:t> </a:t>
            </a:r>
            <a:r>
              <a:rPr lang="en-US" sz="6000" dirty="0" err="1"/>
              <a:t>H</a:t>
            </a:r>
            <a:r>
              <a:rPr lang="en-US" sz="6000" dirty="0" err="1" smtClean="0"/>
              <a:t>ukum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err="1"/>
              <a:t>Peraturan</a:t>
            </a:r>
            <a:r>
              <a:rPr lang="en-US" sz="4000" dirty="0"/>
              <a:t> </a:t>
            </a:r>
            <a:r>
              <a:rPr lang="en-US" sz="4000" dirty="0" err="1"/>
              <a:t>Pemerintah</a:t>
            </a:r>
            <a:r>
              <a:rPr lang="en-US" sz="4000" dirty="0"/>
              <a:t> </a:t>
            </a:r>
            <a:r>
              <a:rPr lang="en-US" sz="4000" dirty="0" err="1"/>
              <a:t>Nomor</a:t>
            </a:r>
            <a:r>
              <a:rPr lang="en-US" sz="4000" dirty="0"/>
              <a:t> 99 </a:t>
            </a:r>
            <a:r>
              <a:rPr lang="en-US" sz="4000" dirty="0" err="1"/>
              <a:t>tahun</a:t>
            </a:r>
            <a:r>
              <a:rPr lang="en-US" sz="4000" dirty="0"/>
              <a:t> 2000 jo. </a:t>
            </a:r>
            <a:r>
              <a:rPr lang="en-US" sz="4000" dirty="0" err="1"/>
              <a:t>Peraturan</a:t>
            </a:r>
            <a:r>
              <a:rPr lang="en-US" sz="4000" dirty="0"/>
              <a:t> </a:t>
            </a:r>
            <a:r>
              <a:rPr lang="en-US" sz="4000" dirty="0" err="1"/>
              <a:t>Pemerintah</a:t>
            </a:r>
            <a:r>
              <a:rPr lang="en-US" sz="4000" dirty="0"/>
              <a:t> </a:t>
            </a:r>
            <a:r>
              <a:rPr lang="en-US" sz="4000" dirty="0" err="1"/>
              <a:t>Nomor</a:t>
            </a:r>
            <a:r>
              <a:rPr lang="en-US" sz="4000" dirty="0"/>
              <a:t> 12 </a:t>
            </a:r>
            <a:r>
              <a:rPr lang="en-US" sz="4000" dirty="0" err="1"/>
              <a:t>tahun</a:t>
            </a:r>
            <a:r>
              <a:rPr lang="en-US" sz="4000" dirty="0"/>
              <a:t> 2002 </a:t>
            </a:r>
            <a:r>
              <a:rPr lang="en-US" sz="4000" dirty="0" err="1"/>
              <a:t>tentang</a:t>
            </a:r>
            <a:r>
              <a:rPr lang="en-US" sz="4000" dirty="0"/>
              <a:t> </a:t>
            </a:r>
            <a:r>
              <a:rPr lang="en-US" sz="4000" dirty="0" err="1"/>
              <a:t>Kenaikan</a:t>
            </a:r>
            <a:r>
              <a:rPr lang="en-US" sz="4000" dirty="0"/>
              <a:t> </a:t>
            </a:r>
            <a:r>
              <a:rPr lang="en-US" sz="4000" dirty="0" err="1"/>
              <a:t>Pangkat</a:t>
            </a:r>
            <a:r>
              <a:rPr lang="en-US" sz="4000" dirty="0"/>
              <a:t> PNS, </a:t>
            </a:r>
            <a:r>
              <a:rPr lang="en-US" sz="4000" dirty="0" err="1"/>
              <a:t>Ujian</a:t>
            </a:r>
            <a:r>
              <a:rPr lang="en-US" sz="4000" dirty="0"/>
              <a:t> </a:t>
            </a:r>
            <a:r>
              <a:rPr lang="en-US" sz="4000" dirty="0" err="1" smtClean="0"/>
              <a:t>Dinas</a:t>
            </a:r>
            <a:r>
              <a:rPr lang="en-US" sz="4000" dirty="0" smtClean="0"/>
              <a:t>.</a:t>
            </a:r>
            <a:endParaRPr lang="en-US" sz="4000" dirty="0"/>
          </a:p>
          <a:p>
            <a:r>
              <a:rPr lang="en-US" sz="4000" dirty="0" smtClean="0"/>
              <a:t>Surat </a:t>
            </a:r>
            <a:r>
              <a:rPr lang="en-US" sz="4000" dirty="0" err="1" smtClean="0"/>
              <a:t>Edaran</a:t>
            </a:r>
            <a:r>
              <a:rPr lang="en-US" sz="4000" dirty="0" smtClean="0"/>
              <a:t> </a:t>
            </a:r>
            <a:r>
              <a:rPr lang="en-US" sz="4000" dirty="0" err="1" smtClean="0"/>
              <a:t>bersama</a:t>
            </a:r>
            <a:r>
              <a:rPr lang="en-US" sz="4000" dirty="0" smtClean="0"/>
              <a:t> </a:t>
            </a:r>
            <a:r>
              <a:rPr lang="en-US" sz="4000" dirty="0" err="1" smtClean="0"/>
              <a:t>Kepala</a:t>
            </a:r>
            <a:r>
              <a:rPr lang="en-US" sz="4000" dirty="0" smtClean="0"/>
              <a:t> BKD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Ketua</a:t>
            </a:r>
            <a:r>
              <a:rPr lang="en-US" sz="4000" dirty="0" smtClean="0"/>
              <a:t> LAN </a:t>
            </a:r>
            <a:r>
              <a:rPr lang="en-US" sz="4000" dirty="0" err="1" smtClean="0"/>
              <a:t>nomor</a:t>
            </a:r>
            <a:r>
              <a:rPr lang="en-US" sz="4000" dirty="0" smtClean="0"/>
              <a:t> C.26-2/K/V.8-24/62 </a:t>
            </a:r>
            <a:r>
              <a:rPr lang="en-US" sz="4000" dirty="0" err="1" smtClean="0"/>
              <a:t>tanggal</a:t>
            </a:r>
            <a:r>
              <a:rPr lang="en-US" sz="4000" dirty="0" smtClean="0"/>
              <a:t> 8 Mei 2001 </a:t>
            </a:r>
            <a:r>
              <a:rPr lang="en-US" sz="4000" dirty="0" err="1" smtClean="0"/>
              <a:t>tentang</a:t>
            </a:r>
            <a:r>
              <a:rPr lang="en-US" sz="4000" dirty="0" smtClean="0"/>
              <a:t> </a:t>
            </a:r>
            <a:r>
              <a:rPr lang="en-US" sz="4000" dirty="0" err="1" smtClean="0"/>
              <a:t>Ujian</a:t>
            </a:r>
            <a:r>
              <a:rPr lang="en-US" sz="4000" dirty="0" smtClean="0"/>
              <a:t> </a:t>
            </a:r>
            <a:r>
              <a:rPr lang="en-US" sz="4000" dirty="0" err="1" smtClean="0"/>
              <a:t>Dinas</a:t>
            </a: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457950" cy="816356"/>
          </a:xfrm>
        </p:spPr>
        <p:txBody>
          <a:bodyPr>
            <a:normAutofit/>
          </a:bodyPr>
          <a:lstStyle/>
          <a:p>
            <a:r>
              <a:rPr lang="en-US" dirty="0" err="1" smtClean="0"/>
              <a:t>P</a:t>
            </a:r>
            <a:r>
              <a:rPr lang="en-US" dirty="0" err="1" smtClean="0"/>
              <a:t>ersyaratan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 smtClean="0"/>
              <a:t>Dinas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8253625" cy="5156775"/>
          </a:xfrm>
        </p:spPr>
        <p:txBody>
          <a:bodyPr>
            <a:normAutofit/>
          </a:bodyPr>
          <a:lstStyle/>
          <a:p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Tk. I :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/</a:t>
            </a:r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Pengatur</a:t>
            </a:r>
            <a:r>
              <a:rPr lang="en-US" dirty="0"/>
              <a:t> Tk. I (II/d) </a:t>
            </a:r>
            <a:r>
              <a:rPr lang="en-US" dirty="0" err="1"/>
              <a:t>sekurang-kurangnya</a:t>
            </a:r>
            <a:r>
              <a:rPr lang="en-US" dirty="0"/>
              <a:t> 2 (</a:t>
            </a:r>
            <a:r>
              <a:rPr lang="en-US" dirty="0" err="1"/>
              <a:t>dua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Tk. I :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/</a:t>
            </a:r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Penata</a:t>
            </a:r>
            <a:r>
              <a:rPr lang="en-US" dirty="0"/>
              <a:t> Tk.  (III/d) </a:t>
            </a:r>
            <a:r>
              <a:rPr lang="en-US" dirty="0" err="1"/>
              <a:t>sekurang-kurangnya</a:t>
            </a:r>
            <a:r>
              <a:rPr lang="en-US" dirty="0"/>
              <a:t> 2 (</a:t>
            </a:r>
            <a:r>
              <a:rPr lang="en-US" dirty="0" err="1"/>
              <a:t>dua</a:t>
            </a:r>
            <a:r>
              <a:rPr lang="en-US" dirty="0"/>
              <a:t>) </a:t>
            </a:r>
            <a:r>
              <a:rPr lang="en-US" dirty="0" err="1"/>
              <a:t>tahun</a:t>
            </a:r>
            <a:endParaRPr lang="en-US" dirty="0"/>
          </a:p>
          <a:p>
            <a:pPr lvl="1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:</a:t>
            </a:r>
          </a:p>
          <a:p>
            <a:pPr marL="457200" lvl="1" indent="0">
              <a:buNone/>
            </a:pPr>
            <a:r>
              <a:rPr lang="en-US" dirty="0"/>
              <a:t>	- </a:t>
            </a:r>
            <a:r>
              <a:rPr lang="en-US" dirty="0" err="1"/>
              <a:t>Diberhentikan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Negara;</a:t>
            </a:r>
          </a:p>
          <a:p>
            <a:pPr marL="457200" lvl="1" indent="0">
              <a:buNone/>
            </a:pPr>
            <a:r>
              <a:rPr lang="en-US" dirty="0"/>
              <a:t>	-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;</a:t>
            </a:r>
          </a:p>
          <a:p>
            <a:pPr marL="457200" lvl="1" indent="0">
              <a:buNone/>
            </a:pPr>
            <a:r>
              <a:rPr lang="en-US" dirty="0"/>
              <a:t>	- </a:t>
            </a:r>
            <a:r>
              <a:rPr lang="en-US" dirty="0" err="1"/>
              <a:t>Cuti</a:t>
            </a:r>
            <a:r>
              <a:rPr lang="en-US" dirty="0"/>
              <a:t> </a:t>
            </a:r>
            <a:r>
              <a:rPr lang="en-US" dirty="0" err="1"/>
              <a:t>diluar</a:t>
            </a:r>
            <a:r>
              <a:rPr lang="en-US" dirty="0"/>
              <a:t> </a:t>
            </a:r>
            <a:r>
              <a:rPr lang="en-US" dirty="0" err="1"/>
              <a:t>tanggungan</a:t>
            </a:r>
            <a:r>
              <a:rPr lang="en-US" dirty="0"/>
              <a:t> Negara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Sipil</a:t>
            </a:r>
            <a:r>
              <a:rPr lang="en-US" dirty="0" smtClean="0"/>
              <a:t> yang </a:t>
            </a:r>
            <a:r>
              <a:rPr lang="en-US" dirty="0" err="1" smtClean="0"/>
              <a:t>dikecualikan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	- PNS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657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3757" y="1008529"/>
            <a:ext cx="8232700" cy="544480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/>
              <a:t>Pegawai</a:t>
            </a:r>
            <a:r>
              <a:rPr lang="en-US" sz="2800" dirty="0"/>
              <a:t> </a:t>
            </a:r>
            <a:r>
              <a:rPr lang="en-US" sz="2800" dirty="0" err="1"/>
              <a:t>Negeri</a:t>
            </a:r>
            <a:r>
              <a:rPr lang="en-US" sz="2800" dirty="0"/>
              <a:t> </a:t>
            </a:r>
            <a:r>
              <a:rPr lang="en-US" sz="2800" dirty="0" err="1"/>
              <a:t>Sipil</a:t>
            </a:r>
            <a:r>
              <a:rPr lang="en-US" sz="2800" dirty="0"/>
              <a:t> yang </a:t>
            </a:r>
            <a:r>
              <a:rPr lang="en-US" sz="2800" dirty="0" err="1"/>
              <a:t>dikecualikan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ujian</a:t>
            </a:r>
            <a:r>
              <a:rPr lang="en-US" sz="2800" dirty="0"/>
              <a:t> </a:t>
            </a:r>
            <a:r>
              <a:rPr lang="en-US" sz="2800" dirty="0" err="1" smtClean="0"/>
              <a:t>dinas</a:t>
            </a:r>
            <a:endParaRPr lang="en-US" sz="2800" dirty="0" smtClean="0"/>
          </a:p>
          <a:p>
            <a:pPr marL="266700" lvl="1" indent="0">
              <a:buNone/>
            </a:pPr>
            <a:r>
              <a:rPr lang="en-US" sz="2800" dirty="0"/>
              <a:t>PNS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lulus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pelatihan</a:t>
            </a:r>
            <a:r>
              <a:rPr lang="en-US" sz="2800" dirty="0"/>
              <a:t> </a:t>
            </a:r>
            <a:r>
              <a:rPr lang="en-US" sz="2800" dirty="0" err="1"/>
              <a:t>kepemimpinan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 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err="1"/>
              <a:t>Spama</a:t>
            </a:r>
            <a:r>
              <a:rPr lang="en-US" dirty="0"/>
              <a:t>/</a:t>
            </a:r>
            <a:r>
              <a:rPr lang="en-US" dirty="0" err="1"/>
              <a:t>Adum</a:t>
            </a:r>
            <a:r>
              <a:rPr lang="en-US" dirty="0"/>
              <a:t>/</a:t>
            </a:r>
            <a:r>
              <a:rPr lang="en-US" dirty="0" err="1"/>
              <a:t>Diklat</a:t>
            </a:r>
            <a:r>
              <a:rPr lang="en-US" dirty="0"/>
              <a:t> </a:t>
            </a:r>
            <a:r>
              <a:rPr lang="en-US" dirty="0" err="1"/>
              <a:t>Pim</a:t>
            </a:r>
            <a:r>
              <a:rPr lang="en-US" dirty="0"/>
              <a:t>. Tk. IV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Tk. I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 err="1"/>
              <a:t>Sepadya</a:t>
            </a:r>
            <a:r>
              <a:rPr lang="en-US" dirty="0"/>
              <a:t>/</a:t>
            </a:r>
            <a:r>
              <a:rPr lang="en-US" dirty="0" err="1"/>
              <a:t>Spama</a:t>
            </a:r>
            <a:r>
              <a:rPr lang="en-US" dirty="0"/>
              <a:t>/</a:t>
            </a:r>
            <a:r>
              <a:rPr lang="en-US" dirty="0" err="1"/>
              <a:t>Diklat</a:t>
            </a:r>
            <a:r>
              <a:rPr lang="en-US" dirty="0"/>
              <a:t> </a:t>
            </a:r>
            <a:r>
              <a:rPr lang="en-US" dirty="0" err="1"/>
              <a:t>Pim</a:t>
            </a:r>
            <a:r>
              <a:rPr lang="en-US" dirty="0"/>
              <a:t>. Tk. III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Tk. </a:t>
            </a:r>
            <a:r>
              <a:rPr lang="en-US" dirty="0" smtClean="0"/>
              <a:t>II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 smtClean="0"/>
              <a:t>Kelengkapan</a:t>
            </a:r>
            <a:r>
              <a:rPr lang="en-US" b="1" dirty="0" smtClean="0"/>
              <a:t> </a:t>
            </a:r>
            <a:r>
              <a:rPr lang="en-US" b="1" dirty="0" err="1" smtClean="0"/>
              <a:t>Administrasi</a:t>
            </a:r>
            <a:r>
              <a:rPr lang="en-US" b="1" dirty="0" smtClean="0"/>
              <a:t> </a:t>
            </a:r>
            <a:r>
              <a:rPr lang="en-US" dirty="0" smtClean="0"/>
              <a:t>:</a:t>
            </a:r>
          </a:p>
          <a:p>
            <a:pPr lvl="1"/>
            <a:r>
              <a:rPr lang="en-US" sz="2800" dirty="0" smtClean="0"/>
              <a:t>FC SK </a:t>
            </a:r>
            <a:r>
              <a:rPr lang="en-US" sz="2800" dirty="0" err="1" smtClean="0"/>
              <a:t>Pangkat</a:t>
            </a:r>
            <a:r>
              <a:rPr lang="en-US" sz="2800" dirty="0" smtClean="0"/>
              <a:t> </a:t>
            </a:r>
            <a:r>
              <a:rPr lang="en-US" sz="2800" dirty="0" err="1" smtClean="0"/>
              <a:t>Terakhir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dilegalisir</a:t>
            </a:r>
            <a:r>
              <a:rPr lang="en-US" sz="2800" dirty="0" smtClean="0"/>
              <a:t> 2 (</a:t>
            </a:r>
            <a:r>
              <a:rPr lang="en-US" sz="2800" dirty="0" err="1" smtClean="0"/>
              <a:t>dua</a:t>
            </a:r>
            <a:r>
              <a:rPr lang="en-US" sz="2800" dirty="0" smtClean="0"/>
              <a:t>) </a:t>
            </a:r>
            <a:r>
              <a:rPr lang="en-US" sz="2800" dirty="0" err="1" smtClean="0"/>
              <a:t>lembar</a:t>
            </a:r>
            <a:r>
              <a:rPr lang="en-US" sz="2800" dirty="0" smtClean="0"/>
              <a:t>;</a:t>
            </a:r>
          </a:p>
          <a:p>
            <a:pPr lvl="1"/>
            <a:r>
              <a:rPr lang="en-US" sz="2800" dirty="0" smtClean="0"/>
              <a:t>FC NIP </a:t>
            </a:r>
            <a:r>
              <a:rPr lang="en-US" sz="2800" dirty="0" err="1" smtClean="0"/>
              <a:t>Baru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dilegalisir</a:t>
            </a:r>
            <a:r>
              <a:rPr lang="en-US" sz="2800" dirty="0" smtClean="0"/>
              <a:t> 2 (</a:t>
            </a:r>
            <a:r>
              <a:rPr lang="en-US" sz="2800" dirty="0" err="1" smtClean="0"/>
              <a:t>dua</a:t>
            </a:r>
            <a:r>
              <a:rPr lang="en-US" sz="2800" dirty="0" smtClean="0"/>
              <a:t>) </a:t>
            </a:r>
            <a:r>
              <a:rPr lang="en-US" sz="2800" dirty="0" err="1" smtClean="0"/>
              <a:t>lembar</a:t>
            </a:r>
            <a:r>
              <a:rPr lang="en-US" sz="2800" dirty="0" smtClean="0"/>
              <a:t>;</a:t>
            </a:r>
          </a:p>
          <a:p>
            <a:pPr lvl="1"/>
            <a:r>
              <a:rPr lang="en-US" sz="2800" dirty="0" smtClean="0"/>
              <a:t>FC SK </a:t>
            </a:r>
            <a:r>
              <a:rPr lang="en-US" sz="2800" dirty="0" err="1" smtClean="0"/>
              <a:t>Jabatan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Struktural</a:t>
            </a:r>
            <a:r>
              <a:rPr lang="en-US" sz="2800" dirty="0" smtClean="0"/>
              <a:t> </a:t>
            </a:r>
            <a:r>
              <a:rPr lang="en-US" sz="2800" dirty="0" err="1" smtClean="0"/>
              <a:t>Terakhr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dilegalisir</a:t>
            </a:r>
            <a:r>
              <a:rPr lang="en-US" sz="2800" dirty="0" smtClean="0"/>
              <a:t> 2 (</a:t>
            </a:r>
            <a:r>
              <a:rPr lang="en-US" sz="2800" dirty="0" err="1" smtClean="0"/>
              <a:t>dua</a:t>
            </a:r>
            <a:r>
              <a:rPr lang="en-US" sz="2800" dirty="0" smtClean="0"/>
              <a:t>) </a:t>
            </a:r>
            <a:r>
              <a:rPr lang="en-US" sz="2800" dirty="0" err="1" smtClean="0"/>
              <a:t>lembar</a:t>
            </a:r>
            <a:endParaRPr lang="en-US" sz="2800" dirty="0"/>
          </a:p>
          <a:p>
            <a:pPr lvl="1"/>
            <a:r>
              <a:rPr lang="en-US" sz="2800" dirty="0" smtClean="0"/>
              <a:t>Pas </a:t>
            </a:r>
            <a:r>
              <a:rPr lang="en-US" sz="2800" dirty="0" err="1" smtClean="0"/>
              <a:t>Foto</a:t>
            </a:r>
            <a:r>
              <a:rPr lang="en-US" sz="2800" dirty="0" smtClean="0"/>
              <a:t> </a:t>
            </a:r>
            <a:r>
              <a:rPr lang="en-US" sz="2800" dirty="0" err="1" smtClean="0"/>
              <a:t>berwarna</a:t>
            </a:r>
            <a:r>
              <a:rPr lang="en-US" sz="2800" dirty="0" smtClean="0"/>
              <a:t>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3x4 </a:t>
            </a:r>
            <a:r>
              <a:rPr lang="en-US" sz="2800" dirty="0" err="1" smtClean="0"/>
              <a:t>sebanyak</a:t>
            </a:r>
            <a:r>
              <a:rPr lang="en-US" sz="2800" dirty="0" smtClean="0"/>
              <a:t> 2 (</a:t>
            </a:r>
            <a:r>
              <a:rPr lang="en-US" sz="2800" dirty="0" err="1" smtClean="0"/>
              <a:t>dua</a:t>
            </a:r>
            <a:r>
              <a:rPr lang="en-US" sz="2800" dirty="0" smtClean="0"/>
              <a:t>) </a:t>
            </a:r>
            <a:r>
              <a:rPr lang="en-US" sz="2800" dirty="0" err="1" smtClean="0"/>
              <a:t>lembar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88640"/>
            <a:ext cx="6457950" cy="816356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Tugas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Pokok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4000" dirty="0" err="1" smtClean="0"/>
              <a:t>Perencanaan</a:t>
            </a:r>
            <a:r>
              <a:rPr lang="en-US" sz="4000" dirty="0" smtClean="0"/>
              <a:t> </a:t>
            </a:r>
            <a:r>
              <a:rPr lang="en-US" sz="4000" dirty="0" err="1" smtClean="0"/>
              <a:t>Formasi</a:t>
            </a:r>
            <a:r>
              <a:rPr lang="en-US" sz="4000" dirty="0" smtClean="0"/>
              <a:t> </a:t>
            </a:r>
            <a:r>
              <a:rPr lang="en-US" sz="4000" dirty="0" err="1" smtClean="0"/>
              <a:t>Kebutuhan</a:t>
            </a:r>
            <a:r>
              <a:rPr lang="en-US" sz="4000" dirty="0" smtClean="0"/>
              <a:t> ASN</a:t>
            </a:r>
          </a:p>
          <a:p>
            <a:pPr lvl="1"/>
            <a:r>
              <a:rPr lang="en-US" sz="4000" dirty="0" err="1" smtClean="0"/>
              <a:t>Seleksi</a:t>
            </a:r>
            <a:r>
              <a:rPr lang="en-US" sz="4000" dirty="0" smtClean="0"/>
              <a:t> </a:t>
            </a:r>
            <a:r>
              <a:rPr lang="en-US" sz="4000" dirty="0" smtClean="0"/>
              <a:t>ASN )(CPNS </a:t>
            </a:r>
            <a:r>
              <a:rPr lang="en-US" sz="4000" dirty="0" err="1" smtClean="0"/>
              <a:t>dan</a:t>
            </a:r>
            <a:r>
              <a:rPr lang="en-US" sz="4000" dirty="0" smtClean="0"/>
              <a:t> PPPK)</a:t>
            </a:r>
            <a:endParaRPr lang="en-US" sz="4000" dirty="0" smtClean="0"/>
          </a:p>
          <a:p>
            <a:pPr lvl="1"/>
            <a:r>
              <a:rPr lang="en-US" sz="4000" dirty="0" err="1" smtClean="0"/>
              <a:t>Seleksi</a:t>
            </a:r>
            <a:r>
              <a:rPr lang="en-US" sz="4000" dirty="0" smtClean="0"/>
              <a:t> </a:t>
            </a:r>
            <a:r>
              <a:rPr lang="en-US" sz="4000" dirty="0" err="1" smtClean="0"/>
              <a:t>Penerimaan</a:t>
            </a:r>
            <a:r>
              <a:rPr lang="en-US" sz="4000" dirty="0" smtClean="0"/>
              <a:t> </a:t>
            </a:r>
            <a:r>
              <a:rPr lang="en-US" sz="4000" dirty="0" err="1" smtClean="0"/>
              <a:t>Calon</a:t>
            </a:r>
            <a:r>
              <a:rPr lang="en-US" sz="4000" dirty="0" smtClean="0"/>
              <a:t> </a:t>
            </a:r>
            <a:r>
              <a:rPr lang="en-US" sz="4000" dirty="0" err="1" smtClean="0"/>
              <a:t>Praja</a:t>
            </a:r>
            <a:r>
              <a:rPr lang="en-US" sz="4000" dirty="0" smtClean="0"/>
              <a:t> IPDN (SPCP IPDN)</a:t>
            </a:r>
          </a:p>
          <a:p>
            <a:pPr lvl="1"/>
            <a:r>
              <a:rPr lang="en-US" sz="4000" dirty="0" err="1" smtClean="0"/>
              <a:t>Pengelolaan</a:t>
            </a:r>
            <a:r>
              <a:rPr lang="en-US" sz="4000" dirty="0" smtClean="0"/>
              <a:t> </a:t>
            </a:r>
            <a:r>
              <a:rPr lang="en-US" sz="4000" dirty="0" err="1" smtClean="0"/>
              <a:t>Tenaga</a:t>
            </a:r>
            <a:r>
              <a:rPr lang="en-US" sz="4000" dirty="0" smtClean="0"/>
              <a:t> </a:t>
            </a:r>
            <a:r>
              <a:rPr lang="en-US" sz="4000" dirty="0" err="1" smtClean="0"/>
              <a:t>Kontrak</a:t>
            </a:r>
            <a:endParaRPr lang="en-US" sz="4000" dirty="0" smtClean="0"/>
          </a:p>
          <a:p>
            <a:pPr lvl="1"/>
            <a:r>
              <a:rPr lang="en-US" sz="4000" dirty="0" err="1" smtClean="0"/>
              <a:t>Sumpah</a:t>
            </a:r>
            <a:r>
              <a:rPr lang="en-US" sz="4000" dirty="0" smtClean="0"/>
              <a:t> </a:t>
            </a:r>
            <a:r>
              <a:rPr lang="en-US" sz="4000" dirty="0" err="1" smtClean="0"/>
              <a:t>Janji</a:t>
            </a:r>
            <a:r>
              <a:rPr lang="en-US" sz="4000" dirty="0" smtClean="0"/>
              <a:t> PNS</a:t>
            </a:r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28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52928" cy="1224136"/>
          </a:xfrm>
        </p:spPr>
        <p:txBody>
          <a:bodyPr>
            <a:noAutofit/>
          </a:bodyPr>
          <a:lstStyle/>
          <a:p>
            <a:pPr algn="just"/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Ijazah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052736"/>
            <a:ext cx="7749569" cy="472472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 smtClean="0"/>
              <a:t>Persyaratan</a:t>
            </a:r>
            <a:r>
              <a:rPr lang="en-US" sz="2800" dirty="0" smtClean="0"/>
              <a:t> 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/>
              <a:t>FC SK </a:t>
            </a:r>
            <a:r>
              <a:rPr lang="en-US" sz="2800" dirty="0" err="1" smtClean="0"/>
              <a:t>Pangkat</a:t>
            </a:r>
            <a:r>
              <a:rPr lang="en-US" sz="2800" dirty="0" smtClean="0"/>
              <a:t> </a:t>
            </a:r>
            <a:r>
              <a:rPr lang="en-US" sz="2800" dirty="0" err="1" smtClean="0"/>
              <a:t>terakhr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dilegalisisr</a:t>
            </a:r>
            <a:r>
              <a:rPr lang="en-US" sz="2800" dirty="0" smtClean="0"/>
              <a:t> 2 (</a:t>
            </a:r>
            <a:r>
              <a:rPr lang="en-US" sz="2800" dirty="0" err="1" smtClean="0"/>
              <a:t>dua</a:t>
            </a:r>
            <a:r>
              <a:rPr lang="en-US" sz="2800" dirty="0" smtClean="0"/>
              <a:t>) </a:t>
            </a:r>
            <a:r>
              <a:rPr lang="en-US" sz="2800" dirty="0" err="1" smtClean="0"/>
              <a:t>lembar</a:t>
            </a:r>
            <a:r>
              <a:rPr lang="en-US" sz="2800" dirty="0" smtClean="0"/>
              <a:t>;</a:t>
            </a:r>
          </a:p>
          <a:p>
            <a:pPr lvl="1"/>
            <a:r>
              <a:rPr lang="en-US" sz="2800" dirty="0" smtClean="0"/>
              <a:t>FC NP </a:t>
            </a:r>
            <a:r>
              <a:rPr lang="en-US" sz="2800" dirty="0" err="1" smtClean="0"/>
              <a:t>Baru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dilegalisr</a:t>
            </a:r>
            <a:r>
              <a:rPr lang="en-US" sz="2800" dirty="0" smtClean="0"/>
              <a:t> 2 (</a:t>
            </a:r>
            <a:r>
              <a:rPr lang="en-US" sz="2800" dirty="0" err="1" smtClean="0"/>
              <a:t>dua</a:t>
            </a:r>
            <a:r>
              <a:rPr lang="en-US" sz="2800" dirty="0" smtClean="0"/>
              <a:t>) </a:t>
            </a:r>
            <a:r>
              <a:rPr lang="en-US" sz="2800" dirty="0" err="1" smtClean="0"/>
              <a:t>lembar</a:t>
            </a:r>
            <a:r>
              <a:rPr lang="en-US" sz="2800" dirty="0" smtClean="0"/>
              <a:t>;</a:t>
            </a:r>
          </a:p>
          <a:p>
            <a:pPr lvl="1"/>
            <a:r>
              <a:rPr lang="en-US" sz="2800" dirty="0" smtClean="0"/>
              <a:t>FC SK </a:t>
            </a:r>
            <a:r>
              <a:rPr lang="en-US" sz="2800" dirty="0" err="1" smtClean="0"/>
              <a:t>izin</a:t>
            </a:r>
            <a:r>
              <a:rPr lang="en-US" sz="2800" dirty="0" smtClean="0"/>
              <a:t>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Pejabat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berwenang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dilegalisisr</a:t>
            </a:r>
            <a:r>
              <a:rPr lang="en-US" sz="2800" dirty="0" smtClean="0"/>
              <a:t> 2 (</a:t>
            </a:r>
            <a:r>
              <a:rPr lang="en-US" sz="2800" dirty="0" err="1" smtClean="0"/>
              <a:t>dua</a:t>
            </a:r>
            <a:r>
              <a:rPr lang="en-US" sz="2800" dirty="0" smtClean="0"/>
              <a:t>) </a:t>
            </a:r>
            <a:r>
              <a:rPr lang="en-US" sz="2800" dirty="0" err="1" smtClean="0"/>
              <a:t>lembar</a:t>
            </a:r>
            <a:r>
              <a:rPr lang="en-US" sz="2800" dirty="0" smtClean="0"/>
              <a:t>;</a:t>
            </a:r>
          </a:p>
          <a:p>
            <a:pPr lvl="1"/>
            <a:r>
              <a:rPr lang="en-US" sz="2800" dirty="0" err="1" smtClean="0"/>
              <a:t>Uraian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ditandatangani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Pimpinan</a:t>
            </a:r>
            <a:r>
              <a:rPr lang="en-US" sz="2800" dirty="0" smtClean="0"/>
              <a:t> SKPD.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 smtClean="0"/>
              <a:t>Pengecualian</a:t>
            </a:r>
            <a:r>
              <a:rPr lang="en-US" sz="2800" dirty="0" smtClean="0"/>
              <a:t> :</a:t>
            </a:r>
          </a:p>
          <a:p>
            <a:pPr lvl="1"/>
            <a:r>
              <a:rPr lang="en-US" sz="2800" dirty="0" smtClean="0"/>
              <a:t>PNS yang </a:t>
            </a:r>
            <a:r>
              <a:rPr lang="en-US" sz="2800" dirty="0" err="1" smtClean="0"/>
              <a:t>memperoleh</a:t>
            </a:r>
            <a:r>
              <a:rPr lang="en-US" sz="2800" dirty="0" smtClean="0"/>
              <a:t> </a:t>
            </a:r>
            <a:r>
              <a:rPr lang="en-US" sz="2800" dirty="0" err="1" smtClean="0"/>
              <a:t>Ijazah</a:t>
            </a:r>
            <a:r>
              <a:rPr lang="en-US" sz="2800" dirty="0" smtClean="0"/>
              <a:t> D-III, S-1, S-2, S-3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r>
              <a:rPr lang="en-US" sz="2800" dirty="0" smtClean="0"/>
              <a:t> </a:t>
            </a:r>
            <a:r>
              <a:rPr lang="en-US" sz="2800" dirty="0" err="1" smtClean="0"/>
              <a:t>Belajar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-60559"/>
            <a:ext cx="6457950" cy="1293028"/>
          </a:xfrm>
        </p:spPr>
        <p:txBody>
          <a:bodyPr/>
          <a:lstStyle/>
          <a:p>
            <a:pPr algn="l"/>
            <a:r>
              <a:rPr lang="en-US" dirty="0" err="1"/>
              <a:t>P</a:t>
            </a:r>
            <a:r>
              <a:rPr lang="en-US" smtClean="0"/>
              <a:t>rosedur</a:t>
            </a:r>
            <a:endParaRPr lang="en-US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="" xmlns:a16="http://schemas.microsoft.com/office/drawing/2014/main" id="{A36DA51F-7170-47DC-8283-A7E405A5946B}"/>
              </a:ext>
            </a:extLst>
          </p:cNvPr>
          <p:cNvGraphicFramePr/>
          <p:nvPr>
            <p:extLst/>
          </p:nvPr>
        </p:nvGraphicFramePr>
        <p:xfrm>
          <a:off x="1030943" y="1116106"/>
          <a:ext cx="7410449" cy="541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45BD0E68-3C41-4563-88B1-18CA3DD4C6A1}"/>
              </a:ext>
            </a:extLst>
          </p:cNvPr>
          <p:cNvCxnSpPr/>
          <p:nvPr/>
        </p:nvCxnSpPr>
        <p:spPr>
          <a:xfrm>
            <a:off x="1536420" y="4868403"/>
            <a:ext cx="0" cy="250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815D4AFE-1E54-49DE-A6FC-D7379DA83BA4}"/>
              </a:ext>
            </a:extLst>
          </p:cNvPr>
          <p:cNvCxnSpPr>
            <a:cxnSpLocks/>
          </p:cNvCxnSpPr>
          <p:nvPr/>
        </p:nvCxnSpPr>
        <p:spPr>
          <a:xfrm>
            <a:off x="2938553" y="5239626"/>
            <a:ext cx="3867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0904F342-721C-4911-8665-5CF43145C4CA}"/>
              </a:ext>
            </a:extLst>
          </p:cNvPr>
          <p:cNvCxnSpPr>
            <a:cxnSpLocks/>
          </p:cNvCxnSpPr>
          <p:nvPr/>
        </p:nvCxnSpPr>
        <p:spPr>
          <a:xfrm flipV="1">
            <a:off x="3819333" y="4763028"/>
            <a:ext cx="0" cy="2505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CC547F04-78D5-43A6-AA80-28123DABFFF8}"/>
              </a:ext>
            </a:extLst>
          </p:cNvPr>
          <p:cNvCxnSpPr>
            <a:cxnSpLocks/>
          </p:cNvCxnSpPr>
          <p:nvPr/>
        </p:nvCxnSpPr>
        <p:spPr>
          <a:xfrm flipV="1">
            <a:off x="3819333" y="3070604"/>
            <a:ext cx="0" cy="2505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A76C8999-7BD8-403B-BA57-F61F2E713733}"/>
              </a:ext>
            </a:extLst>
          </p:cNvPr>
          <p:cNvCxnSpPr>
            <a:cxnSpLocks/>
          </p:cNvCxnSpPr>
          <p:nvPr/>
        </p:nvCxnSpPr>
        <p:spPr>
          <a:xfrm>
            <a:off x="5260565" y="1721900"/>
            <a:ext cx="3867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FD4E2E4C-2AE8-493F-B5AA-59A7C48521CC}"/>
              </a:ext>
            </a:extLst>
          </p:cNvPr>
          <p:cNvCxnSpPr/>
          <p:nvPr/>
        </p:nvCxnSpPr>
        <p:spPr>
          <a:xfrm>
            <a:off x="6510173" y="2983350"/>
            <a:ext cx="0" cy="250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tar: 10 Points 18">
            <a:extLst>
              <a:ext uri="{FF2B5EF4-FFF2-40B4-BE49-F238E27FC236}">
                <a16:creationId xmlns="" xmlns:a16="http://schemas.microsoft.com/office/drawing/2014/main" id="{F9090E20-D4CC-4F1C-BD3D-DAA85F479AE1}"/>
              </a:ext>
            </a:extLst>
          </p:cNvPr>
          <p:cNvSpPr/>
          <p:nvPr/>
        </p:nvSpPr>
        <p:spPr>
          <a:xfrm>
            <a:off x="2652021" y="903737"/>
            <a:ext cx="216070" cy="250521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9" name="Star: 10 Points 19">
            <a:extLst>
              <a:ext uri="{FF2B5EF4-FFF2-40B4-BE49-F238E27FC236}">
                <a16:creationId xmlns="" xmlns:a16="http://schemas.microsoft.com/office/drawing/2014/main" id="{5CE95EF7-67C0-4609-855A-F0957ED2835D}"/>
              </a:ext>
            </a:extLst>
          </p:cNvPr>
          <p:cNvSpPr/>
          <p:nvPr/>
        </p:nvSpPr>
        <p:spPr>
          <a:xfrm>
            <a:off x="2543988" y="3108612"/>
            <a:ext cx="216070" cy="250521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30" name="Star: 10 Points 20">
            <a:extLst>
              <a:ext uri="{FF2B5EF4-FFF2-40B4-BE49-F238E27FC236}">
                <a16:creationId xmlns="" xmlns:a16="http://schemas.microsoft.com/office/drawing/2014/main" id="{1DBF962C-C9E0-44BA-A1F1-5BE924107FF6}"/>
              </a:ext>
            </a:extLst>
          </p:cNvPr>
          <p:cNvSpPr/>
          <p:nvPr/>
        </p:nvSpPr>
        <p:spPr>
          <a:xfrm>
            <a:off x="2543988" y="4873460"/>
            <a:ext cx="216070" cy="250521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1" name="Star: 10 Points 21">
            <a:extLst>
              <a:ext uri="{FF2B5EF4-FFF2-40B4-BE49-F238E27FC236}">
                <a16:creationId xmlns="" xmlns:a16="http://schemas.microsoft.com/office/drawing/2014/main" id="{9599B2E2-07BD-4990-8E11-030C7D029F79}"/>
              </a:ext>
            </a:extLst>
          </p:cNvPr>
          <p:cNvSpPr/>
          <p:nvPr/>
        </p:nvSpPr>
        <p:spPr>
          <a:xfrm>
            <a:off x="4917138" y="1312326"/>
            <a:ext cx="216070" cy="250521"/>
          </a:xfrm>
          <a:prstGeom prst="star10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2" name="Star: 10 Points 22">
            <a:extLst>
              <a:ext uri="{FF2B5EF4-FFF2-40B4-BE49-F238E27FC236}">
                <a16:creationId xmlns="" xmlns:a16="http://schemas.microsoft.com/office/drawing/2014/main" id="{59FD0843-9A0D-488B-9936-8CBD105CA546}"/>
              </a:ext>
            </a:extLst>
          </p:cNvPr>
          <p:cNvSpPr/>
          <p:nvPr/>
        </p:nvSpPr>
        <p:spPr>
          <a:xfrm>
            <a:off x="4917138" y="3092893"/>
            <a:ext cx="216070" cy="250521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3" name="Star: 10 Points 23">
            <a:extLst>
              <a:ext uri="{FF2B5EF4-FFF2-40B4-BE49-F238E27FC236}">
                <a16:creationId xmlns="" xmlns:a16="http://schemas.microsoft.com/office/drawing/2014/main" id="{D5AA47B3-5FAB-4DE2-979B-0679E845FB7A}"/>
              </a:ext>
            </a:extLst>
          </p:cNvPr>
          <p:cNvSpPr/>
          <p:nvPr/>
        </p:nvSpPr>
        <p:spPr>
          <a:xfrm>
            <a:off x="4917138" y="4873460"/>
            <a:ext cx="216070" cy="250521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4" name="Star: 10 Points 24">
            <a:extLst>
              <a:ext uri="{FF2B5EF4-FFF2-40B4-BE49-F238E27FC236}">
                <a16:creationId xmlns="" xmlns:a16="http://schemas.microsoft.com/office/drawing/2014/main" id="{05B638B8-DC88-40A2-A868-5C6C3261887B}"/>
              </a:ext>
            </a:extLst>
          </p:cNvPr>
          <p:cNvSpPr/>
          <p:nvPr/>
        </p:nvSpPr>
        <p:spPr>
          <a:xfrm>
            <a:off x="7279088" y="3090197"/>
            <a:ext cx="216070" cy="250521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5" name="Star: 10 Points 25">
            <a:extLst>
              <a:ext uri="{FF2B5EF4-FFF2-40B4-BE49-F238E27FC236}">
                <a16:creationId xmlns="" xmlns:a16="http://schemas.microsoft.com/office/drawing/2014/main" id="{57432AB6-4CFB-49DC-8F53-8CB1E781C1CE}"/>
              </a:ext>
            </a:extLst>
          </p:cNvPr>
          <p:cNvSpPr/>
          <p:nvPr/>
        </p:nvSpPr>
        <p:spPr>
          <a:xfrm>
            <a:off x="7279089" y="1320284"/>
            <a:ext cx="216070" cy="250521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7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45BD0E68-3C41-4563-88B1-18CA3DD4C6A1}"/>
              </a:ext>
            </a:extLst>
          </p:cNvPr>
          <p:cNvCxnSpPr/>
          <p:nvPr/>
        </p:nvCxnSpPr>
        <p:spPr>
          <a:xfrm>
            <a:off x="1536420" y="3090197"/>
            <a:ext cx="0" cy="250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3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171" y="3010032"/>
            <a:ext cx="6457950" cy="1293028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Lucida Calligraphy" pitchFamily="66" charset="0"/>
              </a:rPr>
              <a:t>Terima kasih</a:t>
            </a:r>
            <a:endParaRPr lang="en-US" sz="2800" b="1" dirty="0">
              <a:solidFill>
                <a:schemeClr val="tx1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dirty="0" err="1" smtClean="0"/>
              <a:t>Perencanaan</a:t>
            </a:r>
            <a:r>
              <a:rPr lang="en-US" sz="4400" dirty="0" smtClean="0"/>
              <a:t> </a:t>
            </a:r>
            <a:r>
              <a:rPr lang="en-US" sz="4400" dirty="0" err="1" smtClean="0"/>
              <a:t>Kebutuhan</a:t>
            </a:r>
            <a:r>
              <a:rPr lang="en-US" sz="4400" dirty="0" smtClean="0"/>
              <a:t> </a:t>
            </a:r>
            <a:r>
              <a:rPr lang="en-US" sz="4400" dirty="0" smtClean="0"/>
              <a:t>ASN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187624" y="1556792"/>
            <a:ext cx="3384376" cy="280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just"/>
            <a:r>
              <a:rPr lang="en-US" sz="2000" dirty="0" err="1" smtClean="0"/>
              <a:t>Analisa</a:t>
            </a:r>
            <a:r>
              <a:rPr lang="en-US" sz="2000" dirty="0" smtClean="0"/>
              <a:t> </a:t>
            </a:r>
            <a:r>
              <a:rPr lang="en-US" sz="2000" dirty="0" err="1" smtClean="0"/>
              <a:t>Jabatan</a:t>
            </a:r>
            <a:endParaRPr lang="en-US" sz="2000" dirty="0" smtClean="0"/>
          </a:p>
          <a:p>
            <a:pPr algn="just"/>
            <a:r>
              <a:rPr lang="en-US" sz="2000" dirty="0" err="1"/>
              <a:t>Analisa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endParaRPr lang="en-US" sz="2000" dirty="0"/>
          </a:p>
          <a:p>
            <a:pPr algn="just"/>
            <a:r>
              <a:rPr lang="en-US" sz="2000" dirty="0" err="1"/>
              <a:t>Proyeksi</a:t>
            </a:r>
            <a:r>
              <a:rPr lang="en-US" sz="2000" dirty="0"/>
              <a:t> </a:t>
            </a:r>
            <a:r>
              <a:rPr lang="en-US" sz="2000" dirty="0" err="1"/>
              <a:t>Pensiun</a:t>
            </a:r>
            <a:endParaRPr lang="en-US" sz="2000" dirty="0"/>
          </a:p>
          <a:p>
            <a:pPr algn="just"/>
            <a:r>
              <a:rPr lang="en-US" sz="2000" dirty="0" err="1"/>
              <a:t>Mutasi</a:t>
            </a:r>
            <a:r>
              <a:rPr lang="en-US" sz="2000" dirty="0"/>
              <a:t> </a:t>
            </a:r>
            <a:r>
              <a:rPr lang="en-US" sz="2000" dirty="0" err="1" smtClean="0"/>
              <a:t>Pegawai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508104" y="1844079"/>
            <a:ext cx="24482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Usul</a:t>
            </a:r>
            <a:r>
              <a:rPr lang="en-US" sz="2800" dirty="0" smtClean="0"/>
              <a:t> </a:t>
            </a:r>
            <a:r>
              <a:rPr lang="en-US" sz="2800" dirty="0" err="1" smtClean="0"/>
              <a:t>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Menpan</a:t>
            </a:r>
            <a:r>
              <a:rPr lang="en-US" sz="2800" dirty="0" smtClean="0"/>
              <a:t> RB</a:t>
            </a:r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>
            <a:off x="6516216" y="3212976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32040" y="4437112"/>
            <a:ext cx="36004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4000" dirty="0" err="1" smtClean="0"/>
              <a:t>Formasi</a:t>
            </a:r>
            <a:r>
              <a:rPr lang="en-US" sz="4000" dirty="0" smtClean="0"/>
              <a:t> CPNS</a:t>
            </a:r>
          </a:p>
          <a:p>
            <a:pPr marL="285750" indent="-285750" algn="ctr">
              <a:buFontTx/>
              <a:buChar char="-"/>
            </a:pPr>
            <a:r>
              <a:rPr lang="en-US" sz="4000" dirty="0" err="1" smtClean="0"/>
              <a:t>Formasi</a:t>
            </a:r>
            <a:r>
              <a:rPr lang="en-US" sz="4000" dirty="0" smtClean="0"/>
              <a:t> PPPK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8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Seleksi</a:t>
            </a:r>
            <a:r>
              <a:rPr lang="en-US" dirty="0" smtClean="0"/>
              <a:t> CPNS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348384" cy="3662710"/>
          </a:xfrm>
        </p:spPr>
      </p:pic>
    </p:spTree>
    <p:extLst>
      <p:ext uri="{BB962C8B-B14F-4D97-AF65-F5344CB8AC3E}">
        <p14:creationId xmlns:p14="http://schemas.microsoft.com/office/powerpoint/2010/main" val="40744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Seleksi</a:t>
            </a:r>
            <a:r>
              <a:rPr lang="en-US" dirty="0"/>
              <a:t> CPNS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24353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smtClean="0"/>
              <a:t>PPPK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077544" cy="5077544"/>
          </a:xfrm>
        </p:spPr>
      </p:pic>
    </p:spTree>
    <p:extLst>
      <p:ext uri="{BB962C8B-B14F-4D97-AF65-F5344CB8AC3E}">
        <p14:creationId xmlns:p14="http://schemas.microsoft.com/office/powerpoint/2010/main" val="25022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SPCP IPDN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329274" cy="4641874"/>
          </a:xfrm>
        </p:spPr>
      </p:pic>
    </p:spTree>
    <p:extLst>
      <p:ext uri="{BB962C8B-B14F-4D97-AF65-F5344CB8AC3E}">
        <p14:creationId xmlns:p14="http://schemas.microsoft.com/office/powerpoint/2010/main" val="28273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ertes template">
  <a:themeElements>
    <a:clrScheme name="Custom 347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55C21"/>
      </a:accent1>
      <a:accent2>
        <a:srgbClr val="BA3B21"/>
      </a:accent2>
      <a:accent3>
        <a:srgbClr val="661201"/>
      </a:accent3>
      <a:accent4>
        <a:srgbClr val="27272D"/>
      </a:accent4>
      <a:accent5>
        <a:srgbClr val="4F4F5C"/>
      </a:accent5>
      <a:accent6>
        <a:srgbClr val="D4D3D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1640</Words>
  <Application>Microsoft Office PowerPoint</Application>
  <PresentationFormat>On-screen Show (4:3)</PresentationFormat>
  <Paragraphs>393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Equity</vt:lpstr>
      <vt:lpstr>Laertes template</vt:lpstr>
      <vt:lpstr>1_Curtain Call</vt:lpstr>
      <vt:lpstr>Office Theme</vt:lpstr>
      <vt:lpstr>BIDANG PERENCANAAN, PENDIDIKAN DAN SISTEM INFORMASI PEGAWAI</vt:lpstr>
      <vt:lpstr>PowerPoint Presentation</vt:lpstr>
      <vt:lpstr>SUB BIDANG PERENCANAAN DAN FORMASI PEGAWAI</vt:lpstr>
      <vt:lpstr>Tugas Pokok</vt:lpstr>
      <vt:lpstr>Perencanaan Kebutuhan ASN</vt:lpstr>
      <vt:lpstr>Seleksi CPNS</vt:lpstr>
      <vt:lpstr>Seleksi CPNS</vt:lpstr>
      <vt:lpstr>Seleksi PPPK</vt:lpstr>
      <vt:lpstr>SPCP IPDN</vt:lpstr>
      <vt:lpstr>JADWAL SPCP IPDN TAHUN 2021</vt:lpstr>
      <vt:lpstr>JADWAL SPCP IPDN TAHUN 2021</vt:lpstr>
      <vt:lpstr>JADWAL SPCP IPDN TAHUN 2021</vt:lpstr>
      <vt:lpstr>JADWAL SPCP IPDN TAHUN 2021</vt:lpstr>
      <vt:lpstr>JADWAL SPCP IPDN TAHUN 2021</vt:lpstr>
      <vt:lpstr>JADWAL SPCP IPDN TAHUN 2021</vt:lpstr>
      <vt:lpstr>HASIL SELEKSI ADMINISTRASI</vt:lpstr>
      <vt:lpstr>HASIL SELEKSI ADMINISTRASI</vt:lpstr>
      <vt:lpstr>HASIL SELEKSI ADMINISTRASI</vt:lpstr>
      <vt:lpstr>Sumpah Janji PNS</vt:lpstr>
      <vt:lpstr> Sub Bidang Sistem Informasi Kepegawaian</vt:lpstr>
      <vt:lpstr>Pengenalan</vt:lpstr>
      <vt:lpstr>Dasar Hukum</vt:lpstr>
      <vt:lpstr>Definisi SIMPEG</vt:lpstr>
      <vt:lpstr>Layanan (https://bkd.nttprov.go.id/node/96)</vt:lpstr>
      <vt:lpstr>Layanan (https://bkd.nttprov.go.id/node/96)</vt:lpstr>
      <vt:lpstr>SIMAE</vt:lpstr>
      <vt:lpstr>SIMAE</vt:lpstr>
      <vt:lpstr>SIMAE</vt:lpstr>
      <vt:lpstr>SIMAE</vt:lpstr>
      <vt:lpstr>SIMAE</vt:lpstr>
      <vt:lpstr>Sub Bidang Pendidikan Aparatur</vt:lpstr>
      <vt:lpstr>Tugas Belajar dan Izin Belajar</vt:lpstr>
      <vt:lpstr>Dasar Hukum</vt:lpstr>
      <vt:lpstr>Persyaratan</vt:lpstr>
      <vt:lpstr>Prosedur</vt:lpstr>
      <vt:lpstr>Ujian Dinas &amp;  Ujian Kenaikan Pangkat Penyesuaian Ijazah</vt:lpstr>
      <vt:lpstr>Dasar Hukum</vt:lpstr>
      <vt:lpstr>Persyaratan Ujian Dinas</vt:lpstr>
      <vt:lpstr>PowerPoint Presentation</vt:lpstr>
      <vt:lpstr>Ujian Kenaikan Pangkat Penyesuaian Ijazah</vt:lpstr>
      <vt:lpstr>Prosedur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BIDANG PERENCANAAN, PENDIDIKAN APARATUR DAN SISTEM INFORMASI PEGAWAI</dc:title>
  <dc:creator>ASUS</dc:creator>
  <cp:lastModifiedBy>ASUS</cp:lastModifiedBy>
  <cp:revision>45</cp:revision>
  <cp:lastPrinted>2020-07-20T12:59:49Z</cp:lastPrinted>
  <dcterms:created xsi:type="dcterms:W3CDTF">2020-07-20T12:15:08Z</dcterms:created>
  <dcterms:modified xsi:type="dcterms:W3CDTF">2021-05-26T13:41:30Z</dcterms:modified>
</cp:coreProperties>
</file>