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2" r:id="rId2"/>
    <p:sldId id="303" r:id="rId3"/>
    <p:sldId id="304" r:id="rId4"/>
    <p:sldId id="355" r:id="rId5"/>
    <p:sldId id="306" r:id="rId6"/>
    <p:sldId id="351" r:id="rId7"/>
    <p:sldId id="316" r:id="rId8"/>
    <p:sldId id="317" r:id="rId9"/>
    <p:sldId id="318" r:id="rId10"/>
    <p:sldId id="319" r:id="rId11"/>
    <p:sldId id="354" r:id="rId12"/>
    <p:sldId id="322" r:id="rId13"/>
    <p:sldId id="323" r:id="rId14"/>
    <p:sldId id="324" r:id="rId15"/>
    <p:sldId id="326" r:id="rId16"/>
    <p:sldId id="331" r:id="rId17"/>
    <p:sldId id="338" r:id="rId18"/>
    <p:sldId id="256" r:id="rId19"/>
    <p:sldId id="258" r:id="rId20"/>
    <p:sldId id="269" r:id="rId21"/>
    <p:sldId id="263" r:id="rId22"/>
    <p:sldId id="285" r:id="rId23"/>
    <p:sldId id="274" r:id="rId24"/>
    <p:sldId id="353" r:id="rId25"/>
    <p:sldId id="286" r:id="rId26"/>
    <p:sldId id="301" r:id="rId27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DM Sans" panose="020B0604020202020204" charset="0"/>
      <p:regular r:id="rId34"/>
    </p:embeddedFont>
    <p:embeddedFont>
      <p:font typeface="DM Sans Bold" panose="020B0604020202020204" charset="0"/>
      <p:regular r:id="rId35"/>
    </p:embeddedFont>
    <p:embeddedFont>
      <p:font typeface="Segoe UI Light" panose="020B0502040204020203" pitchFamily="34" charset="0"/>
      <p:regular r:id="rId36"/>
      <p:italic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Wingdings 2" panose="05020102010507070707" pitchFamily="18" charset="2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22" autoAdjust="0"/>
  </p:normalViewPr>
  <p:slideViewPr>
    <p:cSldViewPr>
      <p:cViewPr varScale="1">
        <p:scale>
          <a:sx n="73" d="100"/>
          <a:sy n="73" d="100"/>
        </p:scale>
        <p:origin x="7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Sheet1!$A$8:$A$29</c:f>
              <c:strCache>
                <c:ptCount val="22"/>
                <c:pt idx="0">
                  <c:v>Ende</c:v>
                </c:pt>
                <c:pt idx="1">
                  <c:v>Lembata</c:v>
                </c:pt>
                <c:pt idx="2">
                  <c:v>Flores Timur</c:v>
                </c:pt>
                <c:pt idx="3">
                  <c:v>Kota Kupang</c:v>
                </c:pt>
                <c:pt idx="4">
                  <c:v>Kabupaten Kupang</c:v>
                </c:pt>
                <c:pt idx="5">
                  <c:v>Manggarai</c:v>
                </c:pt>
                <c:pt idx="6">
                  <c:v>Belu</c:v>
                </c:pt>
                <c:pt idx="7">
                  <c:v>Ngada</c:v>
                </c:pt>
                <c:pt idx="8">
                  <c:v>Timor Tengah Utara</c:v>
                </c:pt>
                <c:pt idx="9">
                  <c:v>Manggarai Barat</c:v>
                </c:pt>
                <c:pt idx="10">
                  <c:v>Sabu Raijua</c:v>
                </c:pt>
                <c:pt idx="11">
                  <c:v>Nagekeo</c:v>
                </c:pt>
                <c:pt idx="12">
                  <c:v>Rote Ndao</c:v>
                </c:pt>
                <c:pt idx="13">
                  <c:v>Sumba Timur</c:v>
                </c:pt>
                <c:pt idx="14">
                  <c:v>Malaka</c:v>
                </c:pt>
                <c:pt idx="15">
                  <c:v>Sumba Barat Daya</c:v>
                </c:pt>
                <c:pt idx="16">
                  <c:v>Timor Tengah Selatan</c:v>
                </c:pt>
                <c:pt idx="17">
                  <c:v>Sumba Tengah</c:v>
                </c:pt>
                <c:pt idx="18">
                  <c:v>Alor</c:v>
                </c:pt>
                <c:pt idx="19">
                  <c:v>Manggarai Timur</c:v>
                </c:pt>
                <c:pt idx="20">
                  <c:v>Sikka</c:v>
                </c:pt>
                <c:pt idx="21">
                  <c:v>Sumba Barat</c:v>
                </c:pt>
              </c:strCache>
            </c:strRef>
          </c:cat>
          <c:val>
            <c:numRef>
              <c:f>Sheet1!$B$8:$B$29</c:f>
              <c:numCache>
                <c:formatCode>General</c:formatCode>
                <c:ptCount val="22"/>
                <c:pt idx="0">
                  <c:v>57</c:v>
                </c:pt>
                <c:pt idx="1">
                  <c:v>51</c:v>
                </c:pt>
                <c:pt idx="2">
                  <c:v>48</c:v>
                </c:pt>
                <c:pt idx="3">
                  <c:v>47</c:v>
                </c:pt>
                <c:pt idx="4">
                  <c:v>38</c:v>
                </c:pt>
                <c:pt idx="5">
                  <c:v>35</c:v>
                </c:pt>
                <c:pt idx="6">
                  <c:v>34</c:v>
                </c:pt>
                <c:pt idx="7">
                  <c:v>32</c:v>
                </c:pt>
                <c:pt idx="8">
                  <c:v>31</c:v>
                </c:pt>
                <c:pt idx="9">
                  <c:v>31</c:v>
                </c:pt>
                <c:pt idx="10">
                  <c:v>30</c:v>
                </c:pt>
                <c:pt idx="11">
                  <c:v>29</c:v>
                </c:pt>
                <c:pt idx="12">
                  <c:v>19</c:v>
                </c:pt>
                <c:pt idx="13">
                  <c:v>17</c:v>
                </c:pt>
                <c:pt idx="14">
                  <c:v>16</c:v>
                </c:pt>
                <c:pt idx="15">
                  <c:v>12</c:v>
                </c:pt>
                <c:pt idx="1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CD-4178-83D0-A500E954AAB7}"/>
            </c:ext>
          </c:extLst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Sheet1!$A$8:$A$29</c:f>
              <c:strCache>
                <c:ptCount val="22"/>
                <c:pt idx="0">
                  <c:v>Ende</c:v>
                </c:pt>
                <c:pt idx="1">
                  <c:v>Lembata</c:v>
                </c:pt>
                <c:pt idx="2">
                  <c:v>Flores Timur</c:v>
                </c:pt>
                <c:pt idx="3">
                  <c:v>Kota Kupang</c:v>
                </c:pt>
                <c:pt idx="4">
                  <c:v>Kabupaten Kupang</c:v>
                </c:pt>
                <c:pt idx="5">
                  <c:v>Manggarai</c:v>
                </c:pt>
                <c:pt idx="6">
                  <c:v>Belu</c:v>
                </c:pt>
                <c:pt idx="7">
                  <c:v>Ngada</c:v>
                </c:pt>
                <c:pt idx="8">
                  <c:v>Timor Tengah Utara</c:v>
                </c:pt>
                <c:pt idx="9">
                  <c:v>Manggarai Barat</c:v>
                </c:pt>
                <c:pt idx="10">
                  <c:v>Sabu Raijua</c:v>
                </c:pt>
                <c:pt idx="11">
                  <c:v>Nagekeo</c:v>
                </c:pt>
                <c:pt idx="12">
                  <c:v>Rote Ndao</c:v>
                </c:pt>
                <c:pt idx="13">
                  <c:v>Sumba Timur</c:v>
                </c:pt>
                <c:pt idx="14">
                  <c:v>Malaka</c:v>
                </c:pt>
                <c:pt idx="15">
                  <c:v>Sumba Barat Daya</c:v>
                </c:pt>
                <c:pt idx="16">
                  <c:v>Timor Tengah Selatan</c:v>
                </c:pt>
                <c:pt idx="17">
                  <c:v>Sumba Tengah</c:v>
                </c:pt>
                <c:pt idx="18">
                  <c:v>Alor</c:v>
                </c:pt>
                <c:pt idx="19">
                  <c:v>Manggarai Timur</c:v>
                </c:pt>
                <c:pt idx="20">
                  <c:v>Sikka</c:v>
                </c:pt>
                <c:pt idx="21">
                  <c:v>Sumba Barat</c:v>
                </c:pt>
              </c:strCache>
            </c:strRef>
          </c:cat>
          <c:val>
            <c:numRef>
              <c:f>Sheet1!$C$8:$C$29</c:f>
              <c:numCache>
                <c:formatCode>General</c:formatCode>
                <c:ptCount val="22"/>
                <c:pt idx="1">
                  <c:v>42</c:v>
                </c:pt>
                <c:pt idx="3">
                  <c:v>9</c:v>
                </c:pt>
                <c:pt idx="4">
                  <c:v>36</c:v>
                </c:pt>
                <c:pt idx="6">
                  <c:v>5</c:v>
                </c:pt>
                <c:pt idx="8">
                  <c:v>20</c:v>
                </c:pt>
                <c:pt idx="11">
                  <c:v>22</c:v>
                </c:pt>
                <c:pt idx="12">
                  <c:v>14</c:v>
                </c:pt>
                <c:pt idx="13">
                  <c:v>24</c:v>
                </c:pt>
                <c:pt idx="16">
                  <c:v>48</c:v>
                </c:pt>
                <c:pt idx="1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CD-4178-83D0-A500E954AAB7}"/>
            </c:ext>
          </c:extLst>
        </c:ser>
        <c:ser>
          <c:idx val="2"/>
          <c:order val="2"/>
          <c:tx>
            <c:strRef>
              <c:f>Sheet1!$D$7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Sheet1!$A$8:$A$29</c:f>
              <c:strCache>
                <c:ptCount val="22"/>
                <c:pt idx="0">
                  <c:v>Ende</c:v>
                </c:pt>
                <c:pt idx="1">
                  <c:v>Lembata</c:v>
                </c:pt>
                <c:pt idx="2">
                  <c:v>Flores Timur</c:v>
                </c:pt>
                <c:pt idx="3">
                  <c:v>Kota Kupang</c:v>
                </c:pt>
                <c:pt idx="4">
                  <c:v>Kabupaten Kupang</c:v>
                </c:pt>
                <c:pt idx="5">
                  <c:v>Manggarai</c:v>
                </c:pt>
                <c:pt idx="6">
                  <c:v>Belu</c:v>
                </c:pt>
                <c:pt idx="7">
                  <c:v>Ngada</c:v>
                </c:pt>
                <c:pt idx="8">
                  <c:v>Timor Tengah Utara</c:v>
                </c:pt>
                <c:pt idx="9">
                  <c:v>Manggarai Barat</c:v>
                </c:pt>
                <c:pt idx="10">
                  <c:v>Sabu Raijua</c:v>
                </c:pt>
                <c:pt idx="11">
                  <c:v>Nagekeo</c:v>
                </c:pt>
                <c:pt idx="12">
                  <c:v>Rote Ndao</c:v>
                </c:pt>
                <c:pt idx="13">
                  <c:v>Sumba Timur</c:v>
                </c:pt>
                <c:pt idx="14">
                  <c:v>Malaka</c:v>
                </c:pt>
                <c:pt idx="15">
                  <c:v>Sumba Barat Daya</c:v>
                </c:pt>
                <c:pt idx="16">
                  <c:v>Timor Tengah Selatan</c:v>
                </c:pt>
                <c:pt idx="17">
                  <c:v>Sumba Tengah</c:v>
                </c:pt>
                <c:pt idx="18">
                  <c:v>Alor</c:v>
                </c:pt>
                <c:pt idx="19">
                  <c:v>Manggarai Timur</c:v>
                </c:pt>
                <c:pt idx="20">
                  <c:v>Sikka</c:v>
                </c:pt>
                <c:pt idx="21">
                  <c:v>Sumba Barat</c:v>
                </c:pt>
              </c:strCache>
            </c:strRef>
          </c:cat>
          <c:val>
            <c:numRef>
              <c:f>Sheet1!$D$8:$D$29</c:f>
              <c:numCache>
                <c:formatCode>General</c:formatCode>
                <c:ptCount val="22"/>
                <c:pt idx="1">
                  <c:v>8</c:v>
                </c:pt>
                <c:pt idx="3">
                  <c:v>23</c:v>
                </c:pt>
                <c:pt idx="18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CD-4178-83D0-A500E954AA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4798720"/>
        <c:axId val="64800256"/>
      </c:barChart>
      <c:catAx>
        <c:axId val="64798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00256"/>
        <c:crosses val="autoZero"/>
        <c:auto val="1"/>
        <c:lblAlgn val="ctr"/>
        <c:lblOffset val="100"/>
        <c:noMultiLvlLbl val="0"/>
      </c:catAx>
      <c:valAx>
        <c:axId val="6480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9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620063191153241"/>
          <c:y val="0.95318329817294956"/>
          <c:w val="0.12443911631899093"/>
          <c:h val="3.5863221712976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Sheet1!$A$36</c:f>
              <c:strCache>
                <c:ptCount val="1"/>
                <c:pt idx="0">
                  <c:v>Unimor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Sheet1!$B$35:$D$35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Sheet1!$B$36:$D$36</c:f>
              <c:numCache>
                <c:formatCode>General</c:formatCode>
                <c:ptCount val="3"/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D-467D-B627-FCC6581B60A5}"/>
            </c:ext>
          </c:extLst>
        </c:ser>
        <c:ser>
          <c:idx val="1"/>
          <c:order val="1"/>
          <c:tx>
            <c:strRef>
              <c:f>Sheet1!$A$37</c:f>
              <c:strCache>
                <c:ptCount val="1"/>
                <c:pt idx="0">
                  <c:v>Undana Kupang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Sheet1!$B$35:$D$35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Sheet1!$B$37:$D$37</c:f>
              <c:numCache>
                <c:formatCode>General</c:formatCode>
                <c:ptCount val="3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FD-467D-B627-FCC6581B60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4911232"/>
        <c:axId val="64912768"/>
      </c:barChart>
      <c:catAx>
        <c:axId val="6491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12768"/>
        <c:crosses val="autoZero"/>
        <c:auto val="1"/>
        <c:lblAlgn val="ctr"/>
        <c:lblOffset val="100"/>
        <c:noMultiLvlLbl val="0"/>
      </c:catAx>
      <c:valAx>
        <c:axId val="64912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91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F6582-E9D1-456A-8785-D07BA8BEA08D}" type="datetimeFigureOut">
              <a:rPr lang="id-ID" smtClean="0"/>
              <a:pPr/>
              <a:t>27/05/2021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B5B37-B51C-415A-99DE-97C65445E27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0B041-516C-422F-A456-FBA51B2DF6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BCE8F-7323-48F9-B216-F1E0227EF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0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177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/>
            <a:fld id="{1460C1E3-8485-439A-8C29-55889DA2DD56}" type="slidenum">
              <a:rPr kumimoji="0" lang="en-US" sz="1200" smtClean="0"/>
              <a:pPr defTabSz="914400" eaLnBrk="1" hangingPunct="1"/>
              <a:t>3</a:t>
            </a:fld>
            <a:endParaRPr kumimoji="0" lang="en-US" sz="1200"/>
          </a:p>
        </p:txBody>
      </p:sp>
    </p:spTree>
    <p:extLst>
      <p:ext uri="{BB962C8B-B14F-4D97-AF65-F5344CB8AC3E}">
        <p14:creationId xmlns:p14="http://schemas.microsoft.com/office/powerpoint/2010/main" val="104735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>
              <a:ea typeface="MS PGothic" panose="020B0600070205080204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591" indent="-29445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34" indent="-235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8967" indent="-235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01" indent="-235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34" indent="-235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368" indent="-235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01" indent="-235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634" indent="-235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6C5791-32D6-43F7-86E7-A6455823F4DB}" type="slidenum">
              <a:rPr lang="en-US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7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57301" y="2939143"/>
            <a:ext cx="15773402" cy="655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927771"/>
            <a:ext cx="18288000" cy="3592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1800">
                <a:solidFill>
                  <a:srgbClr val="0070C0"/>
                </a:solidFill>
              </a:defRPr>
            </a:lvl1pPr>
          </a:lstStyle>
          <a:p>
            <a:pPr lvl="0"/>
            <a:r>
              <a:rPr lang="id-ID" dirty="0"/>
              <a:t>©DITJEN GTK – KEMENDIKBUD 2018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935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62100"/>
            <a:ext cx="15697200" cy="4800600"/>
          </a:xfrm>
        </p:spPr>
        <p:txBody>
          <a:bodyPr>
            <a:noAutofit/>
          </a:bodyPr>
          <a:lstStyle/>
          <a:p>
            <a:r>
              <a:rPr lang="en-US" sz="16600" dirty="0"/>
              <a:t>PENGEMBANGAN KARIR PEGAWAI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6743700"/>
            <a:ext cx="9448800" cy="1752600"/>
          </a:xfrm>
        </p:spPr>
        <p:txBody>
          <a:bodyPr/>
          <a:lstStyle/>
          <a:p>
            <a:r>
              <a:rPr lang="en-US" dirty="0"/>
              <a:t>BIDANG PENGEMBANGAN </a:t>
            </a:r>
          </a:p>
          <a:p>
            <a:r>
              <a:rPr lang="en-US" dirty="0"/>
              <a:t>BKD PROVINSI NTT</a:t>
            </a:r>
          </a:p>
        </p:txBody>
      </p:sp>
    </p:spTree>
    <p:extLst>
      <p:ext uri="{BB962C8B-B14F-4D97-AF65-F5344CB8AC3E}">
        <p14:creationId xmlns:p14="http://schemas.microsoft.com/office/powerpoint/2010/main" val="4559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5800" y="647700"/>
            <a:ext cx="17221200" cy="9258300"/>
          </a:xfrm>
        </p:spPr>
        <p:txBody>
          <a:bodyPr>
            <a:noAutofit/>
          </a:bodyPr>
          <a:lstStyle/>
          <a:p>
            <a:pPr algn="just">
              <a:buFont typeface="Arial" charset="0"/>
              <a:buNone/>
              <a:defRPr/>
            </a:pPr>
            <a:r>
              <a:rPr lang="en-US" sz="4000" b="1" dirty="0" err="1">
                <a:solidFill>
                  <a:schemeClr val="tx1"/>
                </a:solidFill>
              </a:rPr>
              <a:t>Permasalahan</a:t>
            </a:r>
            <a:r>
              <a:rPr lang="en-US" sz="4000" b="1" dirty="0">
                <a:solidFill>
                  <a:schemeClr val="tx1"/>
                </a:solidFill>
              </a:rPr>
              <a:t> 1 </a:t>
            </a:r>
            <a:r>
              <a:rPr lang="en-US" sz="4000" b="1" dirty="0" err="1">
                <a:solidFill>
                  <a:schemeClr val="tx1"/>
                </a:solidFill>
              </a:rPr>
              <a:t>Tahun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terakhir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dalam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pengangkatan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dalam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Jabatan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Struktural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id-ID" sz="4000" b="1" dirty="0">
                <a:solidFill>
                  <a:schemeClr val="tx1"/>
                </a:solidFill>
              </a:rPr>
              <a:t>: </a:t>
            </a:r>
          </a:p>
          <a:p>
            <a:pPr marL="1350168" indent="-685800" algn="just">
              <a:buFont typeface="Arial" charset="0"/>
              <a:buAutoNum type="alphaLcPeriod"/>
              <a:defRPr/>
            </a:pPr>
            <a:r>
              <a:rPr lang="en-US" sz="4000" dirty="0" err="1">
                <a:solidFill>
                  <a:schemeClr val="tx1"/>
                </a:solidFill>
              </a:rPr>
              <a:t>Pengangkatan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Pejabat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Pimpinan</a:t>
            </a:r>
            <a:r>
              <a:rPr lang="en-US" sz="4000" dirty="0">
                <a:solidFill>
                  <a:schemeClr val="tx1"/>
                </a:solidFill>
              </a:rPr>
              <a:t> Tinggi </a:t>
            </a:r>
            <a:r>
              <a:rPr lang="en-US" sz="4000" dirty="0" err="1">
                <a:solidFill>
                  <a:schemeClr val="tx1"/>
                </a:solidFill>
              </a:rPr>
              <a:t>Pratama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Melebihi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usia</a:t>
            </a:r>
            <a:r>
              <a:rPr lang="en-US" sz="4000" dirty="0">
                <a:solidFill>
                  <a:schemeClr val="tx1"/>
                </a:solidFill>
              </a:rPr>
              <a:t> 56 </a:t>
            </a:r>
            <a:r>
              <a:rPr lang="en-US" sz="4000" dirty="0" err="1">
                <a:solidFill>
                  <a:schemeClr val="tx1"/>
                </a:solidFill>
              </a:rPr>
              <a:t>Tahun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sebagaimana</a:t>
            </a:r>
            <a:r>
              <a:rPr lang="en-US" sz="4000" dirty="0">
                <a:solidFill>
                  <a:schemeClr val="tx1"/>
                </a:solidFill>
              </a:rPr>
              <a:t> yang </a:t>
            </a:r>
            <a:r>
              <a:rPr lang="en-US" sz="4000" dirty="0" err="1">
                <a:solidFill>
                  <a:schemeClr val="tx1"/>
                </a:solidFill>
              </a:rPr>
              <a:t>dipersyaratkan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Peraturan</a:t>
            </a:r>
            <a:r>
              <a:rPr lang="en-US" sz="4000" dirty="0">
                <a:solidFill>
                  <a:schemeClr val="tx1"/>
                </a:solidFill>
              </a:rPr>
              <a:t>;</a:t>
            </a:r>
          </a:p>
          <a:p>
            <a:pPr marL="1350168" indent="-685800" algn="just">
              <a:buFont typeface="Arial" charset="0"/>
              <a:buAutoNum type="alphaLcPeriod"/>
              <a:defRPr/>
            </a:pPr>
            <a:r>
              <a:rPr lang="en-US" sz="4000" dirty="0" err="1">
                <a:solidFill>
                  <a:schemeClr val="tx1"/>
                </a:solidFill>
              </a:rPr>
              <a:t>Mutasi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pejabat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Struktural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tanpa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mendapatkan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rekomendasi</a:t>
            </a:r>
            <a:r>
              <a:rPr lang="en-US" sz="4000" dirty="0">
                <a:solidFill>
                  <a:schemeClr val="tx1"/>
                </a:solidFill>
              </a:rPr>
              <a:t> Menteri </a:t>
            </a:r>
            <a:r>
              <a:rPr lang="en-US" sz="4000" dirty="0" err="1">
                <a:solidFill>
                  <a:schemeClr val="tx1"/>
                </a:solidFill>
              </a:rPr>
              <a:t>Dalam</a:t>
            </a:r>
            <a:r>
              <a:rPr lang="en-US" sz="4000" dirty="0">
                <a:solidFill>
                  <a:schemeClr val="tx1"/>
                </a:solidFill>
              </a:rPr>
              <a:t> Negeri (</a:t>
            </a:r>
            <a:r>
              <a:rPr lang="en-US" sz="4000" dirty="0" err="1">
                <a:solidFill>
                  <a:schemeClr val="tx1"/>
                </a:solidFill>
              </a:rPr>
              <a:t>Khusus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bagi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Pemda</a:t>
            </a:r>
            <a:r>
              <a:rPr lang="en-US" sz="4000" dirty="0">
                <a:solidFill>
                  <a:schemeClr val="tx1"/>
                </a:solidFill>
              </a:rPr>
              <a:t> yang </a:t>
            </a:r>
            <a:r>
              <a:rPr lang="en-US" sz="4000" dirty="0" err="1">
                <a:solidFill>
                  <a:schemeClr val="tx1"/>
                </a:solidFill>
              </a:rPr>
              <a:t>menyelenggarakan</a:t>
            </a:r>
            <a:r>
              <a:rPr lang="en-US" sz="4000" dirty="0">
                <a:solidFill>
                  <a:schemeClr val="tx1"/>
                </a:solidFill>
              </a:rPr>
              <a:t> PILKADA)</a:t>
            </a:r>
          </a:p>
          <a:p>
            <a:pPr marL="1350168" indent="-685800" algn="just">
              <a:buFont typeface="Arial" charset="0"/>
              <a:buAutoNum type="alphaLcPeriod"/>
              <a:defRPr/>
            </a:pPr>
            <a:r>
              <a:rPr lang="en-US" sz="4000" dirty="0" err="1">
                <a:solidFill>
                  <a:schemeClr val="tx1"/>
                </a:solidFill>
              </a:rPr>
              <a:t>Pengisian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Pj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  <a:r>
              <a:rPr lang="en-US" sz="4000" dirty="0" err="1">
                <a:solidFill>
                  <a:schemeClr val="tx1"/>
                </a:solidFill>
              </a:rPr>
              <a:t>Maupun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pengisian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Sekda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tanpa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berkoordinasi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dengan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Gubernur</a:t>
            </a:r>
            <a:endParaRPr lang="en-US" sz="4000" dirty="0">
              <a:solidFill>
                <a:schemeClr val="tx1"/>
              </a:solidFill>
            </a:endParaRPr>
          </a:p>
          <a:p>
            <a:pPr marL="1350168" indent="-685800" algn="just">
              <a:buFont typeface="Arial" charset="0"/>
              <a:buAutoNum type="alphaLcPeriod"/>
              <a:defRPr/>
            </a:pPr>
            <a:r>
              <a:rPr lang="en-US" sz="4000" dirty="0" err="1">
                <a:solidFill>
                  <a:schemeClr val="tx1"/>
                </a:solidFill>
              </a:rPr>
              <a:t>Perbedaan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pendapat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antara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Kepala</a:t>
            </a:r>
            <a:r>
              <a:rPr lang="en-US" sz="4000" dirty="0">
                <a:solidFill>
                  <a:schemeClr val="tx1"/>
                </a:solidFill>
              </a:rPr>
              <a:t> Daerah dan </a:t>
            </a:r>
            <a:r>
              <a:rPr lang="en-US" sz="4000" dirty="0" err="1">
                <a:solidFill>
                  <a:schemeClr val="tx1"/>
                </a:solidFill>
              </a:rPr>
              <a:t>Pimpinan</a:t>
            </a:r>
            <a:r>
              <a:rPr lang="en-US" sz="4000" dirty="0">
                <a:solidFill>
                  <a:schemeClr val="tx1"/>
                </a:solidFill>
              </a:rPr>
              <a:t> DPRD </a:t>
            </a:r>
            <a:r>
              <a:rPr lang="en-US" sz="4000" dirty="0" err="1">
                <a:solidFill>
                  <a:schemeClr val="tx1"/>
                </a:solidFill>
              </a:rPr>
              <a:t>terkait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pengisian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Sekretaris</a:t>
            </a:r>
            <a:r>
              <a:rPr lang="en-US" sz="4000" dirty="0">
                <a:solidFill>
                  <a:schemeClr val="tx1"/>
                </a:solidFill>
              </a:rPr>
              <a:t> DPRD</a:t>
            </a:r>
          </a:p>
          <a:p>
            <a:pPr marL="1350168" indent="-685800" algn="just">
              <a:buFont typeface="Arial" charset="0"/>
              <a:buAutoNum type="alphaLcPeriod"/>
              <a:defRPr/>
            </a:pPr>
            <a:r>
              <a:rPr lang="en-US" sz="4000" dirty="0" err="1">
                <a:solidFill>
                  <a:schemeClr val="tx1"/>
                </a:solidFill>
              </a:rPr>
              <a:t>Pengisian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Pejabat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dalam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jabatan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urusan</a:t>
            </a:r>
            <a:r>
              <a:rPr lang="en-US" sz="4000" dirty="0">
                <a:solidFill>
                  <a:schemeClr val="tx1"/>
                </a:solidFill>
              </a:rPr>
              <a:t> DUKCAPIL dan INSPEKTORAT </a:t>
            </a:r>
            <a:r>
              <a:rPr lang="en-US" sz="4000" dirty="0" err="1">
                <a:solidFill>
                  <a:schemeClr val="tx1"/>
                </a:solidFill>
              </a:rPr>
              <a:t>tanpa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mendapatkan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rekomendasi</a:t>
            </a:r>
            <a:r>
              <a:rPr lang="en-US" sz="4000" dirty="0">
                <a:solidFill>
                  <a:schemeClr val="tx1"/>
                </a:solidFill>
              </a:rPr>
              <a:t> Menteri </a:t>
            </a:r>
            <a:r>
              <a:rPr lang="en-US" sz="4000" dirty="0" err="1">
                <a:solidFill>
                  <a:schemeClr val="tx1"/>
                </a:solidFill>
              </a:rPr>
              <a:t>Dalam</a:t>
            </a:r>
            <a:r>
              <a:rPr lang="en-US" sz="4000" dirty="0">
                <a:solidFill>
                  <a:schemeClr val="tx1"/>
                </a:solidFill>
              </a:rPr>
              <a:t> Negeri.</a:t>
            </a:r>
          </a:p>
          <a:p>
            <a:pPr algn="just">
              <a:defRPr/>
            </a:pPr>
            <a:r>
              <a:rPr lang="en-US" sz="4000" b="1" dirty="0" err="1">
                <a:solidFill>
                  <a:schemeClr val="tx1"/>
                </a:solidFill>
              </a:rPr>
              <a:t>Akibatnya</a:t>
            </a:r>
            <a:r>
              <a:rPr lang="en-US" sz="4000" b="1" dirty="0">
                <a:solidFill>
                  <a:schemeClr val="tx1"/>
                </a:solidFill>
              </a:rPr>
              <a:t> : </a:t>
            </a:r>
            <a:r>
              <a:rPr lang="en-US" sz="4000" b="1" dirty="0" err="1">
                <a:solidFill>
                  <a:schemeClr val="tx1"/>
                </a:solidFill>
              </a:rPr>
              <a:t>pejabat</a:t>
            </a:r>
            <a:r>
              <a:rPr lang="en-US" sz="4000" b="1" dirty="0">
                <a:solidFill>
                  <a:schemeClr val="tx1"/>
                </a:solidFill>
              </a:rPr>
              <a:t> yang </a:t>
            </a:r>
            <a:r>
              <a:rPr lang="en-US" sz="4000" b="1" dirty="0" err="1">
                <a:solidFill>
                  <a:schemeClr val="tx1"/>
                </a:solidFill>
              </a:rPr>
              <a:t>telah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dilantik</a:t>
            </a:r>
            <a:r>
              <a:rPr lang="en-US" sz="4000" b="1" dirty="0">
                <a:solidFill>
                  <a:schemeClr val="tx1"/>
                </a:solidFill>
              </a:rPr>
              <a:t>, </a:t>
            </a:r>
            <a:r>
              <a:rPr lang="en-US" sz="4000" b="1" dirty="0" err="1">
                <a:solidFill>
                  <a:schemeClr val="tx1"/>
                </a:solidFill>
              </a:rPr>
              <a:t>diminta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untuk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dikembalikan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ke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jabatan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semula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dengan</a:t>
            </a:r>
            <a:r>
              <a:rPr lang="en-US" sz="4000" b="1" dirty="0">
                <a:solidFill>
                  <a:schemeClr val="tx1"/>
                </a:solidFill>
              </a:rPr>
              <a:t> Keputusan </a:t>
            </a:r>
            <a:r>
              <a:rPr lang="en-US" sz="4000" b="1" dirty="0" err="1">
                <a:solidFill>
                  <a:schemeClr val="tx1"/>
                </a:solidFill>
              </a:rPr>
              <a:t>Kepala</a:t>
            </a:r>
            <a:r>
              <a:rPr lang="en-US" sz="4000" b="1" dirty="0">
                <a:solidFill>
                  <a:schemeClr val="tx1"/>
                </a:solidFill>
              </a:rPr>
              <a:t> Daerah</a:t>
            </a:r>
            <a:endParaRPr lang="id-ID" sz="4000" b="1" dirty="0">
              <a:solidFill>
                <a:schemeClr val="tx1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id-ID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5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2200" y="3619500"/>
            <a:ext cx="13639800" cy="1338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6600" spc="-103" dirty="0">
                <a:solidFill>
                  <a:srgbClr val="000000"/>
                </a:solidFill>
                <a:latin typeface="DM Sans Bold"/>
              </a:rPr>
              <a:t>JABATAN FUNGSIONAL</a:t>
            </a:r>
          </a:p>
        </p:txBody>
      </p:sp>
    </p:spTree>
    <p:extLst>
      <p:ext uri="{BB962C8B-B14F-4D97-AF65-F5344CB8AC3E}">
        <p14:creationId xmlns:p14="http://schemas.microsoft.com/office/powerpoint/2010/main" val="273054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935877" y="342900"/>
            <a:ext cx="12344400" cy="1257300"/>
          </a:xfrm>
          <a:noFill/>
        </p:spPr>
        <p:txBody>
          <a:bodyPr>
            <a:normAutofit/>
          </a:bodyPr>
          <a:lstStyle/>
          <a:p>
            <a:pPr lvl="0"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JABATAN FUNGSIONAL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997926" y="2171700"/>
            <a:ext cx="12344400" cy="5143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3600" b="1" dirty="0">
                <a:ea typeface="MS PGothic" charset="0"/>
              </a:rPr>
              <a:t>JABATAN FUNGSIONAL: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3600" b="1" dirty="0">
                <a:ea typeface="MS PGothic" charset="0"/>
              </a:rPr>
              <a:t>SEKELOMPOK JABATAN YANG BERISI FUNGSI DAN TUGAS YG BERKAITAN DGN PELAYANAN FUNGSIONAL YG BERDASARKAN PADA KEAHLIAN DAN KETERAMPILAN TERTENTU.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3600" b="1" dirty="0">
              <a:ea typeface="MS PGothic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3600" b="1" dirty="0">
                <a:ea typeface="MS PGothic" charset="0"/>
              </a:rPr>
              <a:t>PEJABAT FUNGSIONAL: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3600" b="1" dirty="0">
                <a:ea typeface="MS PGothic" charset="0"/>
              </a:rPr>
              <a:t>PEGAWAI ASN YANG MENDUDUKI JABATAN FUNGSIONAL PADA INSTANSI PEMERINTAH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3600" b="1" dirty="0">
              <a:ea typeface="MS PGothic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71800" y="7543800"/>
            <a:ext cx="5092080" cy="235222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ea typeface="MS PGothic" charset="0"/>
              </a:rPr>
              <a:t>UU No. 5 </a:t>
            </a:r>
            <a:r>
              <a:rPr lang="en-US" b="1" dirty="0" err="1">
                <a:ea typeface="MS PGothic" charset="0"/>
              </a:rPr>
              <a:t>Tahun</a:t>
            </a:r>
            <a:r>
              <a:rPr lang="en-US" b="1" dirty="0">
                <a:ea typeface="MS PGothic" charset="0"/>
              </a:rPr>
              <a:t> 2014 </a:t>
            </a:r>
            <a:r>
              <a:rPr lang="en-US" b="1" dirty="0" err="1">
                <a:ea typeface="MS PGothic" charset="0"/>
              </a:rPr>
              <a:t>tentang</a:t>
            </a:r>
            <a:r>
              <a:rPr lang="en-US" b="1" dirty="0">
                <a:ea typeface="MS PGothic" charset="0"/>
              </a:rPr>
              <a:t> </a:t>
            </a:r>
            <a:r>
              <a:rPr lang="en-US" b="1" dirty="0" err="1">
                <a:ea typeface="MS PGothic" charset="0"/>
              </a:rPr>
              <a:t>Aparatur</a:t>
            </a:r>
            <a:r>
              <a:rPr lang="en-US" b="1" dirty="0">
                <a:ea typeface="MS PGothic" charset="0"/>
              </a:rPr>
              <a:t> </a:t>
            </a:r>
            <a:r>
              <a:rPr lang="en-US" b="1" dirty="0" err="1">
                <a:ea typeface="MS PGothic" charset="0"/>
              </a:rPr>
              <a:t>Sipil</a:t>
            </a:r>
            <a:r>
              <a:rPr lang="en-US" b="1" dirty="0">
                <a:ea typeface="MS PGothic" charset="0"/>
              </a:rPr>
              <a:t> Negara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Char char="R"/>
              <a:defRPr/>
            </a:pPr>
            <a:r>
              <a:rPr lang="en-US" b="1" dirty="0">
                <a:ea typeface="MS PGothic" charset="0"/>
              </a:rPr>
              <a:t> </a:t>
            </a:r>
            <a:r>
              <a:rPr lang="en-US" b="1" dirty="0" err="1">
                <a:ea typeface="MS PGothic" charset="0"/>
              </a:rPr>
              <a:t>Pasal</a:t>
            </a:r>
            <a:r>
              <a:rPr lang="en-US" b="1" dirty="0">
                <a:ea typeface="MS PGothic" charset="0"/>
              </a:rPr>
              <a:t> 1 </a:t>
            </a:r>
            <a:r>
              <a:rPr lang="en-US" b="1" dirty="0" err="1">
                <a:ea typeface="MS PGothic" charset="0"/>
              </a:rPr>
              <a:t>angka</a:t>
            </a:r>
            <a:r>
              <a:rPr lang="en-US" b="1" dirty="0">
                <a:ea typeface="MS PGothic" charset="0"/>
              </a:rPr>
              <a:t> 11 </a:t>
            </a:r>
            <a:r>
              <a:rPr lang="en-US" b="1" dirty="0" err="1">
                <a:ea typeface="MS PGothic" charset="0"/>
              </a:rPr>
              <a:t>dan</a:t>
            </a:r>
            <a:r>
              <a:rPr lang="en-US" b="1" dirty="0">
                <a:ea typeface="MS PGothic" charset="0"/>
              </a:rPr>
              <a:t> 12,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Char char="R"/>
              <a:defRPr/>
            </a:pPr>
            <a:r>
              <a:rPr lang="en-US" b="1" dirty="0">
                <a:ea typeface="MS PGothic" charset="0"/>
              </a:rPr>
              <a:t> </a:t>
            </a:r>
            <a:r>
              <a:rPr lang="en-US" b="1" dirty="0" err="1">
                <a:ea typeface="MS PGothic" charset="0"/>
              </a:rPr>
              <a:t>Pasal</a:t>
            </a:r>
            <a:r>
              <a:rPr lang="en-US" b="1" dirty="0">
                <a:ea typeface="MS PGothic" charset="0"/>
              </a:rPr>
              <a:t> 13,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Char char="R"/>
              <a:defRPr/>
            </a:pPr>
            <a:r>
              <a:rPr lang="en-US" b="1" dirty="0">
                <a:ea typeface="MS PGothic" charset="0"/>
              </a:rPr>
              <a:t> </a:t>
            </a:r>
            <a:r>
              <a:rPr lang="en-US" b="1" dirty="0" err="1">
                <a:ea typeface="MS PGothic" charset="0"/>
              </a:rPr>
              <a:t>Pasal</a:t>
            </a:r>
            <a:r>
              <a:rPr lang="en-US" b="1" dirty="0">
                <a:ea typeface="MS PGothic" charset="0"/>
              </a:rPr>
              <a:t> 18.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>
              <a:ea typeface="MS PGothic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>
              <a:ea typeface="MS PGothic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>
              <a:ea typeface="MS PGothic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60024" y="7543800"/>
            <a:ext cx="5092080" cy="1488132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ea typeface="MS PGothic" charset="0"/>
              </a:rPr>
              <a:t>PP No. 11 </a:t>
            </a:r>
            <a:r>
              <a:rPr lang="en-US" b="1" dirty="0" err="1">
                <a:ea typeface="MS PGothic" charset="0"/>
              </a:rPr>
              <a:t>Tahun</a:t>
            </a:r>
            <a:r>
              <a:rPr lang="en-US" b="1" dirty="0">
                <a:ea typeface="MS PGothic" charset="0"/>
              </a:rPr>
              <a:t> 2017 </a:t>
            </a:r>
            <a:r>
              <a:rPr lang="en-US" b="1" dirty="0" err="1">
                <a:ea typeface="MS PGothic" charset="0"/>
              </a:rPr>
              <a:t>tentang</a:t>
            </a:r>
            <a:r>
              <a:rPr lang="en-US" b="1" dirty="0">
                <a:ea typeface="MS PGothic" charset="0"/>
              </a:rPr>
              <a:t> </a:t>
            </a:r>
            <a:r>
              <a:rPr lang="en-US" b="1" dirty="0" err="1">
                <a:ea typeface="MS PGothic" charset="0"/>
              </a:rPr>
              <a:t>Manajemen</a:t>
            </a:r>
            <a:r>
              <a:rPr lang="en-US" b="1" dirty="0">
                <a:ea typeface="MS PGothic" charset="0"/>
              </a:rPr>
              <a:t> PNS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Char char="R"/>
              <a:defRPr/>
            </a:pPr>
            <a:r>
              <a:rPr lang="en-US" b="1" dirty="0">
                <a:ea typeface="MS PGothic" charset="0"/>
              </a:rPr>
              <a:t> </a:t>
            </a:r>
            <a:r>
              <a:rPr lang="en-US" b="1" dirty="0" err="1">
                <a:ea typeface="MS PGothic" charset="0"/>
              </a:rPr>
              <a:t>Pasal</a:t>
            </a:r>
            <a:r>
              <a:rPr lang="en-US" b="1" dirty="0">
                <a:ea typeface="MS PGothic" charset="0"/>
              </a:rPr>
              <a:t> 67 </a:t>
            </a:r>
            <a:r>
              <a:rPr lang="en-US" b="1" dirty="0" err="1">
                <a:ea typeface="MS PGothic" charset="0"/>
              </a:rPr>
              <a:t>s.d.</a:t>
            </a:r>
            <a:r>
              <a:rPr lang="en-US" b="1" dirty="0">
                <a:ea typeface="MS PGothic" charset="0"/>
              </a:rPr>
              <a:t> </a:t>
            </a:r>
            <a:r>
              <a:rPr lang="en-US" b="1" dirty="0" err="1">
                <a:ea typeface="MS PGothic" charset="0"/>
              </a:rPr>
              <a:t>Pasal</a:t>
            </a:r>
            <a:r>
              <a:rPr lang="en-US" b="1" dirty="0">
                <a:ea typeface="MS PGothic" charset="0"/>
              </a:rPr>
              <a:t> 101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3000" b="1" dirty="0">
              <a:ea typeface="MS PGothic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3000" b="1" dirty="0">
              <a:ea typeface="MS PGothic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3000" b="1" dirty="0">
              <a:ea typeface="MS PGothic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88624" y="8838806"/>
            <a:ext cx="5092080" cy="1488132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>
                <a:ea typeface="MS PGothic" charset="0"/>
              </a:rPr>
              <a:t>PERMENPAN-RB No. 13 </a:t>
            </a:r>
            <a:r>
              <a:rPr lang="en-US" sz="1800" b="1" dirty="0" err="1">
                <a:ea typeface="MS PGothic" charset="0"/>
              </a:rPr>
              <a:t>Tahun</a:t>
            </a:r>
            <a:r>
              <a:rPr lang="en-US" sz="1800" b="1" dirty="0">
                <a:ea typeface="MS PGothic" charset="0"/>
              </a:rPr>
              <a:t> 2019 </a:t>
            </a:r>
            <a:r>
              <a:rPr lang="en-US" sz="1800" b="1" dirty="0" err="1">
                <a:ea typeface="MS PGothic" charset="0"/>
              </a:rPr>
              <a:t>tentang</a:t>
            </a:r>
            <a:r>
              <a:rPr lang="en-US" sz="1800" b="1" dirty="0">
                <a:ea typeface="MS PGothic" charset="0"/>
              </a:rPr>
              <a:t>  </a:t>
            </a:r>
            <a:r>
              <a:rPr lang="en-US" sz="1800" dirty="0" err="1"/>
              <a:t>Pengusulan</a:t>
            </a:r>
            <a:r>
              <a:rPr lang="en-US" sz="1800" dirty="0"/>
              <a:t> </a:t>
            </a:r>
            <a:r>
              <a:rPr lang="en-US" sz="1800" dirty="0" err="1"/>
              <a:t>Penetapan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Pembinaan</a:t>
            </a:r>
            <a:r>
              <a:rPr lang="en-US" sz="1800" dirty="0"/>
              <a:t> </a:t>
            </a:r>
            <a:r>
              <a:rPr lang="en-US" sz="1800" dirty="0" err="1"/>
              <a:t>Jabatan</a:t>
            </a:r>
            <a:r>
              <a:rPr lang="en-US" sz="1800" dirty="0"/>
              <a:t> </a:t>
            </a:r>
            <a:r>
              <a:rPr lang="en-US" sz="1800" dirty="0" err="1"/>
              <a:t>Fungsional</a:t>
            </a:r>
            <a:r>
              <a:rPr lang="en-US" sz="1800" dirty="0"/>
              <a:t> </a:t>
            </a:r>
            <a:r>
              <a:rPr lang="en-US" sz="1800" dirty="0" err="1"/>
              <a:t>Pegawai</a:t>
            </a:r>
            <a:r>
              <a:rPr lang="en-US" sz="1800" dirty="0"/>
              <a:t> </a:t>
            </a:r>
            <a:r>
              <a:rPr lang="en-US" sz="1800" dirty="0" err="1"/>
              <a:t>Negeri</a:t>
            </a:r>
            <a:r>
              <a:rPr lang="en-US" sz="1800" dirty="0"/>
              <a:t> </a:t>
            </a:r>
            <a:r>
              <a:rPr lang="en-US" sz="1800" dirty="0" err="1"/>
              <a:t>Sipil</a:t>
            </a:r>
            <a:endParaRPr lang="en-US" sz="1800" b="1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952831" y="314342"/>
            <a:ext cx="6972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800" b="1" dirty="0">
                <a:solidFill>
                  <a:srgbClr val="0066CC"/>
                </a:solidFill>
              </a:rPr>
              <a:t>JABATAN FUNGSIONAL</a:t>
            </a:r>
          </a:p>
        </p:txBody>
      </p:sp>
      <p:sp>
        <p:nvSpPr>
          <p:cNvPr id="7" name="Rectangle 6"/>
          <p:cNvSpPr/>
          <p:nvPr/>
        </p:nvSpPr>
        <p:spPr>
          <a:xfrm>
            <a:off x="3757613" y="7496175"/>
            <a:ext cx="6472238" cy="240065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514350" indent="-514350">
              <a:buFont typeface="Wingdings 2" panose="05020102010507070707" pitchFamily="18" charset="2"/>
              <a:buChar char="R"/>
              <a:defRPr/>
            </a:pPr>
            <a:r>
              <a:rPr lang="en-US" sz="3000" dirty="0" err="1">
                <a:solidFill>
                  <a:srgbClr val="0000CC"/>
                </a:solidFill>
              </a:rPr>
              <a:t>Jabatan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fungsional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keahlian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id-ID" sz="3000" dirty="0">
                <a:solidFill>
                  <a:srgbClr val="0000CC"/>
                </a:solidFill>
              </a:rPr>
              <a:t>:</a:t>
            </a:r>
            <a:endParaRPr lang="en-US" sz="3000" dirty="0">
              <a:solidFill>
                <a:srgbClr val="0000CC"/>
              </a:solidFill>
            </a:endParaRPr>
          </a:p>
          <a:p>
            <a:pPr marL="1112045" indent="-514350">
              <a:buFont typeface="+mj-lt"/>
              <a:buAutoNum type="alphaLcPeriod"/>
              <a:defRPr/>
            </a:pPr>
            <a:r>
              <a:rPr lang="id-ID" sz="3000" dirty="0">
                <a:solidFill>
                  <a:srgbClr val="0000CC"/>
                </a:solidFill>
              </a:rPr>
              <a:t>a</a:t>
            </a:r>
            <a:r>
              <a:rPr lang="en-US" sz="3000" dirty="0" err="1">
                <a:solidFill>
                  <a:srgbClr val="0000CC"/>
                </a:solidFill>
              </a:rPr>
              <a:t>hli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utama</a:t>
            </a:r>
            <a:r>
              <a:rPr lang="en-US" sz="3000" dirty="0">
                <a:solidFill>
                  <a:srgbClr val="0000CC"/>
                </a:solidFill>
              </a:rPr>
              <a:t>; </a:t>
            </a:r>
          </a:p>
          <a:p>
            <a:pPr marL="1112045" indent="-514350">
              <a:buFont typeface="+mj-lt"/>
              <a:buAutoNum type="alphaLcPeriod"/>
              <a:defRPr/>
            </a:pPr>
            <a:r>
              <a:rPr lang="id-ID" sz="3000" dirty="0">
                <a:solidFill>
                  <a:srgbClr val="0000CC"/>
                </a:solidFill>
              </a:rPr>
              <a:t>a</a:t>
            </a:r>
            <a:r>
              <a:rPr lang="en-US" sz="3000" dirty="0" err="1">
                <a:solidFill>
                  <a:srgbClr val="0000CC"/>
                </a:solidFill>
              </a:rPr>
              <a:t>hli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madya</a:t>
            </a:r>
            <a:r>
              <a:rPr lang="en-US" sz="3000" dirty="0">
                <a:solidFill>
                  <a:srgbClr val="0000CC"/>
                </a:solidFill>
              </a:rPr>
              <a:t>; </a:t>
            </a:r>
          </a:p>
          <a:p>
            <a:pPr marL="1112045" indent="-514350">
              <a:buFont typeface="+mj-lt"/>
              <a:buAutoNum type="alphaLcPeriod"/>
              <a:defRPr/>
            </a:pPr>
            <a:r>
              <a:rPr lang="id-ID" sz="3000" dirty="0">
                <a:solidFill>
                  <a:srgbClr val="0000CC"/>
                </a:solidFill>
              </a:rPr>
              <a:t>a</a:t>
            </a:r>
            <a:r>
              <a:rPr lang="en-US" sz="3000" dirty="0" err="1">
                <a:solidFill>
                  <a:srgbClr val="0000CC"/>
                </a:solidFill>
              </a:rPr>
              <a:t>hli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muda</a:t>
            </a:r>
            <a:r>
              <a:rPr lang="en-US" sz="3000" dirty="0">
                <a:solidFill>
                  <a:srgbClr val="0000CC"/>
                </a:solidFill>
              </a:rPr>
              <a:t>; </a:t>
            </a:r>
            <a:r>
              <a:rPr lang="en-US" sz="3000" dirty="0" err="1">
                <a:solidFill>
                  <a:srgbClr val="0000CC"/>
                </a:solidFill>
              </a:rPr>
              <a:t>dan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</a:p>
          <a:p>
            <a:pPr marL="1112045" indent="-514350">
              <a:buFont typeface="+mj-lt"/>
              <a:buAutoNum type="alphaLcPeriod"/>
              <a:defRPr/>
            </a:pPr>
            <a:r>
              <a:rPr lang="id-ID" sz="3000" dirty="0">
                <a:solidFill>
                  <a:srgbClr val="0000CC"/>
                </a:solidFill>
              </a:rPr>
              <a:t>a</a:t>
            </a:r>
            <a:r>
              <a:rPr lang="en-US" sz="3000" dirty="0" err="1">
                <a:solidFill>
                  <a:srgbClr val="0000CC"/>
                </a:solidFill>
              </a:rPr>
              <a:t>hli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pertama</a:t>
            </a:r>
            <a:endParaRPr lang="en-US" sz="3000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7613" y="4292412"/>
            <a:ext cx="6372225" cy="24006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14350" indent="-514350">
              <a:buFont typeface="Wingdings 2" panose="05020102010507070707" pitchFamily="18" charset="2"/>
              <a:buChar char="R"/>
              <a:defRPr/>
            </a:pPr>
            <a:r>
              <a:rPr lang="en-US" sz="3000" dirty="0" err="1">
                <a:solidFill>
                  <a:srgbClr val="FF0000"/>
                </a:solidFill>
              </a:rPr>
              <a:t>Jabatan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fungsional</a:t>
            </a:r>
            <a:r>
              <a:rPr lang="en-US" sz="3000" dirty="0">
                <a:solidFill>
                  <a:srgbClr val="FF0000"/>
                </a:solidFill>
              </a:rPr>
              <a:t>  </a:t>
            </a:r>
            <a:r>
              <a:rPr lang="en-US" sz="3000" dirty="0" err="1">
                <a:solidFill>
                  <a:srgbClr val="FF0000"/>
                </a:solidFill>
              </a:rPr>
              <a:t>keterampilan</a:t>
            </a:r>
            <a:r>
              <a:rPr lang="id-ID" sz="3000" dirty="0">
                <a:solidFill>
                  <a:srgbClr val="FF0000"/>
                </a:solidFill>
              </a:rPr>
              <a:t>:</a:t>
            </a:r>
            <a:endParaRPr lang="en-US" sz="3000" dirty="0">
              <a:solidFill>
                <a:srgbClr val="FF0000"/>
              </a:solidFill>
            </a:endParaRPr>
          </a:p>
          <a:p>
            <a:pPr marL="1112045" indent="-514350">
              <a:buFont typeface="+mj-lt"/>
              <a:buAutoNum type="alphaLcPeriod"/>
              <a:defRPr/>
            </a:pPr>
            <a:r>
              <a:rPr lang="id-ID" sz="3000" dirty="0">
                <a:solidFill>
                  <a:srgbClr val="FF0000"/>
                </a:solidFill>
              </a:rPr>
              <a:t>penyelia;</a:t>
            </a:r>
            <a:endParaRPr lang="en-US" sz="3000" dirty="0">
              <a:solidFill>
                <a:srgbClr val="FF0000"/>
              </a:solidFill>
            </a:endParaRPr>
          </a:p>
          <a:p>
            <a:pPr marL="1112045" indent="-514350">
              <a:buFont typeface="+mj-lt"/>
              <a:buAutoNum type="alphaLcPeriod"/>
              <a:defRPr/>
            </a:pPr>
            <a:r>
              <a:rPr lang="id-ID" sz="3000" dirty="0">
                <a:solidFill>
                  <a:srgbClr val="FF0000"/>
                </a:solidFill>
              </a:rPr>
              <a:t>m</a:t>
            </a:r>
            <a:r>
              <a:rPr lang="en-US" sz="3000" dirty="0" err="1">
                <a:solidFill>
                  <a:srgbClr val="FF0000"/>
                </a:solidFill>
              </a:rPr>
              <a:t>ahir</a:t>
            </a:r>
            <a:r>
              <a:rPr lang="id-ID" sz="3000" dirty="0">
                <a:solidFill>
                  <a:srgbClr val="FF0000"/>
                </a:solidFill>
              </a:rPr>
              <a:t>;</a:t>
            </a:r>
            <a:endParaRPr lang="en-US" sz="3000" dirty="0">
              <a:solidFill>
                <a:srgbClr val="FF0000"/>
              </a:solidFill>
            </a:endParaRPr>
          </a:p>
          <a:p>
            <a:pPr marL="1112045" indent="-514350">
              <a:buFont typeface="+mj-lt"/>
              <a:buAutoNum type="alphaLcPeriod"/>
              <a:defRPr/>
            </a:pPr>
            <a:r>
              <a:rPr lang="id-ID" sz="3000" dirty="0">
                <a:solidFill>
                  <a:srgbClr val="FF0000"/>
                </a:solidFill>
              </a:rPr>
              <a:t>t</a:t>
            </a:r>
            <a:r>
              <a:rPr lang="en-US" sz="3000" dirty="0" err="1">
                <a:solidFill>
                  <a:srgbClr val="FF0000"/>
                </a:solidFill>
              </a:rPr>
              <a:t>erampil</a:t>
            </a:r>
            <a:r>
              <a:rPr lang="en-US" sz="3000" dirty="0">
                <a:solidFill>
                  <a:srgbClr val="FF0000"/>
                </a:solidFill>
              </a:rPr>
              <a:t>; </a:t>
            </a:r>
            <a:r>
              <a:rPr lang="id-ID" sz="3000" dirty="0">
                <a:solidFill>
                  <a:srgbClr val="FF0000"/>
                </a:solidFill>
              </a:rPr>
              <a:t>dan</a:t>
            </a:r>
            <a:endParaRPr lang="en-US" sz="3000" dirty="0">
              <a:solidFill>
                <a:srgbClr val="FF0000"/>
              </a:solidFill>
            </a:endParaRPr>
          </a:p>
          <a:p>
            <a:pPr marL="1112045" indent="-514350">
              <a:buFont typeface="+mj-lt"/>
              <a:buAutoNum type="alphaLcPeriod"/>
              <a:defRPr/>
            </a:pPr>
            <a:r>
              <a:rPr lang="id-ID" sz="3000" dirty="0">
                <a:solidFill>
                  <a:srgbClr val="FF0000"/>
                </a:solidFill>
              </a:rPr>
              <a:t>p</a:t>
            </a:r>
            <a:r>
              <a:rPr lang="en-US" sz="3000" dirty="0" err="1">
                <a:solidFill>
                  <a:srgbClr val="FF0000"/>
                </a:solidFill>
              </a:rPr>
              <a:t>emula</a:t>
            </a:r>
            <a:r>
              <a:rPr lang="id-ID" sz="3000" dirty="0">
                <a:solidFill>
                  <a:srgbClr val="FF0000"/>
                </a:solidFill>
              </a:rPr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3086100" y="1321697"/>
            <a:ext cx="122301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n-US" sz="3300" dirty="0" err="1"/>
              <a:t>Sekelompok</a:t>
            </a:r>
            <a:r>
              <a:rPr lang="en-US" sz="3300" dirty="0"/>
              <a:t> </a:t>
            </a:r>
            <a:r>
              <a:rPr lang="en-US" sz="3300" dirty="0" err="1"/>
              <a:t>jabatan</a:t>
            </a:r>
            <a:r>
              <a:rPr lang="en-US" sz="3300" dirty="0"/>
              <a:t> yang </a:t>
            </a:r>
            <a:r>
              <a:rPr lang="en-US" sz="3300" dirty="0" err="1"/>
              <a:t>berisi</a:t>
            </a:r>
            <a:r>
              <a:rPr lang="en-US" sz="3300" dirty="0"/>
              <a:t> </a:t>
            </a:r>
            <a:r>
              <a:rPr lang="en-US" sz="3300" dirty="0" err="1"/>
              <a:t>fungsi</a:t>
            </a:r>
            <a:r>
              <a:rPr lang="en-US" sz="3300" dirty="0"/>
              <a:t> </a:t>
            </a:r>
            <a:r>
              <a:rPr lang="en-US" sz="3300" dirty="0" err="1"/>
              <a:t>dan</a:t>
            </a:r>
            <a:r>
              <a:rPr lang="en-US" sz="3300" dirty="0"/>
              <a:t> </a:t>
            </a:r>
            <a:r>
              <a:rPr lang="en-US" sz="3300" dirty="0" err="1"/>
              <a:t>tugas</a:t>
            </a:r>
            <a:r>
              <a:rPr lang="en-US" sz="3300" dirty="0"/>
              <a:t> </a:t>
            </a:r>
            <a:r>
              <a:rPr lang="en-US" sz="3300" dirty="0" err="1"/>
              <a:t>berkaitan</a:t>
            </a:r>
            <a:r>
              <a:rPr lang="en-US" sz="3300" dirty="0"/>
              <a:t> </a:t>
            </a:r>
            <a:r>
              <a:rPr lang="en-US" sz="3300" dirty="0" err="1"/>
              <a:t>dengan</a:t>
            </a:r>
            <a:r>
              <a:rPr lang="en-US" sz="3300" dirty="0"/>
              <a:t> </a:t>
            </a:r>
            <a:r>
              <a:rPr lang="en-US" sz="3300" dirty="0" err="1"/>
              <a:t>pelayanan</a:t>
            </a:r>
            <a:r>
              <a:rPr lang="en-US" sz="3300" dirty="0"/>
              <a:t> </a:t>
            </a:r>
            <a:r>
              <a:rPr lang="en-US" sz="3300" dirty="0" err="1"/>
              <a:t>fungsional</a:t>
            </a:r>
            <a:r>
              <a:rPr lang="en-US" sz="3300" dirty="0"/>
              <a:t> yang </a:t>
            </a:r>
            <a:r>
              <a:rPr lang="en-US" sz="3300" dirty="0" err="1"/>
              <a:t>berdasarkan</a:t>
            </a:r>
            <a:r>
              <a:rPr lang="en-US" sz="3300" dirty="0"/>
              <a:t> </a:t>
            </a:r>
            <a:r>
              <a:rPr lang="en-US" sz="3300" dirty="0" err="1"/>
              <a:t>keahlian</a:t>
            </a:r>
            <a:r>
              <a:rPr lang="en-US" sz="3300" dirty="0"/>
              <a:t> </a:t>
            </a:r>
            <a:r>
              <a:rPr lang="en-US" sz="3300" dirty="0" err="1"/>
              <a:t>dan</a:t>
            </a:r>
            <a:r>
              <a:rPr lang="en-US" sz="3300" dirty="0"/>
              <a:t> </a:t>
            </a:r>
            <a:r>
              <a:rPr lang="en-US" sz="3300" dirty="0" err="1"/>
              <a:t>keterampilan</a:t>
            </a:r>
            <a:r>
              <a:rPr lang="en-US" sz="3300" dirty="0"/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n-US" sz="3300" dirty="0" err="1"/>
              <a:t>Jabatan</a:t>
            </a:r>
            <a:r>
              <a:rPr lang="en-US" sz="3300" dirty="0"/>
              <a:t> </a:t>
            </a:r>
            <a:r>
              <a:rPr lang="en-US" sz="3300" dirty="0" err="1"/>
              <a:t>fungsional</a:t>
            </a:r>
            <a:r>
              <a:rPr lang="en-US" sz="3300" dirty="0"/>
              <a:t> </a:t>
            </a:r>
            <a:r>
              <a:rPr lang="en-US" sz="3300" dirty="0" err="1"/>
              <a:t>terdiri</a:t>
            </a:r>
            <a:r>
              <a:rPr lang="en-US" sz="3300" dirty="0"/>
              <a:t> </a:t>
            </a:r>
            <a:r>
              <a:rPr lang="en-US" sz="3300" dirty="0" err="1"/>
              <a:t>dari</a:t>
            </a:r>
            <a:r>
              <a:rPr lang="en-US" sz="3300" dirty="0"/>
              <a:t> </a:t>
            </a:r>
            <a:r>
              <a:rPr lang="en-US" sz="3300" dirty="0" err="1"/>
              <a:t>jabatan</a:t>
            </a:r>
            <a:r>
              <a:rPr lang="en-US" sz="3300" dirty="0"/>
              <a:t> </a:t>
            </a:r>
            <a:r>
              <a:rPr lang="en-US" sz="3300" dirty="0" err="1"/>
              <a:t>fungsional</a:t>
            </a:r>
            <a:r>
              <a:rPr lang="en-US" sz="3300" dirty="0"/>
              <a:t> </a:t>
            </a:r>
            <a:r>
              <a:rPr lang="en-US" sz="3300" dirty="0" err="1"/>
              <a:t>keahlian</a:t>
            </a:r>
            <a:r>
              <a:rPr lang="en-US" sz="3300" dirty="0"/>
              <a:t> </a:t>
            </a:r>
            <a:r>
              <a:rPr lang="en-US" sz="3300" dirty="0" err="1"/>
              <a:t>dan</a:t>
            </a:r>
            <a:r>
              <a:rPr lang="en-US" sz="3300" dirty="0"/>
              <a:t> </a:t>
            </a:r>
            <a:r>
              <a:rPr lang="en-US" sz="3300" dirty="0" err="1"/>
              <a:t>jabatan</a:t>
            </a:r>
            <a:r>
              <a:rPr lang="en-US" sz="3300" dirty="0"/>
              <a:t> </a:t>
            </a:r>
            <a:r>
              <a:rPr lang="en-US" sz="3300" dirty="0" err="1"/>
              <a:t>fungsional</a:t>
            </a:r>
            <a:r>
              <a:rPr lang="en-US" sz="3300" dirty="0"/>
              <a:t> </a:t>
            </a:r>
            <a:r>
              <a:rPr lang="en-US" sz="3300" dirty="0" err="1"/>
              <a:t>keterampilan</a:t>
            </a:r>
            <a:r>
              <a:rPr lang="en-US" sz="3300" dirty="0"/>
              <a:t> </a:t>
            </a:r>
            <a:endParaRPr lang="en-US" sz="3300" dirty="0">
              <a:solidFill>
                <a:srgbClr val="00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10008096" y="4572000"/>
            <a:ext cx="914400" cy="53721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700"/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11544300" y="5829300"/>
            <a:ext cx="3543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dirty="0" err="1"/>
              <a:t>Jabatan</a:t>
            </a:r>
            <a:r>
              <a:rPr lang="en-US" sz="3600" dirty="0"/>
              <a:t> </a:t>
            </a:r>
            <a:r>
              <a:rPr lang="en-US" sz="3600" dirty="0" err="1"/>
              <a:t>fungsional</a:t>
            </a:r>
            <a:r>
              <a:rPr lang="en-US" sz="3600" dirty="0"/>
              <a:t> yang </a:t>
            </a:r>
            <a:r>
              <a:rPr lang="en-US" sz="3600" dirty="0" err="1"/>
              <a:t>telah</a:t>
            </a:r>
            <a:r>
              <a:rPr lang="en-US" sz="3600" dirty="0"/>
              <a:t> di </a:t>
            </a:r>
            <a:r>
              <a:rPr lang="en-US" sz="3600" dirty="0" err="1"/>
              <a:t>tetapkan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222 </a:t>
            </a:r>
            <a:r>
              <a:rPr lang="en-US" sz="3600" dirty="0" err="1"/>
              <a:t>Jabatan</a:t>
            </a:r>
            <a:r>
              <a:rPr lang="en-US" sz="3600" dirty="0"/>
              <a:t> </a:t>
            </a:r>
            <a:r>
              <a:rPr lang="en-US" sz="3600" dirty="0" err="1"/>
              <a:t>fungsional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928696" y="1164560"/>
            <a:ext cx="12544908" cy="2821320"/>
          </a:xfrm>
          <a:prstGeom prst="rect">
            <a:avLst/>
          </a:prstGeom>
          <a:solidFill>
            <a:schemeClr val="accent4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65687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416424" y="3090823"/>
            <a:ext cx="11668236" cy="4715661"/>
            <a:chOff x="304800" y="66939"/>
            <a:chExt cx="8610600" cy="1804100"/>
          </a:xfrm>
        </p:grpSpPr>
        <p:sp>
          <p:nvSpPr>
            <p:cNvPr id="19460" name="TextBox 3"/>
            <p:cNvSpPr txBox="1">
              <a:spLocks noChangeArrowheads="1"/>
            </p:cNvSpPr>
            <p:nvPr/>
          </p:nvSpPr>
          <p:spPr bwMode="auto">
            <a:xfrm>
              <a:off x="304800" y="66939"/>
              <a:ext cx="8610600" cy="6711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altLang="id-ID" sz="3600" b="1" dirty="0">
                  <a:solidFill>
                    <a:srgbClr val="0000CC"/>
                  </a:solidFill>
                </a:rPr>
                <a:t>P</a:t>
              </a:r>
              <a:r>
                <a:rPr lang="id-ID" altLang="id-ID" sz="3600" b="1" dirty="0">
                  <a:solidFill>
                    <a:srgbClr val="0000CC"/>
                  </a:solidFill>
                </a:rPr>
                <a:t>EJABAT FUNGSIONAL</a:t>
              </a:r>
            </a:p>
            <a:p>
              <a:pPr algn="ctr"/>
              <a:r>
                <a:rPr lang="id-ID" altLang="id-ID" sz="3600" dirty="0">
                  <a:solidFill>
                    <a:srgbClr val="0000CC"/>
                  </a:solidFill>
                </a:rPr>
                <a:t>berkedudukan di bawah dan bertanggung jawab secara langsung </a:t>
              </a:r>
              <a:r>
                <a:rPr lang="en-US" altLang="id-ID" sz="3600" dirty="0" err="1">
                  <a:solidFill>
                    <a:srgbClr val="0000CC"/>
                  </a:solidFill>
                </a:rPr>
                <a:t>ke</a:t>
              </a:r>
              <a:r>
                <a:rPr lang="id-ID" altLang="id-ID" sz="3600" dirty="0">
                  <a:solidFill>
                    <a:srgbClr val="0000CC"/>
                  </a:solidFill>
                </a:rPr>
                <a:t>pada: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811307"/>
              <a:ext cx="8610600" cy="10597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 marL="514350" indent="-514350">
                <a:spcBef>
                  <a:spcPts val="900"/>
                </a:spcBef>
                <a:spcAft>
                  <a:spcPts val="900"/>
                </a:spcAft>
                <a:buFont typeface="+mj-lt"/>
                <a:buAutoNum type="arabicPeriod"/>
                <a:defRPr/>
              </a:pPr>
              <a:r>
                <a:rPr lang="en-US" sz="3600" dirty="0"/>
                <a:t>p</a:t>
              </a:r>
              <a:r>
                <a:rPr lang="id-ID" sz="3600" dirty="0"/>
                <a:t>ejabat </a:t>
              </a:r>
              <a:r>
                <a:rPr lang="en-US" sz="3600" dirty="0"/>
                <a:t>p</a:t>
              </a:r>
              <a:r>
                <a:rPr lang="id-ID" sz="3600" dirty="0"/>
                <a:t>impinan </a:t>
              </a:r>
              <a:r>
                <a:rPr lang="en-US" sz="3600" dirty="0"/>
                <a:t>t</a:t>
              </a:r>
              <a:r>
                <a:rPr lang="id-ID" sz="3600" dirty="0"/>
                <a:t>inggi</a:t>
              </a:r>
              <a:r>
                <a:rPr lang="en-US" sz="3600" dirty="0"/>
                <a:t> </a:t>
              </a:r>
              <a:r>
                <a:rPr lang="en-US" sz="3600" dirty="0" err="1"/>
                <a:t>pratama</a:t>
              </a:r>
              <a:r>
                <a:rPr lang="en-US" sz="3600" dirty="0"/>
                <a:t>, </a:t>
              </a:r>
              <a:endParaRPr lang="id-ID" sz="3600" dirty="0"/>
            </a:p>
            <a:p>
              <a:pPr marL="514350" indent="-514350">
                <a:spcBef>
                  <a:spcPts val="900"/>
                </a:spcBef>
                <a:spcAft>
                  <a:spcPts val="900"/>
                </a:spcAft>
                <a:buFont typeface="+mj-lt"/>
                <a:buAutoNum type="arabicPeriod"/>
                <a:defRPr/>
              </a:pPr>
              <a:r>
                <a:rPr lang="en-US" sz="3600" dirty="0" err="1"/>
                <a:t>pejabat</a:t>
              </a:r>
              <a:r>
                <a:rPr lang="en-US" sz="3600" dirty="0"/>
                <a:t> administrator, </a:t>
              </a:r>
              <a:endParaRPr lang="id-ID" sz="3600" dirty="0"/>
            </a:p>
            <a:p>
              <a:pPr marL="514350" indent="-514350">
                <a:spcBef>
                  <a:spcPts val="900"/>
                </a:spcBef>
                <a:spcAft>
                  <a:spcPts val="900"/>
                </a:spcAft>
                <a:buFont typeface="+mj-lt"/>
                <a:buAutoNum type="arabicPeriod"/>
                <a:defRPr/>
              </a:pPr>
              <a:r>
                <a:rPr lang="en-US" sz="3600" dirty="0" err="1"/>
                <a:t>pejabat</a:t>
              </a:r>
              <a:r>
                <a:rPr lang="en-US" sz="3600" dirty="0"/>
                <a:t> </a:t>
              </a:r>
              <a:r>
                <a:rPr lang="en-US" sz="3600" dirty="0" err="1"/>
                <a:t>pengawas</a:t>
              </a:r>
              <a:r>
                <a:rPr lang="en-US" sz="3600" dirty="0"/>
                <a:t> </a:t>
              </a:r>
              <a:r>
                <a:rPr lang="id-ID" sz="3600" dirty="0"/>
                <a:t>yang memiliki keterkaitan dengan pelaksanaan tugas </a:t>
              </a:r>
              <a:r>
                <a:rPr lang="en-US" sz="3600" dirty="0" err="1"/>
                <a:t>Jabatan</a:t>
              </a:r>
              <a:r>
                <a:rPr lang="en-US" sz="3600" dirty="0"/>
                <a:t> </a:t>
              </a:r>
              <a:r>
                <a:rPr lang="en-US" sz="3600" dirty="0" err="1"/>
                <a:t>Fungsional</a:t>
              </a:r>
              <a:endParaRPr lang="en-US" sz="36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61279" y="1010298"/>
            <a:ext cx="82905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</a:rPr>
              <a:t>KEDUDUKAN JABATAN FUNGSIONAL</a:t>
            </a:r>
          </a:p>
        </p:txBody>
      </p:sp>
    </p:spTree>
    <p:extLst>
      <p:ext uri="{BB962C8B-B14F-4D97-AF65-F5344CB8AC3E}">
        <p14:creationId xmlns:p14="http://schemas.microsoft.com/office/powerpoint/2010/main" val="187351792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28900" y="4343400"/>
            <a:ext cx="2971800" cy="1885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9459" name="WordArt 21"/>
          <p:cNvSpPr>
            <a:spLocks noChangeArrowheads="1" noChangeShapeType="1" noTextEdit="1"/>
          </p:cNvSpPr>
          <p:nvPr/>
        </p:nvSpPr>
        <p:spPr bwMode="auto">
          <a:xfrm>
            <a:off x="4000500" y="800099"/>
            <a:ext cx="10976148" cy="871538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5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PENGELOLAAN KINERJA JABATAN FUNGSIONAL ASN</a:t>
            </a:r>
            <a:endParaRPr lang="en-US" sz="5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972800" y="4514850"/>
            <a:ext cx="4114800" cy="1257300"/>
          </a:xfrm>
          <a:prstGeom prst="rect">
            <a:avLst/>
          </a:prstGeom>
          <a:solidFill>
            <a:srgbClr val="0000CC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Tahoma" pitchFamily="34" charset="0"/>
              </a:rPr>
              <a:t> HASIL KERJA/OUTPUT JABATAN FUNGSIONAL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201400" y="6400800"/>
            <a:ext cx="4343400" cy="12573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solidFill>
                  <a:schemeClr val="tx1"/>
                </a:solidFill>
                <a:latin typeface="Tahoma" pitchFamily="34" charset="0"/>
              </a:rPr>
              <a:t>APABILA TIDAK TERCAPAI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2286000"/>
            <a:ext cx="3543300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/>
              <a:t>PERENCANAAN KINERJA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7616" y="4861319"/>
            <a:ext cx="35433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chemeClr val="tx1"/>
                </a:solidFill>
              </a:rPr>
              <a:t>TARGET YG HARUS DICAPAI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9400" y="6929438"/>
            <a:ext cx="35433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/>
              <a:t>MANFAAT YG DIHASILKAN</a:t>
            </a:r>
          </a:p>
        </p:txBody>
      </p:sp>
      <p:sp>
        <p:nvSpPr>
          <p:cNvPr id="19465" name="TextBox 3"/>
          <p:cNvSpPr txBox="1">
            <a:spLocks noChangeArrowheads="1"/>
          </p:cNvSpPr>
          <p:nvPr/>
        </p:nvSpPr>
        <p:spPr bwMode="auto">
          <a:xfrm>
            <a:off x="2628900" y="4514850"/>
            <a:ext cx="2971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>
                <a:solidFill>
                  <a:schemeClr val="bg1"/>
                </a:solidFill>
                <a:cs typeface="Arial" panose="020B0604020202020204" pitchFamily="34" charset="0"/>
              </a:rPr>
              <a:t>KINERJA JABATAN FUNGSIONAL</a:t>
            </a:r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 flipV="1">
            <a:off x="5600700" y="2771775"/>
            <a:ext cx="8001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</p:cNvCxnSpPr>
          <p:nvPr/>
        </p:nvCxnSpPr>
        <p:spPr>
          <a:xfrm>
            <a:off x="5600700" y="5286375"/>
            <a:ext cx="914400" cy="21264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</p:cNvCxnSpPr>
          <p:nvPr/>
        </p:nvCxnSpPr>
        <p:spPr>
          <a:xfrm>
            <a:off x="5600700" y="5286375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>
            <a:off x="10172700" y="2771775"/>
            <a:ext cx="685800" cy="464105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700"/>
          </a:p>
        </p:txBody>
      </p:sp>
      <p:sp>
        <p:nvSpPr>
          <p:cNvPr id="19" name="Rectangle 18"/>
          <p:cNvSpPr/>
          <p:nvPr/>
        </p:nvSpPr>
        <p:spPr>
          <a:xfrm>
            <a:off x="10972800" y="8115300"/>
            <a:ext cx="4343400" cy="12573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solidFill>
                  <a:schemeClr val="tx1"/>
                </a:solidFill>
                <a:latin typeface="Tahoma" pitchFamily="34" charset="0"/>
              </a:rPr>
              <a:t>SANKSI SESUAI PERATURAN PUU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2230100" y="5943601"/>
            <a:ext cx="1485900" cy="84296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700"/>
          </a:p>
        </p:txBody>
      </p:sp>
      <p:sp>
        <p:nvSpPr>
          <p:cNvPr id="21" name="Down Arrow 20"/>
          <p:cNvSpPr/>
          <p:nvPr/>
        </p:nvSpPr>
        <p:spPr>
          <a:xfrm>
            <a:off x="12230100" y="7272338"/>
            <a:ext cx="1485900" cy="84296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8421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8984"/>
            <a:ext cx="16230600" cy="1714500"/>
          </a:xfrm>
        </p:spPr>
        <p:txBody>
          <a:bodyPr>
            <a:normAutofit/>
          </a:bodyPr>
          <a:lstStyle/>
          <a:p>
            <a:r>
              <a:rPr lang="en-US" sz="4800" dirty="0"/>
              <a:t>JABATAN FUNGSIONAL DI KABUPATEN/KOTA YANG MENJADI KEWENANGAN GUBERNUR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99284"/>
            <a:ext cx="16459200" cy="60486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6600" dirty="0" err="1"/>
              <a:t>Pasal</a:t>
            </a:r>
            <a:r>
              <a:rPr lang="en-US" sz="6600" dirty="0"/>
              <a:t> 33 </a:t>
            </a:r>
            <a:r>
              <a:rPr lang="en-US" sz="6600" dirty="0" err="1"/>
              <a:t>Permenpan</a:t>
            </a:r>
            <a:r>
              <a:rPr lang="en-US" sz="6600" dirty="0"/>
              <a:t> 13 </a:t>
            </a:r>
            <a:r>
              <a:rPr lang="en-US" sz="6600" dirty="0" err="1"/>
              <a:t>Tahun</a:t>
            </a:r>
            <a:r>
              <a:rPr lang="en-US" sz="6600" dirty="0"/>
              <a:t> 2019 </a:t>
            </a:r>
            <a:r>
              <a:rPr lang="id-ID" sz="6600" dirty="0"/>
              <a:t>TENTANG PENGUSULAN, PENETAPAN DAN PEMBINAAN JAFUNG PNS</a:t>
            </a:r>
            <a:r>
              <a:rPr lang="en-US" sz="6600" dirty="0"/>
              <a:t>:”….. </a:t>
            </a:r>
            <a:r>
              <a:rPr lang="en-US" sz="6600" dirty="0" err="1"/>
              <a:t>Usulan</a:t>
            </a:r>
            <a:r>
              <a:rPr lang="en-US" sz="6600" dirty="0"/>
              <a:t> </a:t>
            </a:r>
            <a:r>
              <a:rPr lang="en-US" sz="6600" dirty="0" err="1"/>
              <a:t>pengangkatan</a:t>
            </a:r>
            <a:r>
              <a:rPr lang="en-US" sz="6600" dirty="0"/>
              <a:t> JF </a:t>
            </a:r>
            <a:r>
              <a:rPr lang="en-US" sz="6600" dirty="0" err="1"/>
              <a:t>jenjang</a:t>
            </a:r>
            <a:r>
              <a:rPr lang="en-US" sz="6600" dirty="0"/>
              <a:t> </a:t>
            </a:r>
            <a:r>
              <a:rPr lang="en-US" sz="6600" dirty="0" err="1"/>
              <a:t>Ahli</a:t>
            </a:r>
            <a:r>
              <a:rPr lang="en-US" sz="6600" dirty="0"/>
              <a:t> </a:t>
            </a:r>
            <a:r>
              <a:rPr lang="en-US" sz="6600" dirty="0" err="1"/>
              <a:t>Utama</a:t>
            </a:r>
            <a:r>
              <a:rPr lang="en-US" sz="6600" dirty="0"/>
              <a:t> di </a:t>
            </a:r>
            <a:r>
              <a:rPr lang="en-US" sz="6600" dirty="0" err="1"/>
              <a:t>kabupaten</a:t>
            </a:r>
            <a:r>
              <a:rPr lang="en-US" sz="6600" dirty="0"/>
              <a:t> / </a:t>
            </a:r>
            <a:r>
              <a:rPr lang="en-US" sz="6600" dirty="0" err="1"/>
              <a:t>kota</a:t>
            </a:r>
            <a:r>
              <a:rPr lang="en-US" sz="6600" dirty="0"/>
              <a:t> </a:t>
            </a:r>
            <a:r>
              <a:rPr lang="en-US" sz="6600" dirty="0" err="1"/>
              <a:t>diusulkan</a:t>
            </a:r>
            <a:r>
              <a:rPr lang="en-US" sz="6600" dirty="0"/>
              <a:t> </a:t>
            </a:r>
            <a:r>
              <a:rPr lang="en-US" sz="6600" dirty="0" err="1"/>
              <a:t>oleh</a:t>
            </a:r>
            <a:r>
              <a:rPr lang="en-US" sz="6600" dirty="0"/>
              <a:t> PPK </a:t>
            </a:r>
            <a:r>
              <a:rPr lang="en-US" sz="6600" dirty="0" err="1"/>
              <a:t>kabupaten</a:t>
            </a:r>
            <a:r>
              <a:rPr lang="en-US" sz="6600" dirty="0"/>
              <a:t>/</a:t>
            </a:r>
            <a:r>
              <a:rPr lang="en-US" sz="6600" dirty="0" err="1"/>
              <a:t>kota</a:t>
            </a:r>
            <a:r>
              <a:rPr lang="en-US" sz="6600" dirty="0"/>
              <a:t> </a:t>
            </a:r>
            <a:r>
              <a:rPr lang="en-US" sz="6600" dirty="0" err="1"/>
              <a:t>melalui</a:t>
            </a:r>
            <a:r>
              <a:rPr lang="en-US" sz="6600" dirty="0"/>
              <a:t> </a:t>
            </a:r>
            <a:r>
              <a:rPr lang="en-US" sz="6600" dirty="0" err="1"/>
              <a:t>Gubernur</a:t>
            </a:r>
            <a:r>
              <a:rPr lang="en-US" sz="6600" dirty="0"/>
              <a:t> </a:t>
            </a:r>
            <a:r>
              <a:rPr lang="en-US" sz="6600" dirty="0" err="1"/>
              <a:t>bagi</a:t>
            </a:r>
            <a:r>
              <a:rPr lang="en-US" sz="6600" dirty="0"/>
              <a:t> PNS </a:t>
            </a:r>
            <a:r>
              <a:rPr lang="en-US" sz="6600" dirty="0" err="1"/>
              <a:t>instansi</a:t>
            </a:r>
            <a:r>
              <a:rPr lang="en-US" sz="6600" dirty="0"/>
              <a:t> </a:t>
            </a:r>
            <a:r>
              <a:rPr lang="en-US" sz="6600" dirty="0" err="1"/>
              <a:t>kabupaten</a:t>
            </a:r>
            <a:r>
              <a:rPr lang="en-US" sz="6600" dirty="0"/>
              <a:t>/</a:t>
            </a:r>
            <a:r>
              <a:rPr lang="en-US" sz="6600" dirty="0" err="1"/>
              <a:t>kota</a:t>
            </a:r>
            <a:r>
              <a:rPr lang="en-US" sz="6600" dirty="0"/>
              <a:t>.</a:t>
            </a:r>
          </a:p>
          <a:p>
            <a:endParaRPr lang="en-US" sz="6600" dirty="0"/>
          </a:p>
          <a:p>
            <a:pPr marL="1645920" lvl="2" indent="-685800">
              <a:buFont typeface="+mj-lt"/>
              <a:buAutoNum type="arabicParenR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9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81037" y="3543300"/>
            <a:ext cx="17068800" cy="5720444"/>
          </a:xfrm>
        </p:spPr>
        <p:txBody>
          <a:bodyPr>
            <a:noAutofit/>
          </a:bodyPr>
          <a:lstStyle/>
          <a:p>
            <a:r>
              <a:rPr lang="en-US" sz="4800" dirty="0" err="1"/>
              <a:t>Penilaian</a:t>
            </a:r>
            <a:r>
              <a:rPr lang="en-US" sz="4800" dirty="0"/>
              <a:t> </a:t>
            </a:r>
            <a:r>
              <a:rPr lang="en-US" sz="4800" dirty="0" err="1"/>
              <a:t>Angka</a:t>
            </a:r>
            <a:r>
              <a:rPr lang="en-US" sz="4800" dirty="0"/>
              <a:t> </a:t>
            </a:r>
            <a:r>
              <a:rPr lang="en-US" sz="4800" dirty="0" err="1"/>
              <a:t>Kredit</a:t>
            </a:r>
            <a:r>
              <a:rPr lang="en-US" sz="4800" dirty="0"/>
              <a:t> (PAK) yang </a:t>
            </a:r>
            <a:r>
              <a:rPr lang="en-US" sz="4800" dirty="0" err="1"/>
              <a:t>tidak</a:t>
            </a:r>
            <a:r>
              <a:rPr lang="en-US" sz="4800" dirty="0"/>
              <a:t> </a:t>
            </a:r>
            <a:r>
              <a:rPr lang="en-US" sz="4800" dirty="0" err="1"/>
              <a:t>sesuai</a:t>
            </a:r>
            <a:r>
              <a:rPr lang="en-US" sz="4800" dirty="0"/>
              <a:t>.</a:t>
            </a:r>
          </a:p>
          <a:p>
            <a:r>
              <a:rPr lang="en-US" sz="4800" dirty="0"/>
              <a:t>PPK yang </a:t>
            </a:r>
            <a:r>
              <a:rPr lang="en-US" sz="4800" dirty="0" err="1"/>
              <a:t>digabungkan</a:t>
            </a:r>
            <a:r>
              <a:rPr lang="en-US" sz="4800" dirty="0"/>
              <a:t> </a:t>
            </a:r>
            <a:r>
              <a:rPr lang="en-US" sz="4800" dirty="0" err="1"/>
              <a:t>menjadi</a:t>
            </a:r>
            <a:r>
              <a:rPr lang="en-US" sz="4800" dirty="0"/>
              <a:t> </a:t>
            </a:r>
            <a:r>
              <a:rPr lang="en-US" sz="4800" dirty="0" err="1"/>
              <a:t>satu</a:t>
            </a:r>
            <a:r>
              <a:rPr lang="en-US" sz="4800" dirty="0"/>
              <a:t> </a:t>
            </a:r>
            <a:r>
              <a:rPr lang="en-US" sz="4800" dirty="0" err="1"/>
              <a:t>dari</a:t>
            </a:r>
            <a:r>
              <a:rPr lang="en-US" sz="4800" dirty="0"/>
              <a:t> Guru PNS yang </a:t>
            </a:r>
            <a:r>
              <a:rPr lang="en-US" sz="4800" dirty="0" err="1"/>
              <a:t>pindah</a:t>
            </a:r>
            <a:r>
              <a:rPr lang="en-US" sz="4800" dirty="0"/>
              <a:t> </a:t>
            </a:r>
            <a:r>
              <a:rPr lang="en-US" sz="4800" dirty="0" err="1"/>
              <a:t>tempat</a:t>
            </a:r>
            <a:r>
              <a:rPr lang="en-US" sz="4800" dirty="0"/>
              <a:t> </a:t>
            </a:r>
            <a:r>
              <a:rPr lang="en-US" sz="4800" dirty="0" err="1"/>
              <a:t>tugas</a:t>
            </a:r>
            <a:r>
              <a:rPr lang="en-US" sz="4800" dirty="0"/>
              <a:t> </a:t>
            </a:r>
            <a:r>
              <a:rPr lang="en-US" sz="4800" dirty="0" err="1"/>
              <a:t>dalam</a:t>
            </a:r>
            <a:r>
              <a:rPr lang="en-US" sz="4800" dirty="0"/>
              <a:t> </a:t>
            </a:r>
            <a:r>
              <a:rPr lang="en-US" sz="4800" dirty="0" err="1"/>
              <a:t>setahun</a:t>
            </a:r>
            <a:endParaRPr lang="en-US" sz="4800" dirty="0"/>
          </a:p>
          <a:p>
            <a:r>
              <a:rPr lang="en-US" sz="4800" dirty="0" err="1"/>
              <a:t>Berkas</a:t>
            </a:r>
            <a:r>
              <a:rPr lang="en-US" sz="4800" dirty="0"/>
              <a:t> </a:t>
            </a:r>
            <a:r>
              <a:rPr lang="en-US" sz="4800" dirty="0" err="1"/>
              <a:t>pengangkatan</a:t>
            </a:r>
            <a:r>
              <a:rPr lang="en-US" sz="4800" dirty="0"/>
              <a:t> </a:t>
            </a:r>
            <a:r>
              <a:rPr lang="en-US" sz="4800" dirty="0" err="1"/>
              <a:t>pertama</a:t>
            </a:r>
            <a:r>
              <a:rPr lang="en-US" sz="4800" dirty="0"/>
              <a:t>, </a:t>
            </a:r>
            <a:r>
              <a:rPr lang="en-US" sz="4800" dirty="0" err="1"/>
              <a:t>pembebasan</a:t>
            </a:r>
            <a:r>
              <a:rPr lang="en-US" sz="4800" dirty="0"/>
              <a:t> </a:t>
            </a:r>
            <a:r>
              <a:rPr lang="en-US" sz="4800" dirty="0" err="1"/>
              <a:t>sementara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atau</a:t>
            </a:r>
            <a:r>
              <a:rPr lang="en-US" sz="4800" dirty="0"/>
              <a:t> SK </a:t>
            </a:r>
            <a:r>
              <a:rPr lang="en-US" sz="4800" dirty="0" err="1"/>
              <a:t>Tugas</a:t>
            </a:r>
            <a:r>
              <a:rPr lang="en-US" sz="4800" dirty="0"/>
              <a:t> </a:t>
            </a:r>
            <a:r>
              <a:rPr lang="en-US" sz="4800" dirty="0" err="1"/>
              <a:t>belajar</a:t>
            </a:r>
            <a:r>
              <a:rPr lang="en-US" sz="4800" dirty="0"/>
              <a:t> </a:t>
            </a:r>
            <a:r>
              <a:rPr lang="en-US" sz="4800" dirty="0" err="1"/>
              <a:t>tidak</a:t>
            </a:r>
            <a:r>
              <a:rPr lang="en-US" sz="4800" dirty="0"/>
              <a:t> </a:t>
            </a:r>
            <a:r>
              <a:rPr lang="en-US" sz="4800" dirty="0" err="1"/>
              <a:t>ada</a:t>
            </a:r>
            <a:r>
              <a:rPr lang="en-US" sz="4800" dirty="0"/>
              <a:t>.</a:t>
            </a:r>
          </a:p>
          <a:p>
            <a:r>
              <a:rPr lang="en-US" sz="4800" dirty="0" err="1"/>
              <a:t>Kenaikan</a:t>
            </a:r>
            <a:r>
              <a:rPr lang="en-US" sz="4800" dirty="0"/>
              <a:t> </a:t>
            </a:r>
            <a:r>
              <a:rPr lang="en-US" sz="4800" dirty="0" err="1"/>
              <a:t>Pangkat</a:t>
            </a:r>
            <a:r>
              <a:rPr lang="en-US" sz="4800" dirty="0"/>
              <a:t> JFT </a:t>
            </a:r>
            <a:r>
              <a:rPr lang="en-US" sz="4800" dirty="0" err="1"/>
              <a:t>mendahului</a:t>
            </a:r>
            <a:r>
              <a:rPr lang="en-US" sz="4800" dirty="0"/>
              <a:t> </a:t>
            </a:r>
            <a:r>
              <a:rPr lang="en-US" sz="4800" dirty="0" err="1"/>
              <a:t>kenaikan</a:t>
            </a:r>
            <a:r>
              <a:rPr lang="en-US" sz="4800" dirty="0"/>
              <a:t> </a:t>
            </a:r>
            <a:r>
              <a:rPr lang="en-US" sz="4800" dirty="0" err="1"/>
              <a:t>Jabatan</a:t>
            </a:r>
            <a:r>
              <a:rPr lang="en-US" sz="48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8975" y="547689"/>
            <a:ext cx="11972925" cy="2538411"/>
          </a:xfrm>
        </p:spPr>
        <p:txBody>
          <a:bodyPr>
            <a:normAutofit/>
          </a:bodyPr>
          <a:lstStyle/>
          <a:p>
            <a:r>
              <a:rPr lang="en-US" b="1" dirty="0"/>
              <a:t>PERMASALAHAN YANG DITEMUKAN DALAM PENGURUSAN JABATAN FUNGSIONAL?</a:t>
            </a:r>
          </a:p>
        </p:txBody>
      </p:sp>
    </p:spTree>
    <p:extLst>
      <p:ext uri="{BB962C8B-B14F-4D97-AF65-F5344CB8AC3E}">
        <p14:creationId xmlns:p14="http://schemas.microsoft.com/office/powerpoint/2010/main" val="957290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2200" y="3619500"/>
            <a:ext cx="13639800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6600" spc="-103" dirty="0">
                <a:solidFill>
                  <a:srgbClr val="000000"/>
                </a:solidFill>
                <a:latin typeface="DM Sans Bold"/>
              </a:rPr>
              <a:t>ASSESSMENT CENTER</a:t>
            </a:r>
          </a:p>
          <a:p>
            <a:pPr algn="ctr">
              <a:lnSpc>
                <a:spcPts val="11440"/>
              </a:lnSpc>
            </a:pPr>
            <a:r>
              <a:rPr lang="en-US" sz="6000" spc="-103" dirty="0">
                <a:solidFill>
                  <a:srgbClr val="000000"/>
                </a:solidFill>
                <a:latin typeface="DM Sans Bold"/>
              </a:rPr>
              <a:t>[ </a:t>
            </a:r>
            <a:r>
              <a:rPr lang="en-US" sz="6000" spc="-103" dirty="0" err="1">
                <a:solidFill>
                  <a:srgbClr val="000000"/>
                </a:solidFill>
                <a:latin typeface="DM Sans Bold"/>
              </a:rPr>
              <a:t>Penilaian</a:t>
            </a:r>
            <a:r>
              <a:rPr lang="en-US" sz="6000" spc="-103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6000" spc="-103" dirty="0" err="1">
                <a:solidFill>
                  <a:srgbClr val="000000"/>
                </a:solidFill>
                <a:latin typeface="DM Sans Bold"/>
              </a:rPr>
              <a:t>Kompetensi</a:t>
            </a:r>
            <a:r>
              <a:rPr lang="en-US" sz="6000" spc="-103" dirty="0">
                <a:solidFill>
                  <a:srgbClr val="000000"/>
                </a:solidFill>
                <a:latin typeface="DM Sans Bold"/>
              </a:rPr>
              <a:t> 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371600" y="2642597"/>
            <a:ext cx="16154400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DM Sans"/>
              </a:rPr>
              <a:t>Pembentukan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Assessment Center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dimulai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sejak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tahun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2010 </a:t>
            </a:r>
            <a:r>
              <a:rPr lang="id-ID" sz="3600" dirty="0">
                <a:solidFill>
                  <a:srgbClr val="000000"/>
                </a:solidFill>
                <a:latin typeface="DM Sans"/>
              </a:rPr>
              <a:t>pada 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Biro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Kepegawaian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. </a:t>
            </a:r>
            <a:r>
              <a:rPr lang="id-ID" sz="3600" dirty="0">
                <a:solidFill>
                  <a:srgbClr val="000000"/>
                </a:solidFill>
                <a:latin typeface="DM Sans"/>
              </a:rPr>
              <a:t> </a:t>
            </a:r>
            <a:endParaRPr lang="en-US" sz="3600" dirty="0">
              <a:solidFill>
                <a:srgbClr val="000000"/>
              </a:solidFill>
              <a:latin typeface="DM Sans"/>
            </a:endParaRPr>
          </a:p>
          <a:p>
            <a:pPr marL="571500" lvl="0" indent="-571500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DM Sans"/>
            </a:endParaRPr>
          </a:p>
          <a:p>
            <a:pPr marL="571500" lvl="0" indent="-571500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DM Sans"/>
              </a:rPr>
              <a:t>Pada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tahun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2013,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perubahan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nomenklatur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Biro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Kepegawaian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menjadi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Badan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Kepegawaian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Daerah,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kegiatan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Assessment Center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tetap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difasilitasi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diselenggarakan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oleh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Subbidang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Jabatan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Struktural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Bidang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Pengembangan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. </a:t>
            </a:r>
          </a:p>
          <a:p>
            <a:pPr marL="571500" lvl="0" indent="-571500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DM Sans"/>
            </a:endParaRPr>
          </a:p>
          <a:p>
            <a:pPr marL="571500" lvl="0" indent="-571500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DM Sans"/>
              </a:rPr>
              <a:t>Tahun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2019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sesuai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Perda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No. 1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Tahun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2019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tentang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Perubahan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Atas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Pertauran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Daerah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Provinsi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NTT No. 9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Tahun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2016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tentang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Pembentukan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dan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Susunan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Perangkat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Daerah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Provinsi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NTT,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penyelenggaraan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penilaian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kompetensi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berada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pada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subbidang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yang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baru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DM Sans"/>
              </a:rPr>
              <a:t>yakni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b="1" u="sng" dirty="0" err="1">
                <a:solidFill>
                  <a:schemeClr val="tx2"/>
                </a:solidFill>
                <a:latin typeface="DM Sans"/>
              </a:rPr>
              <a:t>Subbidang</a:t>
            </a:r>
            <a:r>
              <a:rPr lang="en-US" sz="3600" b="1" u="sng" dirty="0">
                <a:solidFill>
                  <a:schemeClr val="tx2"/>
                </a:solidFill>
                <a:latin typeface="DM Sans"/>
              </a:rPr>
              <a:t> </a:t>
            </a:r>
            <a:r>
              <a:rPr lang="en-US" sz="3600" b="1" u="sng" dirty="0" err="1">
                <a:solidFill>
                  <a:schemeClr val="tx2"/>
                </a:solidFill>
                <a:latin typeface="DM Sans"/>
              </a:rPr>
              <a:t>Penilaian</a:t>
            </a:r>
            <a:r>
              <a:rPr lang="en-US" sz="3600" b="1" u="sng" dirty="0">
                <a:solidFill>
                  <a:schemeClr val="tx2"/>
                </a:solidFill>
                <a:latin typeface="DM Sans"/>
              </a:rPr>
              <a:t> </a:t>
            </a:r>
            <a:r>
              <a:rPr lang="en-US" sz="3600" b="1" u="sng" dirty="0" err="1">
                <a:solidFill>
                  <a:schemeClr val="tx2"/>
                </a:solidFill>
                <a:latin typeface="DM Sans"/>
              </a:rPr>
              <a:t>Kompetensi</a:t>
            </a:r>
            <a:r>
              <a:rPr lang="en-US" sz="3600" b="1" u="sng" dirty="0">
                <a:solidFill>
                  <a:schemeClr val="tx2"/>
                </a:solidFill>
                <a:latin typeface="DM Sans"/>
              </a:rPr>
              <a:t> </a:t>
            </a:r>
            <a:r>
              <a:rPr lang="en-US" sz="3600" b="1" u="sng" dirty="0" err="1">
                <a:solidFill>
                  <a:schemeClr val="tx2"/>
                </a:solidFill>
                <a:latin typeface="DM Sans"/>
              </a:rPr>
              <a:t>dan</a:t>
            </a:r>
            <a:r>
              <a:rPr lang="en-US" sz="3600" b="1" u="sng" dirty="0">
                <a:solidFill>
                  <a:schemeClr val="tx2"/>
                </a:solidFill>
                <a:latin typeface="DM Sans"/>
              </a:rPr>
              <a:t> </a:t>
            </a:r>
            <a:r>
              <a:rPr lang="en-US" sz="3600" b="1" u="sng" dirty="0" err="1">
                <a:solidFill>
                  <a:schemeClr val="tx2"/>
                </a:solidFill>
                <a:latin typeface="DM Sans"/>
              </a:rPr>
              <a:t>Kinerja</a:t>
            </a:r>
            <a:r>
              <a:rPr lang="en-US" sz="3600" dirty="0">
                <a:solidFill>
                  <a:srgbClr val="000000"/>
                </a:solidFill>
                <a:latin typeface="DM Sans"/>
              </a:rPr>
              <a:t>.</a:t>
            </a:r>
            <a:endParaRPr lang="en-US" sz="3600" u="none" dirty="0">
              <a:solidFill>
                <a:srgbClr val="000000"/>
              </a:solidFill>
              <a:latin typeface="DM Sans"/>
            </a:endParaRPr>
          </a:p>
        </p:txBody>
      </p:sp>
      <p:pic>
        <p:nvPicPr>
          <p:cNvPr id="55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287" y="72460"/>
            <a:ext cx="7458389" cy="2046582"/>
          </a:xfrm>
          <a:prstGeom prst="rect">
            <a:avLst/>
          </a:prstGeom>
        </p:spPr>
      </p:pic>
      <p:sp>
        <p:nvSpPr>
          <p:cNvPr id="56" name="TextBox 12"/>
          <p:cNvSpPr txBox="1"/>
          <p:nvPr/>
        </p:nvSpPr>
        <p:spPr>
          <a:xfrm>
            <a:off x="330199" y="314712"/>
            <a:ext cx="6930564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800" b="1" dirty="0" err="1">
                <a:solidFill>
                  <a:srgbClr val="FFFFFF"/>
                </a:solidFill>
                <a:latin typeface="DM Sans"/>
              </a:rPr>
              <a:t>Pembentukan</a:t>
            </a:r>
            <a:r>
              <a:rPr lang="en-US" sz="4800" b="1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DM Sans"/>
              </a:rPr>
              <a:t>Lembaga</a:t>
            </a:r>
            <a:endParaRPr lang="en-US" sz="4800" b="1" dirty="0">
              <a:solidFill>
                <a:srgbClr val="FFFFFF"/>
              </a:solidFill>
              <a:latin typeface="DM Sans"/>
            </a:endParaRPr>
          </a:p>
        </p:txBody>
      </p:sp>
      <p:sp>
        <p:nvSpPr>
          <p:cNvPr id="57" name="TextBox 12"/>
          <p:cNvSpPr txBox="1"/>
          <p:nvPr/>
        </p:nvSpPr>
        <p:spPr>
          <a:xfrm>
            <a:off x="2133600" y="1362425"/>
            <a:ext cx="365760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800" dirty="0" err="1">
                <a:latin typeface="DM Sans"/>
              </a:rPr>
              <a:t>Sejarah</a:t>
            </a:r>
            <a:endParaRPr lang="en-US" sz="4800" dirty="0">
              <a:latin typeface="DM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660" y="108859"/>
            <a:ext cx="2327885" cy="23278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672923" y="1562806"/>
            <a:ext cx="6400800" cy="1540668"/>
          </a:xfrm>
        </p:spPr>
        <p:txBody>
          <a:bodyPr/>
          <a:lstStyle/>
          <a:p>
            <a:pPr marL="0" indent="0">
              <a:buNone/>
            </a:pPr>
            <a:r>
              <a:rPr lang="id-ID" sz="3000" dirty="0">
                <a:latin typeface="Arial" charset="0"/>
                <a:cs typeface="Arial" charset="0"/>
              </a:rPr>
              <a:t>D</a:t>
            </a:r>
            <a:r>
              <a:rPr lang="en-US" sz="3000" dirty="0" err="1">
                <a:latin typeface="Arial" charset="0"/>
                <a:cs typeface="Arial" charset="0"/>
              </a:rPr>
              <a:t>ilakukan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cs typeface="Arial" charset="0"/>
              </a:rPr>
              <a:t>berdasarkan</a:t>
            </a:r>
            <a:r>
              <a:rPr lang="en-US" sz="3000" dirty="0"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kualifikasi</a:t>
            </a:r>
            <a:r>
              <a:rPr lang="en-US" sz="3000" dirty="0">
                <a:latin typeface="Arial" charset="0"/>
                <a:cs typeface="Arial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kompetensi</a:t>
            </a:r>
            <a:r>
              <a:rPr lang="en-US" sz="3000" dirty="0">
                <a:latin typeface="Arial" charset="0"/>
                <a:cs typeface="Arial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penilaian</a:t>
            </a:r>
            <a:r>
              <a:rPr lang="en-US" sz="3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kinerja</a:t>
            </a:r>
            <a:r>
              <a:rPr lang="id-ID" sz="3000" dirty="0">
                <a:latin typeface="Arial" charset="0"/>
                <a:cs typeface="Arial" charset="0"/>
              </a:rPr>
              <a:t>, dan </a:t>
            </a:r>
            <a:r>
              <a:rPr lang="id-ID" sz="3000" dirty="0">
                <a:solidFill>
                  <a:srgbClr val="FF0000"/>
                </a:solidFill>
                <a:latin typeface="Arial" charset="0"/>
                <a:cs typeface="Arial" charset="0"/>
              </a:rPr>
              <a:t>kebutuhan</a:t>
            </a:r>
            <a:r>
              <a:rPr lang="id-ID" sz="3000" dirty="0">
                <a:latin typeface="Arial" charset="0"/>
                <a:cs typeface="Arial" charset="0"/>
              </a:rPr>
              <a:t> </a:t>
            </a:r>
            <a:r>
              <a:rPr lang="id-ID" sz="3000" dirty="0">
                <a:solidFill>
                  <a:srgbClr val="FF0000"/>
                </a:solidFill>
                <a:latin typeface="Arial" charset="0"/>
                <a:cs typeface="Arial" charset="0"/>
              </a:rPr>
              <a:t>Instansi</a:t>
            </a:r>
            <a:r>
              <a:rPr lang="id-ID" sz="3000" dirty="0">
                <a:latin typeface="Arial" charset="0"/>
                <a:cs typeface="Arial" charset="0"/>
              </a:rPr>
              <a:t> Pemerintah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001500" y="9539288"/>
            <a:ext cx="3200400" cy="547688"/>
          </a:xfrm>
        </p:spPr>
        <p:txBody>
          <a:bodyPr/>
          <a:lstStyle/>
          <a:p>
            <a:pPr>
              <a:defRPr/>
            </a:pPr>
            <a:fld id="{79664C4E-62BE-4A3F-B199-E909C846DF69}" type="slidenum">
              <a:rPr lang="id-ID"/>
              <a:pPr>
                <a:defRPr/>
              </a:pPr>
              <a:t>2</a:t>
            </a:fld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36545" y="3367088"/>
            <a:ext cx="55911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700" b="1">
                <a:latin typeface="Segoe UI Light" pitchFamily="34" charset="0"/>
              </a:rPr>
              <a:t>mempertimbangkan</a:t>
            </a:r>
            <a:r>
              <a:rPr lang="id-ID" sz="2700" b="1">
                <a:latin typeface="Segoe UI Light" pitchFamily="34" charset="0"/>
              </a:rPr>
              <a:t>  </a:t>
            </a:r>
            <a:endParaRPr lang="en-US" sz="2700" b="1">
              <a:latin typeface="Segoe UI Light" pitchFamily="34" charset="0"/>
            </a:endParaRPr>
          </a:p>
        </p:txBody>
      </p:sp>
      <p:sp>
        <p:nvSpPr>
          <p:cNvPr id="5" name="Flowchart: Multidocument 4"/>
          <p:cNvSpPr/>
          <p:nvPr/>
        </p:nvSpPr>
        <p:spPr>
          <a:xfrm flipV="1">
            <a:off x="3314700" y="3624258"/>
            <a:ext cx="4914900" cy="5862642"/>
          </a:xfrm>
          <a:prstGeom prst="flowChartMultidocumen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 sz="2700" dirty="0">
              <a:solidFill>
                <a:schemeClr val="tx1"/>
              </a:solidFill>
            </a:endParaRPr>
          </a:p>
        </p:txBody>
      </p:sp>
      <p:sp>
        <p:nvSpPr>
          <p:cNvPr id="12" name="Flowchart: Multidocument 11"/>
          <p:cNvSpPr/>
          <p:nvPr/>
        </p:nvSpPr>
        <p:spPr>
          <a:xfrm flipH="1" flipV="1">
            <a:off x="10451308" y="3414713"/>
            <a:ext cx="4812506" cy="6379370"/>
          </a:xfrm>
          <a:prstGeom prst="flowChartMultidocumen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 sz="2700"/>
          </a:p>
        </p:txBody>
      </p:sp>
      <p:sp>
        <p:nvSpPr>
          <p:cNvPr id="10" name="TextBox 9"/>
          <p:cNvSpPr txBox="1"/>
          <p:nvPr/>
        </p:nvSpPr>
        <p:spPr>
          <a:xfrm>
            <a:off x="4000501" y="8458200"/>
            <a:ext cx="3518143" cy="1107996"/>
          </a:xfrm>
          <a:prstGeom prst="rect">
            <a:avLst/>
          </a:prstGeom>
          <a:noFill/>
          <a:effectLst>
            <a:outerShdw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20388" y="8620125"/>
            <a:ext cx="3538533" cy="1107996"/>
          </a:xfrm>
          <a:prstGeom prst="rect">
            <a:avLst/>
          </a:prstGeom>
          <a:noFill/>
          <a:effectLst>
            <a:outerShdw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Moralitas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1334750" y="5067301"/>
            <a:ext cx="3752850" cy="34932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id-ID" dirty="0">
                <a:latin typeface="+mj-lt"/>
                <a:cs typeface="Arial" charset="0"/>
              </a:rPr>
              <a:t>D</a:t>
            </a:r>
            <a:r>
              <a:rPr lang="fi-FI" dirty="0">
                <a:latin typeface="+mj-lt"/>
                <a:cs typeface="Arial" charset="0"/>
              </a:rPr>
              <a:t>iukur dari </a:t>
            </a:r>
            <a:r>
              <a:rPr lang="id-ID" dirty="0">
                <a:latin typeface="+mj-lt"/>
                <a:cs typeface="Arial" charset="0"/>
              </a:rPr>
              <a:t>: </a:t>
            </a:r>
          </a:p>
          <a:p>
            <a:pPr marL="0" indent="0" eaLnBrk="1" hangingPunct="1">
              <a:buNone/>
              <a:defRPr/>
            </a:pPr>
            <a:r>
              <a:rPr lang="fi-FI" dirty="0">
                <a:latin typeface="+mj-lt"/>
                <a:cs typeface="Arial" charset="0"/>
              </a:rPr>
              <a:t>penerapan dan pengamalan </a:t>
            </a:r>
            <a:r>
              <a:rPr lang="fi-FI" b="1" dirty="0">
                <a:latin typeface="+mj-lt"/>
                <a:cs typeface="Arial" charset="0"/>
              </a:rPr>
              <a:t>nilai etika agama, budaya, </a:t>
            </a:r>
            <a:r>
              <a:rPr lang="fi-FI" dirty="0">
                <a:latin typeface="+mj-lt"/>
                <a:cs typeface="Arial" charset="0"/>
              </a:rPr>
              <a:t>dan </a:t>
            </a:r>
            <a:r>
              <a:rPr lang="fi-FI" b="1" dirty="0">
                <a:latin typeface="+mj-lt"/>
                <a:cs typeface="Arial" charset="0"/>
              </a:rPr>
              <a:t>sosial kemasyarakatan.</a:t>
            </a:r>
            <a:endParaRPr lang="id-ID" b="1" dirty="0">
              <a:latin typeface="+mj-lt"/>
              <a:cs typeface="Arial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672923" y="4185773"/>
            <a:ext cx="3895725" cy="4933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id-ID" sz="3000" dirty="0">
                <a:latin typeface="+mj-lt"/>
                <a:cs typeface="Arial" charset="0"/>
              </a:rPr>
              <a:t>Di</a:t>
            </a:r>
            <a:r>
              <a:rPr lang="fi-FI" sz="3000" dirty="0">
                <a:latin typeface="+mj-lt"/>
                <a:cs typeface="Arial" charset="0"/>
              </a:rPr>
              <a:t>ukur dari </a:t>
            </a:r>
            <a:r>
              <a:rPr lang="id-ID" sz="3000" dirty="0">
                <a:latin typeface="+mj-lt"/>
                <a:cs typeface="Arial" charset="0"/>
              </a:rPr>
              <a:t>:</a:t>
            </a:r>
          </a:p>
          <a:p>
            <a:pPr marL="0" indent="0" eaLnBrk="1" hangingPunct="1">
              <a:buNone/>
              <a:defRPr/>
            </a:pPr>
            <a:r>
              <a:rPr lang="fi-FI" sz="3000" b="1" dirty="0">
                <a:latin typeface="+mj-lt"/>
                <a:cs typeface="Arial" charset="0"/>
              </a:rPr>
              <a:t>kejujuran</a:t>
            </a:r>
            <a:r>
              <a:rPr lang="fi-FI" sz="3000" dirty="0">
                <a:latin typeface="+mj-lt"/>
                <a:cs typeface="Arial" charset="0"/>
              </a:rPr>
              <a:t>, </a:t>
            </a:r>
            <a:r>
              <a:rPr lang="id-ID" sz="3000" b="1" dirty="0">
                <a:latin typeface="+mj-lt"/>
                <a:cs typeface="Arial" charset="0"/>
              </a:rPr>
              <a:t>k</a:t>
            </a:r>
            <a:r>
              <a:rPr lang="fi-FI" sz="3000" b="1" dirty="0">
                <a:latin typeface="+mj-lt"/>
                <a:cs typeface="Arial" charset="0"/>
              </a:rPr>
              <a:t>epatuhan</a:t>
            </a:r>
            <a:r>
              <a:rPr lang="fi-FI" sz="3000" dirty="0">
                <a:latin typeface="+mj-lt"/>
                <a:cs typeface="Arial" charset="0"/>
              </a:rPr>
              <a:t> terhadap </a:t>
            </a:r>
            <a:r>
              <a:rPr lang="id-ID" sz="3000" dirty="0">
                <a:latin typeface="+mj-lt"/>
                <a:cs typeface="Arial" charset="0"/>
              </a:rPr>
              <a:t>ketentuan </a:t>
            </a:r>
            <a:r>
              <a:rPr lang="fi-FI" sz="3000" dirty="0">
                <a:latin typeface="+mj-lt"/>
                <a:cs typeface="Arial" charset="0"/>
              </a:rPr>
              <a:t>peraturan perundang-undangan, </a:t>
            </a:r>
            <a:r>
              <a:rPr lang="fi-FI" sz="3000" b="1" dirty="0">
                <a:latin typeface="+mj-lt"/>
                <a:cs typeface="Arial" charset="0"/>
              </a:rPr>
              <a:t>kemam</a:t>
            </a:r>
            <a:r>
              <a:rPr lang="id-ID" sz="3000" b="1" dirty="0">
                <a:latin typeface="+mj-lt"/>
                <a:cs typeface="Arial" charset="0"/>
              </a:rPr>
              <a:t>-</a:t>
            </a:r>
            <a:r>
              <a:rPr lang="fi-FI" sz="3000" b="1" dirty="0">
                <a:latin typeface="+mj-lt"/>
                <a:cs typeface="Arial" charset="0"/>
              </a:rPr>
              <a:t>puan bekerja sama</a:t>
            </a:r>
            <a:r>
              <a:rPr lang="id-ID" sz="3000" dirty="0">
                <a:latin typeface="+mj-lt"/>
                <a:cs typeface="Arial" charset="0"/>
              </a:rPr>
              <a:t>,</a:t>
            </a:r>
            <a:r>
              <a:rPr lang="fi-FI" sz="3000" dirty="0">
                <a:latin typeface="+mj-lt"/>
                <a:cs typeface="Arial" charset="0"/>
              </a:rPr>
              <a:t> dan </a:t>
            </a:r>
            <a:r>
              <a:rPr lang="fi-FI" sz="3000" b="1" dirty="0">
                <a:latin typeface="+mj-lt"/>
                <a:cs typeface="Arial" charset="0"/>
              </a:rPr>
              <a:t>pengabdian</a:t>
            </a:r>
            <a:r>
              <a:rPr lang="fi-FI" sz="3000" dirty="0">
                <a:latin typeface="+mj-lt"/>
                <a:cs typeface="Arial" charset="0"/>
              </a:rPr>
              <a:t> kepada masyarakat, bangsa dan negara.</a:t>
            </a:r>
            <a:endParaRPr lang="id-ID" sz="3000" dirty="0">
              <a:latin typeface="+mj-lt"/>
              <a:cs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544301" y="3714750"/>
            <a:ext cx="131207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829301" y="3705225"/>
            <a:ext cx="131207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61972" y="357154"/>
            <a:ext cx="1004034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/>
              <a:t>Pasal</a:t>
            </a:r>
            <a:r>
              <a:rPr lang="en-US" sz="2800" dirty="0"/>
              <a:t> 176 </a:t>
            </a:r>
            <a:r>
              <a:rPr lang="en-US" sz="2800" dirty="0" err="1"/>
              <a:t>ayat</a:t>
            </a:r>
            <a:r>
              <a:rPr lang="en-US" sz="2800" dirty="0"/>
              <a:t> 1 </a:t>
            </a:r>
            <a:r>
              <a:rPr lang="en-US" sz="2800" dirty="0" err="1"/>
              <a:t>dan</a:t>
            </a:r>
            <a:r>
              <a:rPr lang="en-US" sz="2800" dirty="0"/>
              <a:t> 2 PP 11 </a:t>
            </a:r>
            <a:r>
              <a:rPr lang="en-US" sz="2800" dirty="0" err="1"/>
              <a:t>Tahun</a:t>
            </a:r>
            <a:r>
              <a:rPr lang="en-US" sz="2800" dirty="0"/>
              <a:t> 2017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PNS</a:t>
            </a:r>
          </a:p>
        </p:txBody>
      </p:sp>
      <p:pic>
        <p:nvPicPr>
          <p:cNvPr id="18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255" y="128124"/>
            <a:ext cx="7458389" cy="2046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6721"/>
            <a:ext cx="6615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PENGEMBANGAN </a:t>
            </a:r>
          </a:p>
          <a:p>
            <a:pPr algn="ctr"/>
            <a:r>
              <a:rPr lang="en-US" sz="4400" b="1" dirty="0"/>
              <a:t>KARIER PNS</a:t>
            </a:r>
          </a:p>
        </p:txBody>
      </p:sp>
    </p:spTree>
    <p:extLst>
      <p:ext uri="{BB962C8B-B14F-4D97-AF65-F5344CB8AC3E}">
        <p14:creationId xmlns:p14="http://schemas.microsoft.com/office/powerpoint/2010/main" val="641010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724" y="182150"/>
            <a:ext cx="7458389" cy="1460888"/>
          </a:xfrm>
          <a:prstGeom prst="rect">
            <a:avLst/>
          </a:prstGeom>
        </p:spPr>
      </p:pic>
      <p:sp>
        <p:nvSpPr>
          <p:cNvPr id="56" name="TextBox 12"/>
          <p:cNvSpPr txBox="1"/>
          <p:nvPr/>
        </p:nvSpPr>
        <p:spPr>
          <a:xfrm>
            <a:off x="689436" y="434958"/>
            <a:ext cx="6930564" cy="714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600" b="1" dirty="0" err="1">
                <a:solidFill>
                  <a:srgbClr val="FFFFFF"/>
                </a:solidFill>
                <a:latin typeface="DM Sans"/>
              </a:rPr>
              <a:t>Pembentukan</a:t>
            </a:r>
            <a:r>
              <a:rPr lang="en-US" sz="3600" b="1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DM Sans"/>
              </a:rPr>
              <a:t>Lembaga</a:t>
            </a:r>
            <a:endParaRPr lang="en-US" sz="3600" b="1" dirty="0">
              <a:solidFill>
                <a:srgbClr val="FFFFFF"/>
              </a:solidFill>
              <a:latin typeface="DM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40" y="2143104"/>
            <a:ext cx="1700689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DM Sans" panose="020B0604020202020204" charset="0"/>
              </a:rPr>
              <a:t>Mengkoordinir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dan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memfasilitasi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pelaksanaan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Uji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Kompetensi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Pejabat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Pelaksana</a:t>
            </a:r>
            <a:r>
              <a:rPr lang="en-US" sz="3200" dirty="0">
                <a:latin typeface="DM Sans" panose="020B0604020202020204" charset="0"/>
              </a:rPr>
              <a:t>, </a:t>
            </a:r>
            <a:r>
              <a:rPr lang="en-US" sz="3200" dirty="0" err="1">
                <a:latin typeface="DM Sans" panose="020B0604020202020204" charset="0"/>
              </a:rPr>
              <a:t>Pejabat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Fungsional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Tertentu</a:t>
            </a:r>
            <a:r>
              <a:rPr lang="en-US" sz="3200" dirty="0">
                <a:latin typeface="DM Sans" panose="020B0604020202020204" charset="0"/>
              </a:rPr>
              <a:t>, </a:t>
            </a:r>
            <a:r>
              <a:rPr lang="en-US" sz="3200" dirty="0" err="1">
                <a:latin typeface="DM Sans" panose="020B0604020202020204" charset="0"/>
              </a:rPr>
              <a:t>Pejabat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Pengawas</a:t>
            </a:r>
            <a:r>
              <a:rPr lang="en-US" sz="3200" dirty="0">
                <a:latin typeface="DM Sans" panose="020B0604020202020204" charset="0"/>
              </a:rPr>
              <a:t>, </a:t>
            </a:r>
            <a:r>
              <a:rPr lang="en-US" sz="3200" dirty="0" err="1">
                <a:latin typeface="DM Sans" panose="020B0604020202020204" charset="0"/>
              </a:rPr>
              <a:t>Pejabat</a:t>
            </a:r>
            <a:r>
              <a:rPr lang="en-US" sz="3200" dirty="0">
                <a:latin typeface="DM Sans" panose="020B0604020202020204" charset="0"/>
              </a:rPr>
              <a:t> Administrator, </a:t>
            </a:r>
            <a:r>
              <a:rPr lang="en-US" sz="3200" dirty="0" err="1">
                <a:latin typeface="DM Sans" panose="020B0604020202020204" charset="0"/>
              </a:rPr>
              <a:t>dan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Jabatan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Pimpinan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Tinggi</a:t>
            </a:r>
            <a:endParaRPr lang="en-US" sz="3200" dirty="0">
              <a:latin typeface="DM Sans" panose="020B0604020202020204" charset="0"/>
            </a:endParaRPr>
          </a:p>
          <a:p>
            <a:endParaRPr lang="en-US" sz="3200" dirty="0">
              <a:latin typeface="DM Sans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DM Sans" panose="020B0604020202020204" charset="0"/>
              </a:rPr>
              <a:t>Memfasilitasi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pelaksanaan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Penilaian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Prestasi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Kerja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Jabatan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Pimpinan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Tinggi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Madya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dan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Pratama</a:t>
            </a:r>
            <a:endParaRPr lang="en-US" sz="3200" dirty="0">
              <a:latin typeface="DM Sans" panose="020B0604020202020204" charset="0"/>
            </a:endParaRPr>
          </a:p>
          <a:p>
            <a:endParaRPr lang="en-US" sz="3200" dirty="0">
              <a:latin typeface="DM Sans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DM Sans" panose="020B0604020202020204" charset="0"/>
              </a:rPr>
              <a:t>Memfasilitasi</a:t>
            </a:r>
            <a:r>
              <a:rPr lang="en-US" sz="3200" dirty="0">
                <a:latin typeface="DM Sans" panose="020B0604020202020204" charset="0"/>
              </a:rPr>
              <a:t> Tim </a:t>
            </a:r>
            <a:r>
              <a:rPr lang="en-US" sz="3200" dirty="0" err="1">
                <a:latin typeface="DM Sans" panose="020B0604020202020204" charset="0"/>
              </a:rPr>
              <a:t>Penilai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Calon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Sekda</a:t>
            </a:r>
            <a:r>
              <a:rPr lang="en-US" sz="3200" dirty="0">
                <a:latin typeface="DM Sans" panose="020B0604020202020204" charset="0"/>
              </a:rPr>
              <a:t>, </a:t>
            </a:r>
            <a:r>
              <a:rPr lang="en-US" sz="3200" dirty="0" err="1">
                <a:latin typeface="DM Sans" panose="020B0604020202020204" charset="0"/>
              </a:rPr>
              <a:t>Plt</a:t>
            </a:r>
            <a:r>
              <a:rPr lang="en-US" sz="3200" dirty="0">
                <a:latin typeface="DM Sans" panose="020B0604020202020204" charset="0"/>
              </a:rPr>
              <a:t>. </a:t>
            </a:r>
            <a:r>
              <a:rPr lang="en-US" sz="3200" dirty="0" err="1">
                <a:latin typeface="DM Sans" panose="020B0604020202020204" charset="0"/>
              </a:rPr>
              <a:t>Sekda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dan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Jabatan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Pimpinan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Tinggi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Kabupaten</a:t>
            </a:r>
            <a:r>
              <a:rPr lang="en-US" sz="3200" dirty="0">
                <a:latin typeface="DM Sans" panose="020B0604020202020204" charset="0"/>
              </a:rPr>
              <a:t>/Kota</a:t>
            </a:r>
          </a:p>
          <a:p>
            <a:endParaRPr lang="en-US" sz="3200" dirty="0">
              <a:latin typeface="DM Sans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DM Sans" panose="020B0604020202020204" charset="0"/>
              </a:rPr>
              <a:t>Memfasilitasi</a:t>
            </a:r>
            <a:r>
              <a:rPr lang="en-US" sz="3200" dirty="0">
                <a:latin typeface="DM Sans" panose="020B0604020202020204" charset="0"/>
              </a:rPr>
              <a:t> Tim </a:t>
            </a:r>
            <a:r>
              <a:rPr lang="en-US" sz="3200" dirty="0" err="1">
                <a:latin typeface="DM Sans" panose="020B0604020202020204" charset="0"/>
              </a:rPr>
              <a:t>Penilai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Jabatan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Pimpinan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Tinggi</a:t>
            </a:r>
            <a:r>
              <a:rPr lang="en-US" sz="3200" dirty="0">
                <a:latin typeface="DM Sans" panose="020B0604020202020204" charset="0"/>
              </a:rPr>
              <a:t>, Administrator </a:t>
            </a:r>
            <a:r>
              <a:rPr lang="en-US" sz="3200" dirty="0" err="1">
                <a:latin typeface="DM Sans" panose="020B0604020202020204" charset="0"/>
              </a:rPr>
              <a:t>dan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Pengawas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lingkup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Kabupaten</a:t>
            </a:r>
            <a:r>
              <a:rPr lang="en-US" sz="3200" dirty="0">
                <a:latin typeface="DM Sans" panose="020B0604020202020204" charset="0"/>
              </a:rPr>
              <a:t>/Kota</a:t>
            </a:r>
          </a:p>
          <a:p>
            <a:endParaRPr lang="en-US" sz="3200" dirty="0">
              <a:latin typeface="DM Sans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DM Sans" panose="020B0604020202020204" charset="0"/>
              </a:rPr>
              <a:t>Melaksanakan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koordinasi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dengan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instansi</a:t>
            </a:r>
            <a:r>
              <a:rPr lang="en-US" sz="3200" dirty="0">
                <a:latin typeface="DM Sans" panose="020B0604020202020204" charset="0"/>
              </a:rPr>
              <a:t>/unit </a:t>
            </a:r>
            <a:r>
              <a:rPr lang="en-US" sz="3200" dirty="0" err="1">
                <a:latin typeface="DM Sans" panose="020B0604020202020204" charset="0"/>
              </a:rPr>
              <a:t>terkait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dengan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pengembangan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dan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penilaian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kompetensi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dan</a:t>
            </a:r>
            <a:r>
              <a:rPr lang="en-US" sz="3200" dirty="0">
                <a:latin typeface="DM Sans" panose="020B0604020202020204" charset="0"/>
              </a:rPr>
              <a:t> </a:t>
            </a:r>
            <a:r>
              <a:rPr lang="en-US" sz="3200" dirty="0" err="1">
                <a:latin typeface="DM Sans" panose="020B0604020202020204" charset="0"/>
              </a:rPr>
              <a:t>kinerja</a:t>
            </a:r>
            <a:r>
              <a:rPr lang="en-US" sz="3200" dirty="0">
                <a:latin typeface="DM Sans" panose="020B0604020202020204" charset="0"/>
              </a:rPr>
              <a:t> PNS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2428828" y="1357286"/>
            <a:ext cx="365760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800" dirty="0" err="1">
                <a:latin typeface="DM Sans"/>
              </a:rPr>
              <a:t>Uraian</a:t>
            </a:r>
            <a:r>
              <a:rPr lang="en-US" sz="4800" dirty="0">
                <a:latin typeface="DM Sans"/>
              </a:rPr>
              <a:t> </a:t>
            </a:r>
            <a:r>
              <a:rPr lang="en-US" sz="4800" dirty="0" err="1">
                <a:latin typeface="DM Sans"/>
              </a:rPr>
              <a:t>Tugas</a:t>
            </a:r>
            <a:endParaRPr lang="en-US" sz="4800" dirty="0">
              <a:latin typeface="DM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1" y="38101"/>
            <a:ext cx="2590800" cy="224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79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5"/>
          <p:cNvGrpSpPr/>
          <p:nvPr/>
        </p:nvGrpSpPr>
        <p:grpSpPr>
          <a:xfrm rot="-5400000">
            <a:off x="-164702" y="3307874"/>
            <a:ext cx="5419207" cy="4089798"/>
            <a:chOff x="0" y="0"/>
            <a:chExt cx="23348982" cy="1179549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9" name="Freeform 6"/>
            <p:cNvSpPr/>
            <p:nvPr/>
          </p:nvSpPr>
          <p:spPr>
            <a:xfrm>
              <a:off x="0" y="0"/>
              <a:ext cx="23348981" cy="11795496"/>
            </a:xfrm>
            <a:custGeom>
              <a:avLst/>
              <a:gdLst/>
              <a:ahLst/>
              <a:cxnLst/>
              <a:rect l="l" t="t" r="r" b="b"/>
              <a:pathLst>
                <a:path w="23348981" h="11795496">
                  <a:moveTo>
                    <a:pt x="230441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490696"/>
                  </a:lnTo>
                  <a:cubicBezTo>
                    <a:pt x="0" y="11659605"/>
                    <a:pt x="135890" y="11795496"/>
                    <a:pt x="304800" y="11795496"/>
                  </a:cubicBezTo>
                  <a:lnTo>
                    <a:pt x="23044181" y="11795496"/>
                  </a:lnTo>
                  <a:cubicBezTo>
                    <a:pt x="23213092" y="11795496"/>
                    <a:pt x="23348981" y="11659605"/>
                    <a:pt x="23348981" y="11490696"/>
                  </a:cubicBezTo>
                  <a:lnTo>
                    <a:pt x="23348981" y="304800"/>
                  </a:lnTo>
                  <a:cubicBezTo>
                    <a:pt x="23348981" y="135890"/>
                    <a:pt x="23213092" y="0"/>
                    <a:pt x="23044181" y="0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</p:grpSp>
      <p:grpSp>
        <p:nvGrpSpPr>
          <p:cNvPr id="5" name="Group 5"/>
          <p:cNvGrpSpPr/>
          <p:nvPr/>
        </p:nvGrpSpPr>
        <p:grpSpPr>
          <a:xfrm rot="-5400000">
            <a:off x="4071902" y="3214674"/>
            <a:ext cx="6072230" cy="4786346"/>
            <a:chOff x="0" y="0"/>
            <a:chExt cx="23348982" cy="117954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48981" cy="11795496"/>
            </a:xfrm>
            <a:custGeom>
              <a:avLst/>
              <a:gdLst/>
              <a:ahLst/>
              <a:cxnLst/>
              <a:rect l="l" t="t" r="r" b="b"/>
              <a:pathLst>
                <a:path w="23348981" h="11795496">
                  <a:moveTo>
                    <a:pt x="230441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490696"/>
                  </a:lnTo>
                  <a:cubicBezTo>
                    <a:pt x="0" y="11659605"/>
                    <a:pt x="135890" y="11795496"/>
                    <a:pt x="304800" y="11795496"/>
                  </a:cubicBezTo>
                  <a:lnTo>
                    <a:pt x="23044181" y="11795496"/>
                  </a:lnTo>
                  <a:cubicBezTo>
                    <a:pt x="23213092" y="11795496"/>
                    <a:pt x="23348981" y="11659605"/>
                    <a:pt x="23348981" y="11490696"/>
                  </a:cubicBezTo>
                  <a:lnTo>
                    <a:pt x="23348981" y="304800"/>
                  </a:lnTo>
                  <a:cubicBezTo>
                    <a:pt x="23348981" y="135890"/>
                    <a:pt x="23213092" y="0"/>
                    <a:pt x="23044181" y="0"/>
                  </a:cubicBezTo>
                  <a:close/>
                </a:path>
              </a:pathLst>
            </a:custGeom>
            <a:solidFill>
              <a:srgbClr val="E5FAE5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8660605" y="3198003"/>
            <a:ext cx="5257804" cy="4005262"/>
            <a:chOff x="0" y="0"/>
            <a:chExt cx="23348982" cy="117954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348981" cy="11795496"/>
            </a:xfrm>
            <a:custGeom>
              <a:avLst/>
              <a:gdLst/>
              <a:ahLst/>
              <a:cxnLst/>
              <a:rect l="l" t="t" r="r" b="b"/>
              <a:pathLst>
                <a:path w="23348981" h="11795496">
                  <a:moveTo>
                    <a:pt x="230441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490696"/>
                  </a:lnTo>
                  <a:cubicBezTo>
                    <a:pt x="0" y="11659605"/>
                    <a:pt x="135890" y="11795496"/>
                    <a:pt x="304800" y="11795496"/>
                  </a:cubicBezTo>
                  <a:lnTo>
                    <a:pt x="23044181" y="11795496"/>
                  </a:lnTo>
                  <a:cubicBezTo>
                    <a:pt x="23213092" y="11795496"/>
                    <a:pt x="23348981" y="11659605"/>
                    <a:pt x="23348981" y="11490696"/>
                  </a:cubicBezTo>
                  <a:lnTo>
                    <a:pt x="23348981" y="304800"/>
                  </a:lnTo>
                  <a:cubicBezTo>
                    <a:pt x="23348981" y="135890"/>
                    <a:pt x="23213092" y="0"/>
                    <a:pt x="23044181" y="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9" name="Group 9"/>
          <p:cNvGrpSpPr/>
          <p:nvPr/>
        </p:nvGrpSpPr>
        <p:grpSpPr>
          <a:xfrm rot="-5400000">
            <a:off x="13203467" y="3155735"/>
            <a:ext cx="5257806" cy="4089799"/>
            <a:chOff x="0" y="0"/>
            <a:chExt cx="23348982" cy="117954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348981" cy="11795496"/>
            </a:xfrm>
            <a:custGeom>
              <a:avLst/>
              <a:gdLst/>
              <a:ahLst/>
              <a:cxnLst/>
              <a:rect l="l" t="t" r="r" b="b"/>
              <a:pathLst>
                <a:path w="23348981" h="11795496">
                  <a:moveTo>
                    <a:pt x="230441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490696"/>
                  </a:lnTo>
                  <a:cubicBezTo>
                    <a:pt x="0" y="11659605"/>
                    <a:pt x="135890" y="11795496"/>
                    <a:pt x="304800" y="11795496"/>
                  </a:cubicBezTo>
                  <a:lnTo>
                    <a:pt x="23044181" y="11795496"/>
                  </a:lnTo>
                  <a:cubicBezTo>
                    <a:pt x="23213092" y="11795496"/>
                    <a:pt x="23348981" y="11659605"/>
                    <a:pt x="23348981" y="11490696"/>
                  </a:cubicBezTo>
                  <a:lnTo>
                    <a:pt x="23348981" y="304800"/>
                  </a:lnTo>
                  <a:cubicBezTo>
                    <a:pt x="23348981" y="135890"/>
                    <a:pt x="23213092" y="0"/>
                    <a:pt x="23044181" y="0"/>
                  </a:cubicBezTo>
                  <a:close/>
                </a:path>
              </a:pathLst>
            </a:custGeom>
            <a:solidFill>
              <a:srgbClr val="FDF8DB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056170" y="7686922"/>
            <a:ext cx="1670606" cy="1647584"/>
            <a:chOff x="63205" y="10735274"/>
            <a:chExt cx="2227475" cy="2196779"/>
          </a:xfrm>
        </p:grpSpPr>
        <p:grpSp>
          <p:nvGrpSpPr>
            <p:cNvPr id="12" name="Group 12"/>
            <p:cNvGrpSpPr/>
            <p:nvPr/>
          </p:nvGrpSpPr>
          <p:grpSpPr>
            <a:xfrm>
              <a:off x="103704" y="10735274"/>
              <a:ext cx="2186976" cy="2196779"/>
              <a:chOff x="299766" y="31031336"/>
              <a:chExt cx="6321664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299766" y="31031336"/>
                <a:ext cx="6321664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sp>
        </p:grpSp>
        <p:sp>
          <p:nvSpPr>
            <p:cNvPr id="14" name="TextBox 14"/>
            <p:cNvSpPr txBox="1"/>
            <p:nvPr/>
          </p:nvSpPr>
          <p:spPr>
            <a:xfrm>
              <a:off x="63205" y="11652954"/>
              <a:ext cx="2105979" cy="49586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FFFFFF"/>
                  </a:solidFill>
                  <a:latin typeface="DM Sans Bold"/>
                </a:rPr>
                <a:t>9 Orang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439733" y="7811405"/>
            <a:ext cx="1640232" cy="1647584"/>
            <a:chOff x="-5508" y="1576627"/>
            <a:chExt cx="2186976" cy="2196779"/>
          </a:xfrm>
        </p:grpSpPr>
        <p:grpSp>
          <p:nvGrpSpPr>
            <p:cNvPr id="16" name="Group 16"/>
            <p:cNvGrpSpPr/>
            <p:nvPr/>
          </p:nvGrpSpPr>
          <p:grpSpPr>
            <a:xfrm>
              <a:off x="-5508" y="1576627"/>
              <a:ext cx="2186976" cy="2196779"/>
              <a:chOff x="-15921" y="4557391"/>
              <a:chExt cx="6321664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15921" y="4557391"/>
                <a:ext cx="6321664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sp>
        </p:grpSp>
        <p:sp>
          <p:nvSpPr>
            <p:cNvPr id="18" name="TextBox 18"/>
            <p:cNvSpPr txBox="1"/>
            <p:nvPr/>
          </p:nvSpPr>
          <p:spPr>
            <a:xfrm>
              <a:off x="34991" y="2425392"/>
              <a:ext cx="2105979" cy="49586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FFFFFF"/>
                  </a:solidFill>
                  <a:latin typeface="DM Sans Bold"/>
                </a:rPr>
                <a:t>19 orang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6072166" y="8639416"/>
            <a:ext cx="1640233" cy="1647584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sp>
        <p:nvSpPr>
          <p:cNvPr id="70" name="Freeform 21"/>
          <p:cNvSpPr/>
          <p:nvPr/>
        </p:nvSpPr>
        <p:spPr>
          <a:xfrm>
            <a:off x="1723217" y="7811405"/>
            <a:ext cx="1640233" cy="1647584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sp>
        <p:nvSpPr>
          <p:cNvPr id="22" name="TextBox 22"/>
          <p:cNvSpPr txBox="1"/>
          <p:nvPr/>
        </p:nvSpPr>
        <p:spPr>
          <a:xfrm>
            <a:off x="6083015" y="8378038"/>
            <a:ext cx="1579485" cy="109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 lang="id-ID" sz="2100" dirty="0">
              <a:solidFill>
                <a:srgbClr val="FFFFFF"/>
              </a:solidFill>
              <a:latin typeface="DM Sans Bold"/>
            </a:endParaRPr>
          </a:p>
          <a:p>
            <a:pPr algn="ctr">
              <a:lnSpc>
                <a:spcPts val="2940"/>
              </a:lnSpc>
              <a:spcBef>
                <a:spcPct val="0"/>
              </a:spcBef>
            </a:pPr>
            <a:endParaRPr lang="id-ID" sz="2100" dirty="0">
              <a:solidFill>
                <a:srgbClr val="FFFFFF"/>
              </a:solidFill>
              <a:latin typeface="DM Sans Bold"/>
            </a:endParaRP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FFFFFF"/>
                </a:solidFill>
                <a:latin typeface="DM Sans Bold"/>
              </a:rPr>
              <a:t>6 orang</a:t>
            </a:r>
          </a:p>
        </p:txBody>
      </p:sp>
      <p:sp>
        <p:nvSpPr>
          <p:cNvPr id="71" name="TextBox 22"/>
          <p:cNvSpPr txBox="1"/>
          <p:nvPr/>
        </p:nvSpPr>
        <p:spPr>
          <a:xfrm>
            <a:off x="1708944" y="8457263"/>
            <a:ext cx="1579485" cy="355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FFFFFF"/>
                </a:solidFill>
                <a:latin typeface="DM Sans Bold"/>
              </a:rPr>
              <a:t>2 orang</a:t>
            </a:r>
          </a:p>
        </p:txBody>
      </p:sp>
      <p:pic>
        <p:nvPicPr>
          <p:cNvPr id="7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548" y="33977"/>
            <a:ext cx="7458389" cy="2046582"/>
          </a:xfrm>
          <a:prstGeom prst="rect">
            <a:avLst/>
          </a:prstGeom>
        </p:spPr>
      </p:pic>
      <p:sp>
        <p:nvSpPr>
          <p:cNvPr id="73" name="TextBox 12"/>
          <p:cNvSpPr txBox="1"/>
          <p:nvPr/>
        </p:nvSpPr>
        <p:spPr>
          <a:xfrm>
            <a:off x="289389" y="248500"/>
            <a:ext cx="7263276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800" b="1" dirty="0" err="1">
                <a:solidFill>
                  <a:srgbClr val="FFFFFF"/>
                </a:solidFill>
                <a:latin typeface="DM Sans"/>
              </a:rPr>
              <a:t>Sumber</a:t>
            </a:r>
            <a:r>
              <a:rPr lang="en-US" sz="4800" b="1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DM Sans"/>
              </a:rPr>
              <a:t>Daya</a:t>
            </a:r>
            <a:r>
              <a:rPr lang="en-US" sz="4800" b="1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DM Sans"/>
              </a:rPr>
              <a:t>Manusia</a:t>
            </a:r>
            <a:endParaRPr lang="en-US" sz="4800" b="1" dirty="0">
              <a:solidFill>
                <a:srgbClr val="FFFFFF"/>
              </a:solidFill>
              <a:latin typeface="DM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73270" y="4098234"/>
            <a:ext cx="35839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/>
              <a:t>Kepala</a:t>
            </a:r>
            <a:r>
              <a:rPr lang="en-US" sz="3200" dirty="0"/>
              <a:t> </a:t>
            </a:r>
            <a:r>
              <a:rPr lang="en-US" sz="3200" dirty="0" err="1"/>
              <a:t>Bidang</a:t>
            </a:r>
            <a:r>
              <a:rPr lang="en-US" sz="3200" dirty="0"/>
              <a:t> </a:t>
            </a:r>
            <a:r>
              <a:rPr lang="en-US" sz="3200" dirty="0" err="1"/>
              <a:t>Pengembangan</a:t>
            </a:r>
            <a:r>
              <a:rPr lang="en-US" sz="3200" dirty="0"/>
              <a:t> </a:t>
            </a:r>
            <a:r>
              <a:rPr lang="en-US" sz="3200" dirty="0" err="1"/>
              <a:t>Pegawai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/>
              <a:t>Kasubid</a:t>
            </a:r>
            <a:r>
              <a:rPr lang="en-US" sz="3200" dirty="0"/>
              <a:t> </a:t>
            </a:r>
            <a:r>
              <a:rPr lang="en-US" sz="3200" dirty="0" err="1"/>
              <a:t>Penilaian</a:t>
            </a:r>
            <a:r>
              <a:rPr lang="en-US" sz="3200" dirty="0"/>
              <a:t> </a:t>
            </a:r>
            <a:r>
              <a:rPr lang="en-US" sz="3200" dirty="0" err="1"/>
              <a:t>Kompetensi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Kinerja</a:t>
            </a:r>
            <a:endParaRPr lang="en-US" sz="3200" dirty="0"/>
          </a:p>
        </p:txBody>
      </p:sp>
      <p:sp>
        <p:nvSpPr>
          <p:cNvPr id="77" name="TextBox 76"/>
          <p:cNvSpPr txBox="1"/>
          <p:nvPr/>
        </p:nvSpPr>
        <p:spPr>
          <a:xfrm>
            <a:off x="5000596" y="2571732"/>
            <a:ext cx="358397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err="1"/>
              <a:t>Pranata</a:t>
            </a:r>
            <a:r>
              <a:rPr lang="en-US" sz="2600" dirty="0"/>
              <a:t> </a:t>
            </a:r>
            <a:r>
              <a:rPr lang="en-US" sz="2600" dirty="0" err="1"/>
              <a:t>Komputer</a:t>
            </a:r>
            <a:r>
              <a:rPr lang="en-US" sz="2600" dirty="0"/>
              <a:t>/</a:t>
            </a:r>
            <a:r>
              <a:rPr lang="en-US" sz="2600" dirty="0" err="1"/>
              <a:t>Pengelola</a:t>
            </a:r>
            <a:r>
              <a:rPr lang="en-US" sz="2600" dirty="0"/>
              <a:t> Data (1 orang)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err="1"/>
              <a:t>Pranata</a:t>
            </a:r>
            <a:r>
              <a:rPr lang="en-US" sz="2600" dirty="0"/>
              <a:t> </a:t>
            </a:r>
            <a:r>
              <a:rPr lang="en-US" sz="2600" dirty="0" err="1"/>
              <a:t>Komputer</a:t>
            </a:r>
            <a:r>
              <a:rPr lang="en-US" sz="2600" dirty="0"/>
              <a:t>/</a:t>
            </a:r>
            <a:r>
              <a:rPr lang="en-US" sz="2600" dirty="0" err="1"/>
              <a:t>Teknisi</a:t>
            </a:r>
            <a:r>
              <a:rPr lang="en-US" sz="2600" dirty="0"/>
              <a:t> </a:t>
            </a:r>
            <a:r>
              <a:rPr lang="en-US" sz="2600" dirty="0" err="1"/>
              <a:t>Komputer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Jaringan</a:t>
            </a:r>
            <a:r>
              <a:rPr lang="en-US" sz="2600" dirty="0"/>
              <a:t> Lab CAT (1 orang)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err="1"/>
              <a:t>Pengadministrasi</a:t>
            </a:r>
            <a:r>
              <a:rPr lang="en-US" sz="2600" dirty="0"/>
              <a:t> </a:t>
            </a:r>
            <a:r>
              <a:rPr lang="en-US" sz="2600" dirty="0" err="1"/>
              <a:t>Barang</a:t>
            </a:r>
            <a:r>
              <a:rPr lang="en-US" sz="2600" dirty="0"/>
              <a:t> </a:t>
            </a:r>
            <a:r>
              <a:rPr lang="en-US" sz="2600" dirty="0" err="1"/>
              <a:t>Inventaris</a:t>
            </a:r>
            <a:r>
              <a:rPr lang="en-US" sz="2600" dirty="0"/>
              <a:t> (1 orang)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err="1"/>
              <a:t>Petugas</a:t>
            </a:r>
            <a:r>
              <a:rPr lang="en-US" sz="2600" dirty="0"/>
              <a:t> </a:t>
            </a:r>
            <a:r>
              <a:rPr lang="en-US" sz="2600" dirty="0" err="1"/>
              <a:t>Kebersihan</a:t>
            </a:r>
            <a:r>
              <a:rPr lang="en-US" sz="2600" dirty="0"/>
              <a:t> (6 orang)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err="1"/>
              <a:t>Analis</a:t>
            </a:r>
            <a:r>
              <a:rPr lang="en-US" sz="2600" dirty="0"/>
              <a:t> </a:t>
            </a:r>
            <a:r>
              <a:rPr lang="en-US" sz="2600" dirty="0" err="1"/>
              <a:t>Kompetensi</a:t>
            </a:r>
            <a:r>
              <a:rPr lang="en-US" sz="2600" dirty="0"/>
              <a:t> (1 orang)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457675" y="4076699"/>
            <a:ext cx="3496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Assessor SDM </a:t>
            </a:r>
            <a:r>
              <a:rPr lang="en-US" sz="2800" dirty="0" err="1"/>
              <a:t>Aparatur</a:t>
            </a:r>
            <a:r>
              <a:rPr lang="en-US" sz="2800" dirty="0"/>
              <a:t> (5 orang)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Calon</a:t>
            </a:r>
            <a:r>
              <a:rPr lang="en-US" sz="2800" dirty="0"/>
              <a:t> Assessor (14 orang)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4001784" y="2928922"/>
            <a:ext cx="35839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</a:t>
            </a:r>
            <a:r>
              <a:rPr lang="en-US" sz="3200" dirty="0" err="1"/>
              <a:t>sikolog</a:t>
            </a:r>
            <a:r>
              <a:rPr lang="en-US" sz="3200" dirty="0"/>
              <a:t> BKD (1 orang)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/>
              <a:t>Psikolog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Instansi</a:t>
            </a:r>
            <a:r>
              <a:rPr lang="en-US" sz="3200" dirty="0"/>
              <a:t> </a:t>
            </a:r>
            <a:r>
              <a:rPr lang="en-US" sz="3200" dirty="0" err="1"/>
              <a:t>Luar</a:t>
            </a:r>
            <a:r>
              <a:rPr lang="en-US" sz="3200" dirty="0"/>
              <a:t> (2 orang)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/>
              <a:t>Calon</a:t>
            </a:r>
            <a:r>
              <a:rPr lang="en-US" sz="3200" dirty="0"/>
              <a:t> </a:t>
            </a:r>
            <a:r>
              <a:rPr lang="en-US" sz="3200" dirty="0" err="1"/>
              <a:t>Psikolog</a:t>
            </a:r>
            <a:r>
              <a:rPr lang="en-US" sz="3200" dirty="0"/>
              <a:t> BKD (2 orang)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S1 </a:t>
            </a:r>
            <a:r>
              <a:rPr lang="en-US" sz="3200" dirty="0" err="1"/>
              <a:t>Psikologi</a:t>
            </a:r>
            <a:r>
              <a:rPr lang="en-US" sz="3200" dirty="0"/>
              <a:t> (4 orang)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1440" y="2143104"/>
            <a:ext cx="410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PIMPINAN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786282" y="1714476"/>
            <a:ext cx="4107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TENAGA BIDANG ADMINISTRASI/KESEKRETARIATAN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001124" y="2000228"/>
            <a:ext cx="410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ASSESSOR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3501718" y="2000228"/>
            <a:ext cx="410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PSIKOLOG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548" y="33977"/>
            <a:ext cx="7458389" cy="2046582"/>
          </a:xfrm>
          <a:prstGeom prst="rect">
            <a:avLst/>
          </a:prstGeom>
        </p:spPr>
      </p:pic>
      <p:sp>
        <p:nvSpPr>
          <p:cNvPr id="88" name="TextBox 12"/>
          <p:cNvSpPr txBox="1"/>
          <p:nvPr/>
        </p:nvSpPr>
        <p:spPr>
          <a:xfrm>
            <a:off x="2209800" y="1299121"/>
            <a:ext cx="770647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2800" dirty="0" err="1">
                <a:latin typeface="DM Sans"/>
              </a:rPr>
              <a:t>Assessement</a:t>
            </a:r>
            <a:r>
              <a:rPr lang="en-US" sz="2800" dirty="0">
                <a:latin typeface="DM Sans"/>
              </a:rPr>
              <a:t> </a:t>
            </a:r>
            <a:r>
              <a:rPr lang="en-US" sz="2800" dirty="0" err="1">
                <a:latin typeface="DM Sans"/>
              </a:rPr>
              <a:t>Lingkup</a:t>
            </a:r>
            <a:r>
              <a:rPr lang="en-US" sz="2800" dirty="0">
                <a:latin typeface="DM Sans"/>
              </a:rPr>
              <a:t> </a:t>
            </a:r>
            <a:r>
              <a:rPr lang="en-US" sz="2800" dirty="0" err="1">
                <a:latin typeface="DM Sans"/>
              </a:rPr>
              <a:t>Pemerintah</a:t>
            </a:r>
            <a:r>
              <a:rPr lang="en-US" sz="2800" dirty="0">
                <a:latin typeface="DM Sans"/>
              </a:rPr>
              <a:t> </a:t>
            </a:r>
            <a:r>
              <a:rPr lang="en-US" sz="2800" dirty="0" err="1">
                <a:latin typeface="DM Sans"/>
              </a:rPr>
              <a:t>Provinsi</a:t>
            </a:r>
            <a:r>
              <a:rPr lang="en-US" sz="2800" dirty="0">
                <a:latin typeface="DM Sans"/>
              </a:rPr>
              <a:t> NTT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21423"/>
              </p:ext>
            </p:extLst>
          </p:nvPr>
        </p:nvGraphicFramePr>
        <p:xfrm>
          <a:off x="1905000" y="2143103"/>
          <a:ext cx="15454370" cy="56436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8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2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60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6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14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87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47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164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tx1"/>
                          </a:solidFill>
                        </a:rPr>
                        <a:t>Uji</a:t>
                      </a:r>
                      <a:r>
                        <a:rPr lang="en-US" sz="25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500" baseline="0" dirty="0" err="1">
                          <a:solidFill>
                            <a:schemeClr val="tx1"/>
                          </a:solidFill>
                        </a:rPr>
                        <a:t>Kompetensi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4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JPTP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5269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Pejabat</a:t>
                      </a:r>
                      <a:r>
                        <a:rPr lang="en-US" sz="2500" dirty="0"/>
                        <a:t> Administrator/</a:t>
                      </a:r>
                      <a:r>
                        <a:rPr lang="en-US" sz="2500" dirty="0" err="1"/>
                        <a:t>Calon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Pejabat</a:t>
                      </a:r>
                      <a:r>
                        <a:rPr lang="en-US" sz="2500" baseline="0" dirty="0"/>
                        <a:t> Administrator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45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Pejabat</a:t>
                      </a:r>
                      <a:r>
                        <a:rPr lang="en-US" sz="2500" dirty="0"/>
                        <a:t> </a:t>
                      </a:r>
                      <a:r>
                        <a:rPr lang="en-US" sz="2500" dirty="0" err="1"/>
                        <a:t>Pengawas</a:t>
                      </a:r>
                      <a:r>
                        <a:rPr lang="en-US" sz="2500" dirty="0"/>
                        <a:t>/</a:t>
                      </a:r>
                      <a:r>
                        <a:rPr lang="en-US" sz="2500" dirty="0" err="1"/>
                        <a:t>Calon</a:t>
                      </a:r>
                      <a:r>
                        <a:rPr lang="en-US" sz="2500" dirty="0"/>
                        <a:t> </a:t>
                      </a:r>
                      <a:r>
                        <a:rPr lang="en-US" sz="2500" dirty="0" err="1"/>
                        <a:t>Pejabat</a:t>
                      </a:r>
                      <a:r>
                        <a:rPr lang="en-US" sz="2500" dirty="0"/>
                        <a:t> </a:t>
                      </a:r>
                      <a:r>
                        <a:rPr lang="en-US" sz="2500" dirty="0" err="1"/>
                        <a:t>Pengawas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64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Pejabat</a:t>
                      </a:r>
                      <a:r>
                        <a:rPr lang="en-US" sz="2500" dirty="0"/>
                        <a:t> </a:t>
                      </a:r>
                      <a:r>
                        <a:rPr lang="en-US" sz="2500" dirty="0" err="1"/>
                        <a:t>Pelaksana</a:t>
                      </a:r>
                      <a:r>
                        <a:rPr lang="en-US" sz="2500" dirty="0"/>
                        <a:t> (BKD)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30</a:t>
                      </a:r>
                      <a:r>
                        <a:rPr lang="en-US" sz="2500" baseline="0" dirty="0"/>
                        <a:t> 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64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Widyaiswara</a:t>
                      </a:r>
                      <a:r>
                        <a:rPr lang="en-US" sz="2500" dirty="0"/>
                        <a:t> (BPSDM)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646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646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1.216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8" name="TextBox 12"/>
          <p:cNvSpPr txBox="1"/>
          <p:nvPr/>
        </p:nvSpPr>
        <p:spPr>
          <a:xfrm>
            <a:off x="289389" y="248500"/>
            <a:ext cx="7263276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800" b="1" dirty="0">
                <a:solidFill>
                  <a:schemeClr val="bg1"/>
                </a:solidFill>
              </a:rPr>
              <a:t>Hal Yang </a:t>
            </a:r>
            <a:r>
              <a:rPr lang="en-US" sz="4800" b="1" dirty="0" err="1">
                <a:solidFill>
                  <a:schemeClr val="bg1"/>
                </a:solidFill>
              </a:rPr>
              <a:t>Telah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Dicapai</a:t>
            </a:r>
            <a:endParaRPr lang="en-US" sz="4800" dirty="0">
              <a:solidFill>
                <a:schemeClr val="bg1"/>
              </a:solidFill>
              <a:latin typeface="DM Sans"/>
            </a:endParaRPr>
          </a:p>
        </p:txBody>
      </p:sp>
      <p:sp>
        <p:nvSpPr>
          <p:cNvPr id="40" name="TextBox 12"/>
          <p:cNvSpPr txBox="1"/>
          <p:nvPr/>
        </p:nvSpPr>
        <p:spPr>
          <a:xfrm>
            <a:off x="8763000" y="7962900"/>
            <a:ext cx="7706475" cy="7566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2800" dirty="0">
                <a:latin typeface="DM Sans"/>
              </a:rPr>
              <a:t>1.777 orang PNS yang </a:t>
            </a:r>
            <a:r>
              <a:rPr lang="en-US" sz="2800" dirty="0" err="1">
                <a:latin typeface="DM Sans"/>
              </a:rPr>
              <a:t>telah</a:t>
            </a:r>
            <a:r>
              <a:rPr lang="en-US" sz="2800" dirty="0">
                <a:latin typeface="DM Sans"/>
              </a:rPr>
              <a:t> </a:t>
            </a:r>
            <a:r>
              <a:rPr lang="en-US" sz="2800" dirty="0" err="1">
                <a:latin typeface="DM Sans"/>
              </a:rPr>
              <a:t>diuji</a:t>
            </a:r>
            <a:r>
              <a:rPr lang="en-US" sz="2800" dirty="0">
                <a:latin typeface="DM Sans"/>
              </a:rPr>
              <a:t> </a:t>
            </a:r>
            <a:r>
              <a:rPr lang="en-US" sz="2800" dirty="0" err="1">
                <a:latin typeface="DM Sans"/>
              </a:rPr>
              <a:t>kompentensi</a:t>
            </a:r>
            <a:r>
              <a:rPr lang="en-US" sz="2800" dirty="0">
                <a:latin typeface="DM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197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458389" cy="2046582"/>
          </a:xfrm>
          <a:prstGeom prst="rect">
            <a:avLst/>
          </a:prstGeom>
        </p:spPr>
      </p:pic>
      <p:sp>
        <p:nvSpPr>
          <p:cNvPr id="49" name="TextBox 12"/>
          <p:cNvSpPr txBox="1"/>
          <p:nvPr/>
        </p:nvSpPr>
        <p:spPr>
          <a:xfrm>
            <a:off x="2057400" y="1147541"/>
            <a:ext cx="16043374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3200" dirty="0">
                <a:latin typeface="DM Sans"/>
              </a:rPr>
              <a:t>Assessment di </a:t>
            </a:r>
            <a:r>
              <a:rPr lang="en-US" sz="3200" dirty="0" err="1">
                <a:latin typeface="DM Sans"/>
              </a:rPr>
              <a:t>Kabupaten</a:t>
            </a:r>
            <a:r>
              <a:rPr lang="en-US" sz="3200" dirty="0">
                <a:latin typeface="DM Sans"/>
              </a:rPr>
              <a:t>/Kota (3 </a:t>
            </a:r>
            <a:r>
              <a:rPr lang="en-US" sz="3200" dirty="0" err="1">
                <a:latin typeface="DM Sans"/>
              </a:rPr>
              <a:t>Tahun</a:t>
            </a:r>
            <a:r>
              <a:rPr lang="en-US" sz="3200" dirty="0">
                <a:latin typeface="DM Sans"/>
              </a:rPr>
              <a:t> </a:t>
            </a:r>
            <a:r>
              <a:rPr lang="en-US" sz="3200" dirty="0" err="1">
                <a:latin typeface="DM Sans"/>
              </a:rPr>
              <a:t>Terakhir</a:t>
            </a:r>
            <a:r>
              <a:rPr lang="en-US" sz="3200" dirty="0">
                <a:latin typeface="DM Sans"/>
              </a:rPr>
              <a:t>)</a:t>
            </a:r>
          </a:p>
        </p:txBody>
      </p:sp>
      <p:sp>
        <p:nvSpPr>
          <p:cNvPr id="45" name="TextBox 12"/>
          <p:cNvSpPr txBox="1"/>
          <p:nvPr/>
        </p:nvSpPr>
        <p:spPr>
          <a:xfrm>
            <a:off x="289389" y="248500"/>
            <a:ext cx="7263276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800" b="1" dirty="0">
                <a:solidFill>
                  <a:schemeClr val="bg1"/>
                </a:solidFill>
              </a:rPr>
              <a:t>Hal Yang </a:t>
            </a:r>
            <a:r>
              <a:rPr lang="en-US" sz="4800" b="1" dirty="0" err="1">
                <a:solidFill>
                  <a:schemeClr val="bg1"/>
                </a:solidFill>
              </a:rPr>
              <a:t>Telah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Dicapai</a:t>
            </a:r>
            <a:endParaRPr lang="en-US" sz="4800" dirty="0">
              <a:solidFill>
                <a:schemeClr val="bg1"/>
              </a:solidFill>
              <a:latin typeface="DM Sans"/>
            </a:endParaRPr>
          </a:p>
        </p:txBody>
      </p:sp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637088"/>
              </p:ext>
            </p:extLst>
          </p:nvPr>
        </p:nvGraphicFramePr>
        <p:xfrm>
          <a:off x="857192" y="1904158"/>
          <a:ext cx="16745008" cy="826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Box 12"/>
          <p:cNvSpPr txBox="1"/>
          <p:nvPr/>
        </p:nvSpPr>
        <p:spPr>
          <a:xfrm>
            <a:off x="13335000" y="5295900"/>
            <a:ext cx="4513510" cy="7566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2800" dirty="0">
                <a:latin typeface="DM Sans"/>
              </a:rPr>
              <a:t>Total : 844 orang PNS</a:t>
            </a:r>
          </a:p>
        </p:txBody>
      </p:sp>
    </p:spTree>
    <p:extLst>
      <p:ext uri="{BB962C8B-B14F-4D97-AF65-F5344CB8AC3E}">
        <p14:creationId xmlns:p14="http://schemas.microsoft.com/office/powerpoint/2010/main" val="4099924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458389" cy="2046582"/>
          </a:xfrm>
          <a:prstGeom prst="rect">
            <a:avLst/>
          </a:prstGeom>
        </p:spPr>
      </p:pic>
      <p:sp>
        <p:nvSpPr>
          <p:cNvPr id="49" name="TextBox 12"/>
          <p:cNvSpPr txBox="1"/>
          <p:nvPr/>
        </p:nvSpPr>
        <p:spPr>
          <a:xfrm>
            <a:off x="2057400" y="1147541"/>
            <a:ext cx="16043374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3200" dirty="0" err="1">
                <a:latin typeface="DM Sans"/>
              </a:rPr>
              <a:t>Perguruan</a:t>
            </a:r>
            <a:r>
              <a:rPr lang="en-US" sz="3200" dirty="0">
                <a:latin typeface="DM Sans"/>
              </a:rPr>
              <a:t> </a:t>
            </a:r>
            <a:r>
              <a:rPr lang="en-US" sz="3200" dirty="0" err="1">
                <a:latin typeface="DM Sans"/>
              </a:rPr>
              <a:t>Tinggi</a:t>
            </a:r>
            <a:r>
              <a:rPr lang="en-US" sz="3200" dirty="0">
                <a:latin typeface="DM Sans"/>
              </a:rPr>
              <a:t> </a:t>
            </a:r>
            <a:r>
              <a:rPr lang="en-US" sz="3200" dirty="0" err="1">
                <a:latin typeface="DM Sans"/>
              </a:rPr>
              <a:t>Negeri</a:t>
            </a:r>
            <a:r>
              <a:rPr lang="en-US" sz="3200" dirty="0">
                <a:latin typeface="DM Sans"/>
              </a:rPr>
              <a:t> (3 </a:t>
            </a:r>
            <a:r>
              <a:rPr lang="en-US" sz="3200" dirty="0" err="1">
                <a:latin typeface="DM Sans"/>
              </a:rPr>
              <a:t>tahun</a:t>
            </a:r>
            <a:r>
              <a:rPr lang="en-US" sz="3200" dirty="0">
                <a:latin typeface="DM Sans"/>
              </a:rPr>
              <a:t> </a:t>
            </a:r>
            <a:r>
              <a:rPr lang="en-US" sz="3200" dirty="0" err="1">
                <a:latin typeface="DM Sans"/>
              </a:rPr>
              <a:t>terakhir</a:t>
            </a:r>
            <a:r>
              <a:rPr lang="en-US" sz="3200" dirty="0">
                <a:latin typeface="DM Sans"/>
              </a:rPr>
              <a:t>)</a:t>
            </a:r>
          </a:p>
        </p:txBody>
      </p:sp>
      <p:sp>
        <p:nvSpPr>
          <p:cNvPr id="45" name="TextBox 12"/>
          <p:cNvSpPr txBox="1"/>
          <p:nvPr/>
        </p:nvSpPr>
        <p:spPr>
          <a:xfrm>
            <a:off x="289389" y="248500"/>
            <a:ext cx="7263276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800" b="1" dirty="0">
                <a:solidFill>
                  <a:schemeClr val="bg1"/>
                </a:solidFill>
              </a:rPr>
              <a:t>Hal Yang </a:t>
            </a:r>
            <a:r>
              <a:rPr lang="en-US" sz="4800" b="1" dirty="0" err="1">
                <a:solidFill>
                  <a:schemeClr val="bg1"/>
                </a:solidFill>
              </a:rPr>
              <a:t>Telah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Dicapai</a:t>
            </a:r>
            <a:endParaRPr lang="en-US" sz="4800" dirty="0">
              <a:solidFill>
                <a:schemeClr val="bg1"/>
              </a:solidFill>
              <a:latin typeface="DM San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292777"/>
              </p:ext>
            </p:extLst>
          </p:nvPr>
        </p:nvGraphicFramePr>
        <p:xfrm>
          <a:off x="3810000" y="2857500"/>
          <a:ext cx="10972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3815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990600" y="4122998"/>
            <a:ext cx="16109090" cy="1139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71458" y="3558322"/>
            <a:ext cx="1050324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/>
              <a:t>2015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61930" y="3558322"/>
            <a:ext cx="1050324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/>
              <a:t>2017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91639" y="4307301"/>
            <a:ext cx="1050324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/>
              <a:t>2016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430037" y="3562091"/>
            <a:ext cx="1050324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/>
              <a:t>2019</a:t>
            </a:r>
          </a:p>
        </p:txBody>
      </p:sp>
      <p:sp>
        <p:nvSpPr>
          <p:cNvPr id="65" name="Oval 64"/>
          <p:cNvSpPr/>
          <p:nvPr/>
        </p:nvSpPr>
        <p:spPr>
          <a:xfrm>
            <a:off x="10396740" y="4037742"/>
            <a:ext cx="154461" cy="20652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67" name="Oval 66"/>
          <p:cNvSpPr/>
          <p:nvPr/>
        </p:nvSpPr>
        <p:spPr>
          <a:xfrm>
            <a:off x="12839357" y="4070396"/>
            <a:ext cx="154461" cy="20652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74" name="TextBox 73"/>
          <p:cNvSpPr txBox="1"/>
          <p:nvPr/>
        </p:nvSpPr>
        <p:spPr>
          <a:xfrm>
            <a:off x="12069934" y="5001936"/>
            <a:ext cx="5075122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2400" dirty="0"/>
              <a:t>P2K di </a:t>
            </a:r>
            <a:r>
              <a:rPr lang="en-US" sz="2400" dirty="0" err="1"/>
              <a:t>Provinsi</a:t>
            </a:r>
            <a:r>
              <a:rPr lang="en-US" sz="2400" dirty="0"/>
              <a:t> Papua </a:t>
            </a:r>
            <a:r>
              <a:rPr lang="en-US" sz="2400" dirty="0" err="1"/>
              <a:t>dan</a:t>
            </a:r>
            <a:r>
              <a:rPr lang="en-US" sz="2400" dirty="0"/>
              <a:t> Papua Barat 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2400" dirty="0"/>
              <a:t>Talent Pool </a:t>
            </a:r>
            <a:r>
              <a:rPr lang="en-US" sz="2400" dirty="0" err="1"/>
              <a:t>Kanreg</a:t>
            </a:r>
            <a:r>
              <a:rPr lang="en-US" sz="2400" dirty="0"/>
              <a:t> BKN Regional X di Denpasar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2400" dirty="0"/>
              <a:t>Talent Pool </a:t>
            </a:r>
            <a:r>
              <a:rPr lang="en-US" sz="2400" dirty="0" err="1"/>
              <a:t>Kanreg</a:t>
            </a:r>
            <a:r>
              <a:rPr lang="en-US" sz="2400" dirty="0"/>
              <a:t> BKN Regional II   di Surabaya.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2400" dirty="0"/>
              <a:t>Talent Pool </a:t>
            </a:r>
            <a:r>
              <a:rPr lang="en-US" sz="2400" dirty="0" err="1"/>
              <a:t>Kanreg</a:t>
            </a:r>
            <a:r>
              <a:rPr lang="en-US" sz="2400" dirty="0"/>
              <a:t> BKN Regional IV   di </a:t>
            </a:r>
            <a:r>
              <a:rPr lang="en-US" sz="2400" dirty="0" err="1"/>
              <a:t>Makasar</a:t>
            </a:r>
            <a:r>
              <a:rPr lang="en-US" sz="2400" dirty="0"/>
              <a:t>.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2400" dirty="0"/>
              <a:t>Talent Pool </a:t>
            </a:r>
            <a:r>
              <a:rPr lang="en-US" sz="2400" dirty="0" err="1"/>
              <a:t>Kanreg</a:t>
            </a:r>
            <a:r>
              <a:rPr lang="en-US" sz="2400" dirty="0"/>
              <a:t> BKN Regional IV   di Manado.</a:t>
            </a:r>
          </a:p>
        </p:txBody>
      </p:sp>
      <p:pic>
        <p:nvPicPr>
          <p:cNvPr id="37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296" y="-5779"/>
            <a:ext cx="7458389" cy="2046582"/>
          </a:xfrm>
          <a:prstGeom prst="rect">
            <a:avLst/>
          </a:prstGeom>
        </p:spPr>
      </p:pic>
      <p:cxnSp>
        <p:nvCxnSpPr>
          <p:cNvPr id="85" name="Straight Connector 84"/>
          <p:cNvCxnSpPr/>
          <p:nvPr/>
        </p:nvCxnSpPr>
        <p:spPr>
          <a:xfrm flipH="1" flipV="1">
            <a:off x="12914352" y="4272679"/>
            <a:ext cx="4563" cy="72925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2"/>
          <p:cNvSpPr txBox="1"/>
          <p:nvPr/>
        </p:nvSpPr>
        <p:spPr>
          <a:xfrm>
            <a:off x="2291039" y="1227340"/>
            <a:ext cx="7661374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3200" dirty="0" err="1">
                <a:latin typeface="DM Sans"/>
              </a:rPr>
              <a:t>Pelibatan</a:t>
            </a:r>
            <a:r>
              <a:rPr lang="en-US" sz="3200" dirty="0">
                <a:latin typeface="DM Sans"/>
              </a:rPr>
              <a:t> Assessor </a:t>
            </a:r>
            <a:r>
              <a:rPr lang="en-US" sz="3200" dirty="0" err="1">
                <a:latin typeface="DM Sans"/>
              </a:rPr>
              <a:t>Dalam</a:t>
            </a:r>
            <a:r>
              <a:rPr lang="en-US" sz="3200" dirty="0">
                <a:latin typeface="DM Sans"/>
              </a:rPr>
              <a:t> </a:t>
            </a:r>
            <a:r>
              <a:rPr lang="en-US" sz="3200" dirty="0" err="1">
                <a:latin typeface="DM Sans"/>
              </a:rPr>
              <a:t>Kegiatan</a:t>
            </a:r>
            <a:r>
              <a:rPr lang="en-US" sz="3200" dirty="0">
                <a:latin typeface="DM Sans"/>
              </a:rPr>
              <a:t> BKN</a:t>
            </a:r>
          </a:p>
        </p:txBody>
      </p:sp>
      <p:sp>
        <p:nvSpPr>
          <p:cNvPr id="89" name="Oval 88"/>
          <p:cNvSpPr/>
          <p:nvPr/>
        </p:nvSpPr>
        <p:spPr>
          <a:xfrm>
            <a:off x="5562340" y="4030373"/>
            <a:ext cx="154461" cy="20652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63" name="Oval 62"/>
          <p:cNvSpPr/>
          <p:nvPr/>
        </p:nvSpPr>
        <p:spPr>
          <a:xfrm>
            <a:off x="7961332" y="4066153"/>
            <a:ext cx="154461" cy="20652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59" name="Oval 58"/>
          <p:cNvSpPr/>
          <p:nvPr/>
        </p:nvSpPr>
        <p:spPr>
          <a:xfrm>
            <a:off x="2448983" y="4030373"/>
            <a:ext cx="154461" cy="20652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92" name="TextBox 91"/>
          <p:cNvSpPr txBox="1"/>
          <p:nvPr/>
        </p:nvSpPr>
        <p:spPr>
          <a:xfrm>
            <a:off x="9952413" y="4236899"/>
            <a:ext cx="1050324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/>
              <a:t>2018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76424" y="5860003"/>
            <a:ext cx="422133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5 </a:t>
            </a:r>
            <a:r>
              <a:rPr lang="en-US" sz="2400" dirty="0" err="1"/>
              <a:t>kegiatan</a:t>
            </a:r>
            <a:r>
              <a:rPr lang="en-US" sz="2400" dirty="0"/>
              <a:t> BKN yang </a:t>
            </a:r>
            <a:r>
              <a:rPr lang="en-US" sz="2400" dirty="0" err="1"/>
              <a:t>melibatkan</a:t>
            </a:r>
            <a:r>
              <a:rPr lang="en-US" sz="2400" dirty="0"/>
              <a:t> Assessor </a:t>
            </a:r>
            <a:r>
              <a:rPr lang="en-US" sz="2400" dirty="0" err="1"/>
              <a:t>Provinsi</a:t>
            </a:r>
            <a:r>
              <a:rPr lang="en-US" sz="2400" dirty="0"/>
              <a:t> NTT.</a:t>
            </a:r>
          </a:p>
        </p:txBody>
      </p:sp>
      <p:sp>
        <p:nvSpPr>
          <p:cNvPr id="2" name="Striped Right Arrow 1"/>
          <p:cNvSpPr/>
          <p:nvPr/>
        </p:nvSpPr>
        <p:spPr>
          <a:xfrm rot="10800000">
            <a:off x="10574392" y="6085002"/>
            <a:ext cx="1284033" cy="381000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2"/>
          <p:cNvSpPr txBox="1"/>
          <p:nvPr/>
        </p:nvSpPr>
        <p:spPr>
          <a:xfrm>
            <a:off x="289389" y="248500"/>
            <a:ext cx="7263276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800" b="1" dirty="0">
                <a:solidFill>
                  <a:schemeClr val="bg1"/>
                </a:solidFill>
              </a:rPr>
              <a:t>Hal Yang </a:t>
            </a:r>
            <a:r>
              <a:rPr lang="en-US" sz="4800" b="1" dirty="0" err="1">
                <a:solidFill>
                  <a:schemeClr val="bg1"/>
                </a:solidFill>
              </a:rPr>
              <a:t>Telah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Dicapai</a:t>
            </a:r>
            <a:endParaRPr lang="en-US" sz="4800" dirty="0">
              <a:solidFill>
                <a:schemeClr val="bg1"/>
              </a:solidFill>
              <a:latin typeface="DM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3" y="4879824"/>
            <a:ext cx="5315287" cy="52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23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08491" y="4257658"/>
            <a:ext cx="9071017" cy="1771684"/>
            <a:chOff x="0" y="0"/>
            <a:chExt cx="12094689" cy="236224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094689" cy="2362245"/>
              <a:chOff x="0" y="0"/>
              <a:chExt cx="6502328" cy="126998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502329" cy="1269987"/>
              </a:xfrm>
              <a:custGeom>
                <a:avLst/>
                <a:gdLst/>
                <a:ahLst/>
                <a:cxnLst/>
                <a:rect l="l" t="t" r="r" b="b"/>
                <a:pathLst>
                  <a:path w="6502329" h="1269987">
                    <a:moveTo>
                      <a:pt x="6377868" y="1269987"/>
                    </a:moveTo>
                    <a:lnTo>
                      <a:pt x="124460" y="1269987"/>
                    </a:lnTo>
                    <a:cubicBezTo>
                      <a:pt x="55880" y="1269987"/>
                      <a:pt x="0" y="1214107"/>
                      <a:pt x="0" y="11455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377868" y="0"/>
                    </a:lnTo>
                    <a:cubicBezTo>
                      <a:pt x="6446449" y="0"/>
                      <a:pt x="6502329" y="55880"/>
                      <a:pt x="6502329" y="124460"/>
                    </a:cubicBezTo>
                    <a:lnTo>
                      <a:pt x="6502329" y="1145527"/>
                    </a:lnTo>
                    <a:cubicBezTo>
                      <a:pt x="6502329" y="1214107"/>
                      <a:pt x="6446449" y="1269987"/>
                      <a:pt x="6377868" y="1269987"/>
                    </a:cubicBezTo>
                    <a:close/>
                  </a:path>
                </a:pathLst>
              </a:custGeom>
              <a:solidFill>
                <a:srgbClr val="FFA500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977060" y="159084"/>
              <a:ext cx="8140569" cy="1875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481"/>
                </a:lnSpc>
                <a:spcBef>
                  <a:spcPct val="0"/>
                </a:spcBef>
              </a:pPr>
              <a:r>
                <a:rPr lang="en-US" sz="8201" spc="-82" dirty="0" err="1">
                  <a:solidFill>
                    <a:srgbClr val="FFFFFF"/>
                  </a:solidFill>
                  <a:latin typeface="DM Sans Bold"/>
                </a:rPr>
                <a:t>Terimakasih</a:t>
              </a:r>
              <a:endParaRPr lang="en-US" sz="8201" spc="-82" dirty="0">
                <a:solidFill>
                  <a:srgbClr val="FFFFFF"/>
                </a:solidFill>
                <a:latin typeface="DM Sans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28175">
            <a:off x="11069590" y="5463753"/>
            <a:ext cx="2388467" cy="2608375"/>
            <a:chOff x="0" y="0"/>
            <a:chExt cx="3184623" cy="3477834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3184623" cy="3477834"/>
              <a:chOff x="0" y="0"/>
              <a:chExt cx="3429024" cy="374473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218440"/>
                <a:ext cx="3427754" cy="3526296"/>
              </a:xfrm>
              <a:custGeom>
                <a:avLst/>
                <a:gdLst/>
                <a:ahLst/>
                <a:cxnLst/>
                <a:rect l="l" t="t" r="r" b="b"/>
                <a:pathLst>
                  <a:path w="3427754" h="3526296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860282"/>
                    </a:cubicBezTo>
                    <a:cubicBezTo>
                      <a:pt x="2540" y="1658353"/>
                      <a:pt x="7620" y="2345196"/>
                      <a:pt x="7620" y="2605546"/>
                    </a:cubicBezTo>
                    <a:cubicBezTo>
                      <a:pt x="7620" y="2799856"/>
                      <a:pt x="16510" y="3198636"/>
                      <a:pt x="21590" y="3390406"/>
                    </a:cubicBezTo>
                    <a:lnTo>
                      <a:pt x="130810" y="3504706"/>
                    </a:lnTo>
                    <a:cubicBezTo>
                      <a:pt x="275590" y="3512326"/>
                      <a:pt x="543560" y="3526296"/>
                      <a:pt x="793750" y="3526296"/>
                    </a:cubicBezTo>
                    <a:lnTo>
                      <a:pt x="3427754" y="3526296"/>
                    </a:lnTo>
                    <a:lnTo>
                      <a:pt x="3427754" y="751229"/>
                    </a:lnTo>
                    <a:cubicBezTo>
                      <a:pt x="3427754" y="323850"/>
                      <a:pt x="3418864" y="46990"/>
                      <a:pt x="3418864" y="46990"/>
                    </a:cubicBezTo>
                    <a:cubicBezTo>
                      <a:pt x="3263924" y="26670"/>
                      <a:pt x="3107714" y="16510"/>
                      <a:pt x="2950234" y="17780"/>
                    </a:cubicBezTo>
                    <a:cubicBezTo>
                      <a:pt x="2677184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FFDC5D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21590" y="0"/>
                <a:ext cx="2938804" cy="3724416"/>
              </a:xfrm>
              <a:custGeom>
                <a:avLst/>
                <a:gdLst/>
                <a:ahLst/>
                <a:cxnLst/>
                <a:rect l="l" t="t" r="r" b="b"/>
                <a:pathLst>
                  <a:path w="2938804" h="3724416">
                    <a:moveTo>
                      <a:pt x="0" y="3610116"/>
                    </a:moveTo>
                    <a:lnTo>
                      <a:pt x="109220" y="3724416"/>
                    </a:lnTo>
                    <a:lnTo>
                      <a:pt x="123190" y="3591066"/>
                    </a:lnTo>
                    <a:lnTo>
                      <a:pt x="0" y="3610116"/>
                    </a:lnTo>
                    <a:close/>
                    <a:moveTo>
                      <a:pt x="1739924" y="106680"/>
                    </a:moveTo>
                    <a:cubicBezTo>
                      <a:pt x="1739924" y="106680"/>
                      <a:pt x="2157754" y="64770"/>
                      <a:pt x="2294914" y="55880"/>
                    </a:cubicBezTo>
                    <a:cubicBezTo>
                      <a:pt x="2432074" y="46990"/>
                      <a:pt x="2912134" y="0"/>
                      <a:pt x="2912134" y="0"/>
                    </a:cubicBezTo>
                    <a:cubicBezTo>
                      <a:pt x="2905784" y="41910"/>
                      <a:pt x="2904514" y="86360"/>
                      <a:pt x="2909594" y="128270"/>
                    </a:cubicBezTo>
                    <a:cubicBezTo>
                      <a:pt x="2915944" y="167640"/>
                      <a:pt x="2918484" y="208280"/>
                      <a:pt x="2917214" y="248920"/>
                    </a:cubicBezTo>
                    <a:lnTo>
                      <a:pt x="2938804" y="318770"/>
                    </a:lnTo>
                    <a:lnTo>
                      <a:pt x="2928644" y="419100"/>
                    </a:lnTo>
                    <a:cubicBezTo>
                      <a:pt x="2928644" y="419100"/>
                      <a:pt x="2178074" y="454660"/>
                      <a:pt x="2040914" y="471170"/>
                    </a:cubicBezTo>
                    <a:cubicBezTo>
                      <a:pt x="1903754" y="487680"/>
                      <a:pt x="1699284" y="486410"/>
                      <a:pt x="1699284" y="486410"/>
                    </a:cubicBezTo>
                    <a:cubicBezTo>
                      <a:pt x="1699284" y="486410"/>
                      <a:pt x="1691664" y="365760"/>
                      <a:pt x="1704364" y="322580"/>
                    </a:cubicBezTo>
                    <a:cubicBezTo>
                      <a:pt x="1714524" y="288290"/>
                      <a:pt x="1718334" y="251460"/>
                      <a:pt x="1713254" y="214630"/>
                    </a:cubicBezTo>
                    <a:cubicBezTo>
                      <a:pt x="1713254" y="186690"/>
                      <a:pt x="1739924" y="106680"/>
                      <a:pt x="1739924" y="106680"/>
                    </a:cubicBezTo>
                    <a:close/>
                  </a:path>
                </a:pathLst>
              </a:custGeom>
              <a:solidFill>
                <a:srgbClr val="FFF9DA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19547" y="1125153"/>
              <a:ext cx="2345528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3"/>
                </a:lnSpc>
              </a:pPr>
              <a:r>
                <a:rPr lang="en-US" sz="2373" dirty="0">
                  <a:solidFill>
                    <a:srgbClr val="000000"/>
                  </a:solidFill>
                  <a:latin typeface="DM Sans"/>
                </a:rPr>
                <a:t>NTT </a:t>
              </a:r>
              <a:r>
                <a:rPr lang="en-US" sz="2373" dirty="0" err="1">
                  <a:solidFill>
                    <a:srgbClr val="000000"/>
                  </a:solidFill>
                  <a:latin typeface="DM Sans"/>
                </a:rPr>
                <a:t>Bangkit</a:t>
              </a:r>
              <a:r>
                <a:rPr lang="en-US" sz="2373" dirty="0">
                  <a:solidFill>
                    <a:srgbClr val="000000"/>
                  </a:solidFill>
                  <a:latin typeface="DM Sans"/>
                </a:rPr>
                <a:t> </a:t>
              </a:r>
              <a:r>
                <a:rPr lang="en-US" sz="2373" dirty="0" err="1">
                  <a:solidFill>
                    <a:srgbClr val="000000"/>
                  </a:solidFill>
                  <a:latin typeface="DM Sans"/>
                </a:rPr>
                <a:t>Menuju</a:t>
              </a:r>
              <a:r>
                <a:rPr lang="en-US" sz="2373" dirty="0">
                  <a:solidFill>
                    <a:srgbClr val="000000"/>
                  </a:solidFill>
                  <a:latin typeface="DM Sans"/>
                </a:rPr>
                <a:t> Sejahtera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78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8088" y="881063"/>
            <a:ext cx="2743200" cy="959645"/>
          </a:xfrm>
        </p:spPr>
        <p:txBody>
          <a:bodyPr/>
          <a:lstStyle/>
          <a:p>
            <a:pPr eaLnBrk="1" hangingPunct="1"/>
            <a:r>
              <a:rPr lang="id-ID" sz="4200">
                <a:latin typeface="Segoe UI Light" pitchFamily="34" charset="0"/>
              </a:rPr>
              <a:t>PROMOSI</a:t>
            </a:r>
            <a:endParaRPr lang="en-US" sz="4800">
              <a:latin typeface="Segoe UI Light" pitchFamily="34" charset="0"/>
            </a:endParaRP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7817644" y="3000360"/>
            <a:ext cx="9113097" cy="6767528"/>
          </a:xfrm>
          <a:ln>
            <a:solidFill>
              <a:srgbClr val="00B0F0"/>
            </a:solidFill>
          </a:ln>
        </p:spPr>
        <p:txBody>
          <a:bodyPr rtlCol="0">
            <a:noAutofit/>
          </a:bodyPr>
          <a:lstStyle/>
          <a:p>
            <a:pPr marL="514350" lvl="1" indent="-514350">
              <a:spcBef>
                <a:spcPts val="1800"/>
              </a:spcBef>
              <a:spcAft>
                <a:spcPts val="900"/>
              </a:spcAft>
              <a:buFont typeface="Wingdings" pitchFamily="2" charset="2"/>
              <a:buChar char="ü"/>
              <a:tabLst>
                <a:tab pos="535782" algn="l"/>
              </a:tabLst>
              <a:defRPr/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kompetensi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;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  <a:p>
            <a:pPr marL="547688" indent="-5476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kualifikasi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547688" indent="-5476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persyaratan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dibutuhkan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jabatan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547688" indent="-5476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penilaian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prestasi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547688" indent="-5476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kepemimpinan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kerjasama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kreativitas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547688" indent="-5476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pertimbangan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Tim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Penilai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Kinerja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PNS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Instansi</a:t>
            </a:r>
            <a:r>
              <a:rPr lang="id-ID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Pemerintah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altLang="ja-JP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tanpa</a:t>
            </a:r>
            <a:r>
              <a:rPr lang="en-US" altLang="ja-JP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membedakan</a:t>
            </a:r>
            <a:r>
              <a:rPr lang="en-US" altLang="ja-JP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jender</a:t>
            </a:r>
            <a:r>
              <a:rPr lang="en-US" altLang="ja-JP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suku</a:t>
            </a:r>
            <a:r>
              <a:rPr lang="en-US" altLang="ja-JP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agama, </a:t>
            </a:r>
            <a:r>
              <a:rPr lang="en-US" altLang="ja-JP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ras</a:t>
            </a:r>
            <a:r>
              <a:rPr lang="en-US" altLang="ja-JP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altLang="ja-JP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golongan</a:t>
            </a:r>
            <a:r>
              <a:rPr lang="en-US" altLang="ja-JP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altLang="ja-JP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  <a:defRPr/>
            </a:pPr>
            <a:endParaRPr lang="en-US" altLang="ja-JP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57600" y="550070"/>
            <a:ext cx="2857500" cy="25360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7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714750" y="1485900"/>
            <a:ext cx="2743200" cy="122158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d-ID" sz="81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PNS</a:t>
            </a:r>
            <a:endParaRPr lang="en-US" sz="81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8686800" y="826295"/>
            <a:ext cx="6515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000" b="1" dirty="0" err="1">
                <a:latin typeface="Arial" charset="0"/>
              </a:rPr>
              <a:t>Setiap</a:t>
            </a:r>
            <a:r>
              <a:rPr lang="en-US" sz="3000" b="1" dirty="0">
                <a:latin typeface="Arial" charset="0"/>
              </a:rPr>
              <a:t> PNS yang </a:t>
            </a:r>
            <a:r>
              <a:rPr lang="en-US" sz="3000" b="1" dirty="0" err="1">
                <a:latin typeface="Arial" charset="0"/>
              </a:rPr>
              <a:t>memenuhi</a:t>
            </a:r>
            <a:r>
              <a:rPr lang="en-US" sz="3000" b="1" dirty="0">
                <a:latin typeface="Arial" charset="0"/>
              </a:rPr>
              <a:t> </a:t>
            </a:r>
            <a:r>
              <a:rPr lang="en-US" sz="3000" b="1" dirty="0" err="1">
                <a:latin typeface="Arial" charset="0"/>
              </a:rPr>
              <a:t>syarat</a:t>
            </a:r>
            <a:r>
              <a:rPr lang="en-US" sz="3000" b="1" dirty="0">
                <a:latin typeface="Arial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charset="0"/>
              </a:rPr>
              <a:t>mempunyai</a:t>
            </a:r>
            <a:r>
              <a:rPr lang="en-US" sz="3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charset="0"/>
              </a:rPr>
              <a:t>hak</a:t>
            </a:r>
            <a:r>
              <a:rPr lang="en-US" sz="3000" b="1" i="1" dirty="0">
                <a:solidFill>
                  <a:srgbClr val="FF0000"/>
                </a:solidFill>
                <a:latin typeface="Arial" charset="0"/>
              </a:rPr>
              <a:t> yang </a:t>
            </a:r>
            <a:r>
              <a:rPr lang="en-US" sz="3000" b="1" i="1" dirty="0" err="1">
                <a:solidFill>
                  <a:srgbClr val="FF0000"/>
                </a:solidFill>
                <a:latin typeface="Arial" charset="0"/>
              </a:rPr>
              <a:t>sama</a:t>
            </a:r>
            <a:r>
              <a:rPr lang="en-US" sz="3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000" b="1" dirty="0" err="1">
                <a:latin typeface="Arial" charset="0"/>
              </a:rPr>
              <a:t>untuk</a:t>
            </a:r>
            <a:r>
              <a:rPr lang="en-US" sz="3000" b="1" dirty="0">
                <a:latin typeface="Arial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charset="0"/>
              </a:rPr>
              <a:t>dipromosikan</a:t>
            </a:r>
            <a:r>
              <a:rPr lang="en-US" sz="3000" b="1" dirty="0">
                <a:latin typeface="Arial" charset="0"/>
              </a:rPr>
              <a:t> </a:t>
            </a:r>
            <a:r>
              <a:rPr lang="en-US" sz="3000" b="1" dirty="0" err="1">
                <a:latin typeface="Arial" charset="0"/>
              </a:rPr>
              <a:t>ke</a:t>
            </a:r>
            <a:r>
              <a:rPr lang="en-US" sz="3000" b="1" dirty="0">
                <a:latin typeface="Arial" charset="0"/>
              </a:rPr>
              <a:t> </a:t>
            </a:r>
            <a:r>
              <a:rPr lang="en-US" sz="3000" b="1" dirty="0" err="1">
                <a:latin typeface="Arial" charset="0"/>
              </a:rPr>
              <a:t>jenjang</a:t>
            </a:r>
            <a:r>
              <a:rPr lang="en-US" sz="3000" b="1" dirty="0">
                <a:latin typeface="Arial" charset="0"/>
              </a:rPr>
              <a:t> </a:t>
            </a:r>
            <a:r>
              <a:rPr lang="en-US" sz="3000" b="1" dirty="0" err="1">
                <a:latin typeface="Arial" charset="0"/>
              </a:rPr>
              <a:t>jabatan</a:t>
            </a:r>
            <a:r>
              <a:rPr lang="en-US" sz="3000" b="1" dirty="0">
                <a:latin typeface="Arial" charset="0"/>
              </a:rPr>
              <a:t> yang </a:t>
            </a:r>
            <a:r>
              <a:rPr lang="en-US" sz="3000" b="1" dirty="0" err="1">
                <a:latin typeface="Arial" charset="0"/>
              </a:rPr>
              <a:t>lebih</a:t>
            </a:r>
            <a:r>
              <a:rPr lang="en-US" sz="3000" b="1" dirty="0">
                <a:latin typeface="Arial" charset="0"/>
              </a:rPr>
              <a:t> </a:t>
            </a:r>
            <a:r>
              <a:rPr lang="en-US" sz="3000" b="1" dirty="0" err="1">
                <a:latin typeface="Arial" charset="0"/>
              </a:rPr>
              <a:t>tinggi</a:t>
            </a:r>
            <a:endParaRPr lang="id-ID" sz="3000" b="1" dirty="0"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6638925" y="1452563"/>
            <a:ext cx="1819275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70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43500" y="3240882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83645" y="4102895"/>
            <a:ext cx="533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id-ID" sz="3200" b="1" dirty="0">
                <a:latin typeface="Arial" charset="0"/>
              </a:rPr>
              <a:t>dilakukan berdasarkan </a:t>
            </a:r>
          </a:p>
          <a:p>
            <a:pPr algn="ctr" eaLnBrk="1" hangingPunct="1"/>
            <a:r>
              <a:rPr lang="id-ID" sz="3200" b="1" dirty="0">
                <a:latin typeface="Arial" charset="0"/>
              </a:rPr>
              <a:t>perbandingan objektif </a:t>
            </a:r>
          </a:p>
          <a:p>
            <a:pPr algn="ctr" eaLnBrk="1" hangingPunct="1"/>
            <a:r>
              <a:rPr lang="id-ID" sz="3200" b="1" dirty="0">
                <a:latin typeface="Arial" charset="0"/>
              </a:rPr>
              <a:t>antara :</a:t>
            </a:r>
          </a:p>
        </p:txBody>
      </p:sp>
      <p:sp>
        <p:nvSpPr>
          <p:cNvPr id="8" name="Freeform 7"/>
          <p:cNvSpPr/>
          <p:nvPr/>
        </p:nvSpPr>
        <p:spPr>
          <a:xfrm>
            <a:off x="5119688" y="5645945"/>
            <a:ext cx="2333625" cy="1097756"/>
          </a:xfrm>
          <a:custGeom>
            <a:avLst/>
            <a:gdLst>
              <a:gd name="connsiteX0" fmla="*/ 0 w 1554480"/>
              <a:gd name="connsiteY0" fmla="*/ 0 h 731520"/>
              <a:gd name="connsiteX1" fmla="*/ 0 w 1554480"/>
              <a:gd name="connsiteY1" fmla="*/ 731520 h 731520"/>
              <a:gd name="connsiteX2" fmla="*/ 1554480 w 1554480"/>
              <a:gd name="connsiteY2" fmla="*/ 701040 h 731520"/>
              <a:gd name="connsiteX3" fmla="*/ 1554480 w 1554480"/>
              <a:gd name="connsiteY3" fmla="*/ 70104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" h="731520">
                <a:moveTo>
                  <a:pt x="0" y="0"/>
                </a:moveTo>
                <a:lnTo>
                  <a:pt x="0" y="731520"/>
                </a:lnTo>
                <a:lnTo>
                  <a:pt x="1554480" y="701040"/>
                </a:lnTo>
                <a:lnTo>
                  <a:pt x="1554480" y="701040"/>
                </a:ln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d-ID" sz="2700"/>
          </a:p>
        </p:txBody>
      </p:sp>
      <p:sp>
        <p:nvSpPr>
          <p:cNvPr id="11" name="TextBox 10"/>
          <p:cNvSpPr txBox="1"/>
          <p:nvPr/>
        </p:nvSpPr>
        <p:spPr>
          <a:xfrm>
            <a:off x="6357918" y="228600"/>
            <a:ext cx="987268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/>
              <a:t>Pasal</a:t>
            </a:r>
            <a:r>
              <a:rPr lang="en-US" sz="3200" b="1" dirty="0"/>
              <a:t> 72 UU No 5 </a:t>
            </a:r>
            <a:r>
              <a:rPr lang="en-US" sz="3200" b="1" dirty="0" err="1"/>
              <a:t>Tahun</a:t>
            </a:r>
            <a:r>
              <a:rPr lang="en-US" sz="3200" b="1" dirty="0"/>
              <a:t> 2014 </a:t>
            </a:r>
            <a:r>
              <a:rPr lang="en-US" sz="3200" b="1" dirty="0" err="1"/>
              <a:t>tentang</a:t>
            </a:r>
            <a:r>
              <a:rPr lang="en-US" sz="3200" b="1" dirty="0"/>
              <a:t> ASN</a:t>
            </a:r>
          </a:p>
        </p:txBody>
      </p:sp>
    </p:spTree>
    <p:extLst>
      <p:ext uri="{BB962C8B-B14F-4D97-AF65-F5344CB8AC3E}">
        <p14:creationId xmlns:p14="http://schemas.microsoft.com/office/powerpoint/2010/main" val="203763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2200" y="3619500"/>
            <a:ext cx="13639800" cy="1338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6600" spc="-103" dirty="0">
                <a:solidFill>
                  <a:srgbClr val="000000"/>
                </a:solidFill>
                <a:latin typeface="DM Sans Bold"/>
              </a:rPr>
              <a:t>JABATAN STRUKTURAL</a:t>
            </a:r>
          </a:p>
        </p:txBody>
      </p:sp>
    </p:spTree>
    <p:extLst>
      <p:ext uri="{BB962C8B-B14F-4D97-AF65-F5344CB8AC3E}">
        <p14:creationId xmlns:p14="http://schemas.microsoft.com/office/powerpoint/2010/main" val="392378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145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RUANG LINGKUP TUGAS </a:t>
            </a:r>
            <a:br>
              <a:rPr lang="en-US" b="1" dirty="0"/>
            </a:br>
            <a:r>
              <a:rPr lang="en-US" b="1" dirty="0"/>
              <a:t>SUB BIDANG JABATAN STRUKTURAL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9300"/>
            <a:ext cx="16687800" cy="7581900"/>
          </a:xfrm>
        </p:spPr>
        <p:txBody>
          <a:bodyPr>
            <a:noAutofit/>
          </a:bodyPr>
          <a:lstStyle/>
          <a:p>
            <a:r>
              <a:rPr lang="en-US" sz="4400" dirty="0" err="1"/>
              <a:t>Mutasi</a:t>
            </a:r>
            <a:r>
              <a:rPr lang="en-US" sz="4400" dirty="0"/>
              <a:t>  / </a:t>
            </a:r>
            <a:r>
              <a:rPr lang="en-US" sz="4400" dirty="0" err="1"/>
              <a:t>Rotasi</a:t>
            </a:r>
            <a:r>
              <a:rPr lang="en-US" sz="4400" dirty="0"/>
              <a:t> </a:t>
            </a:r>
            <a:r>
              <a:rPr lang="en-US" sz="4400" dirty="0" err="1"/>
              <a:t>antara</a:t>
            </a:r>
            <a:r>
              <a:rPr lang="en-US" sz="4400" dirty="0"/>
              <a:t> </a:t>
            </a:r>
            <a:r>
              <a:rPr lang="en-US" sz="4400" dirty="0" err="1"/>
              <a:t>Pejabat</a:t>
            </a:r>
            <a:r>
              <a:rPr lang="en-US" sz="4400" dirty="0"/>
              <a:t> </a:t>
            </a:r>
            <a:r>
              <a:rPr lang="en-US" sz="4400" dirty="0" err="1"/>
              <a:t>Struktural</a:t>
            </a:r>
            <a:r>
              <a:rPr lang="en-US" sz="4400" dirty="0"/>
              <a:t> </a:t>
            </a:r>
            <a:r>
              <a:rPr lang="en-US" sz="4400" dirty="0" err="1"/>
              <a:t>lingkup</a:t>
            </a:r>
            <a:r>
              <a:rPr lang="en-US" sz="4400" dirty="0"/>
              <a:t> </a:t>
            </a:r>
            <a:r>
              <a:rPr lang="en-US" sz="4400" dirty="0" err="1"/>
              <a:t>Pemerintah</a:t>
            </a:r>
            <a:r>
              <a:rPr lang="en-US" sz="4400" dirty="0"/>
              <a:t> </a:t>
            </a:r>
            <a:r>
              <a:rPr lang="en-US" sz="4400" dirty="0" err="1"/>
              <a:t>Provinsi</a:t>
            </a:r>
            <a:r>
              <a:rPr lang="en-US" sz="4400" dirty="0"/>
              <a:t> NTT</a:t>
            </a:r>
          </a:p>
          <a:p>
            <a:r>
              <a:rPr lang="en-US" sz="4400" dirty="0" err="1"/>
              <a:t>Pembinaan</a:t>
            </a:r>
            <a:r>
              <a:rPr lang="en-US" sz="4400" dirty="0"/>
              <a:t> </a:t>
            </a:r>
            <a:r>
              <a:rPr lang="en-US" sz="4400" dirty="0" err="1"/>
              <a:t>Jabatan</a:t>
            </a:r>
            <a:r>
              <a:rPr lang="en-US" sz="4400" dirty="0"/>
              <a:t> </a:t>
            </a:r>
            <a:r>
              <a:rPr lang="en-US" sz="4400" dirty="0" err="1"/>
              <a:t>Struktural</a:t>
            </a:r>
            <a:r>
              <a:rPr lang="en-US" sz="4400" dirty="0"/>
              <a:t> </a:t>
            </a:r>
            <a:r>
              <a:rPr lang="en-US" sz="4400" dirty="0" err="1"/>
              <a:t>Kabupaten</a:t>
            </a:r>
            <a:r>
              <a:rPr lang="en-US" sz="4400" dirty="0"/>
              <a:t> / Kota </a:t>
            </a:r>
            <a:r>
              <a:rPr lang="en-US" sz="4400" dirty="0" err="1"/>
              <a:t>meliputi</a:t>
            </a:r>
            <a:r>
              <a:rPr lang="en-US" sz="4400" dirty="0"/>
              <a:t> : </a:t>
            </a:r>
          </a:p>
          <a:p>
            <a:pPr marL="1087438" lvl="1" indent="-630238"/>
            <a:r>
              <a:rPr lang="en-US" sz="4000" dirty="0" err="1"/>
              <a:t>Rekomendasi</a:t>
            </a:r>
            <a:r>
              <a:rPr lang="en-US" sz="4000" dirty="0"/>
              <a:t> </a:t>
            </a:r>
            <a:r>
              <a:rPr lang="en-US" sz="4000" dirty="0" err="1"/>
              <a:t>Pengangkatan</a:t>
            </a:r>
            <a:r>
              <a:rPr lang="en-US" sz="4000" dirty="0"/>
              <a:t> </a:t>
            </a:r>
            <a:r>
              <a:rPr lang="en-US" sz="4000" dirty="0" err="1"/>
              <a:t>Sekda</a:t>
            </a:r>
            <a:r>
              <a:rPr lang="en-US" sz="4000" dirty="0"/>
              <a:t> </a:t>
            </a:r>
            <a:r>
              <a:rPr lang="en-US" sz="4000" dirty="0" err="1"/>
              <a:t>Kabupaten</a:t>
            </a:r>
            <a:r>
              <a:rPr lang="en-US" sz="4000" dirty="0"/>
              <a:t> / Kota;</a:t>
            </a:r>
          </a:p>
          <a:p>
            <a:pPr marL="1087438" lvl="1" indent="-630238"/>
            <a:r>
              <a:rPr lang="en-US" sz="4000" dirty="0" err="1"/>
              <a:t>Fasilitasi</a:t>
            </a:r>
            <a:r>
              <a:rPr lang="en-US" sz="4000" dirty="0"/>
              <a:t> </a:t>
            </a:r>
            <a:r>
              <a:rPr lang="en-US" sz="4000" dirty="0" err="1"/>
              <a:t>Penetapan</a:t>
            </a:r>
            <a:r>
              <a:rPr lang="en-US" sz="4000" dirty="0"/>
              <a:t> </a:t>
            </a:r>
            <a:r>
              <a:rPr lang="en-US" sz="4000" dirty="0" err="1"/>
              <a:t>Pj</a:t>
            </a:r>
            <a:r>
              <a:rPr lang="en-US" sz="4000" dirty="0"/>
              <a:t>. </a:t>
            </a:r>
            <a:r>
              <a:rPr lang="en-US" sz="4000" dirty="0" err="1"/>
              <a:t>Sekda</a:t>
            </a:r>
            <a:r>
              <a:rPr lang="en-US" sz="4000" dirty="0"/>
              <a:t> </a:t>
            </a:r>
            <a:r>
              <a:rPr lang="en-US" sz="4000" dirty="0" err="1"/>
              <a:t>Kabupaten</a:t>
            </a:r>
            <a:r>
              <a:rPr lang="en-US" sz="4000" dirty="0"/>
              <a:t> / Kota;</a:t>
            </a:r>
          </a:p>
          <a:p>
            <a:pPr marL="1087438" lvl="1" indent="-630238"/>
            <a:r>
              <a:rPr lang="en-US" sz="4000" dirty="0" err="1"/>
              <a:t>Fasilitasi</a:t>
            </a:r>
            <a:r>
              <a:rPr lang="en-US" sz="4000" dirty="0"/>
              <a:t> </a:t>
            </a:r>
            <a:r>
              <a:rPr lang="en-US" sz="4000" dirty="0" err="1"/>
              <a:t>Pengisian</a:t>
            </a:r>
            <a:r>
              <a:rPr lang="en-US" sz="4000" dirty="0"/>
              <a:t> / </a:t>
            </a:r>
            <a:r>
              <a:rPr lang="en-US" sz="4000" dirty="0" err="1"/>
              <a:t>pengangkatan</a:t>
            </a:r>
            <a:r>
              <a:rPr lang="en-US" sz="4000" dirty="0"/>
              <a:t> </a:t>
            </a:r>
            <a:r>
              <a:rPr lang="en-US" sz="4000" dirty="0" err="1"/>
              <a:t>Pejabat</a:t>
            </a:r>
            <a:r>
              <a:rPr lang="en-US" sz="4000" dirty="0"/>
              <a:t> </a:t>
            </a:r>
            <a:r>
              <a:rPr lang="en-US" sz="4000" dirty="0" err="1"/>
              <a:t>Pimpinan</a:t>
            </a:r>
            <a:r>
              <a:rPr lang="en-US" sz="4000" dirty="0"/>
              <a:t> </a:t>
            </a:r>
            <a:r>
              <a:rPr lang="en-US" sz="4000" dirty="0" err="1"/>
              <a:t>Tinggi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Pejabat</a:t>
            </a:r>
            <a:r>
              <a:rPr lang="en-US" sz="4000" dirty="0"/>
              <a:t> </a:t>
            </a:r>
            <a:r>
              <a:rPr lang="en-US" sz="4000" dirty="0" err="1"/>
              <a:t>Administrasi</a:t>
            </a:r>
            <a:r>
              <a:rPr lang="en-US" sz="4000" dirty="0"/>
              <a:t> </a:t>
            </a:r>
            <a:r>
              <a:rPr lang="en-US" sz="4000" dirty="0" err="1"/>
              <a:t>maupun</a:t>
            </a:r>
            <a:r>
              <a:rPr lang="en-US" sz="4000" dirty="0"/>
              <a:t> </a:t>
            </a:r>
            <a:r>
              <a:rPr lang="en-US" sz="4000" dirty="0" err="1"/>
              <a:t>Pejabat</a:t>
            </a:r>
            <a:r>
              <a:rPr lang="en-US" sz="4000" dirty="0"/>
              <a:t> </a:t>
            </a:r>
            <a:r>
              <a:rPr lang="en-US" sz="4000" dirty="0" err="1"/>
              <a:t>Fungsional</a:t>
            </a:r>
            <a:r>
              <a:rPr lang="en-US" sz="4000" dirty="0"/>
              <a:t> (</a:t>
            </a:r>
            <a:r>
              <a:rPr lang="en-US" sz="4000" dirty="0" err="1"/>
              <a:t>Khusus</a:t>
            </a:r>
            <a:r>
              <a:rPr lang="en-US" sz="4000" dirty="0"/>
              <a:t> </a:t>
            </a:r>
            <a:r>
              <a:rPr lang="en-US" sz="4000" dirty="0" err="1"/>
              <a:t>bagi</a:t>
            </a:r>
            <a:r>
              <a:rPr lang="en-US" sz="4000" dirty="0"/>
              <a:t> </a:t>
            </a:r>
            <a:r>
              <a:rPr lang="en-US" sz="4000" dirty="0" err="1"/>
              <a:t>Kabupaten</a:t>
            </a:r>
            <a:r>
              <a:rPr lang="en-US" sz="4000" dirty="0"/>
              <a:t>/ Kota yang </a:t>
            </a:r>
            <a:r>
              <a:rPr lang="en-US" sz="4000" dirty="0" err="1"/>
              <a:t>akan</a:t>
            </a:r>
            <a:r>
              <a:rPr lang="en-US" sz="4000" dirty="0"/>
              <a:t> </a:t>
            </a:r>
            <a:r>
              <a:rPr lang="en-US" sz="4000" dirty="0" err="1"/>
              <a:t>menyelenggarakan</a:t>
            </a:r>
            <a:r>
              <a:rPr lang="en-US" sz="4000" dirty="0"/>
              <a:t> </a:t>
            </a:r>
            <a:r>
              <a:rPr lang="en-US" sz="4000" dirty="0" err="1"/>
              <a:t>Pilkada</a:t>
            </a:r>
            <a:r>
              <a:rPr lang="en-US" sz="4000" dirty="0"/>
              <a:t>);</a:t>
            </a:r>
          </a:p>
          <a:p>
            <a:pPr marL="1087438" lvl="1" indent="-630238"/>
            <a:r>
              <a:rPr lang="en-US" sz="4000" dirty="0" err="1"/>
              <a:t>Rekomendasi</a:t>
            </a:r>
            <a:r>
              <a:rPr lang="en-US" sz="4000" dirty="0"/>
              <a:t> </a:t>
            </a:r>
            <a:r>
              <a:rPr lang="en-US" sz="4000" dirty="0" err="1"/>
              <a:t>Pengangkatan</a:t>
            </a:r>
            <a:r>
              <a:rPr lang="en-US" sz="4000" dirty="0"/>
              <a:t> </a:t>
            </a:r>
            <a:r>
              <a:rPr lang="en-US" sz="4000" dirty="0" err="1"/>
              <a:t>Pejabat</a:t>
            </a:r>
            <a:r>
              <a:rPr lang="en-US" sz="4000" dirty="0"/>
              <a:t> </a:t>
            </a:r>
            <a:r>
              <a:rPr lang="en-US" sz="4000" dirty="0" err="1"/>
              <a:t>Struktural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Dinas</a:t>
            </a:r>
            <a:r>
              <a:rPr lang="en-US" sz="4000" dirty="0"/>
              <a:t> </a:t>
            </a:r>
            <a:r>
              <a:rPr lang="en-US" sz="4000" dirty="0" err="1"/>
              <a:t>Kependudukan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Pencatatan</a:t>
            </a:r>
            <a:r>
              <a:rPr lang="en-US" sz="4000" dirty="0"/>
              <a:t> </a:t>
            </a:r>
            <a:r>
              <a:rPr lang="en-US" sz="4000" dirty="0" err="1"/>
              <a:t>Sipil</a:t>
            </a:r>
            <a:r>
              <a:rPr lang="en-US" sz="4000" dirty="0"/>
              <a:t> </a:t>
            </a:r>
            <a:r>
              <a:rPr lang="en-US" sz="4000" dirty="0" err="1"/>
              <a:t>Kabupaten</a:t>
            </a:r>
            <a:r>
              <a:rPr lang="en-US" sz="4000" dirty="0"/>
              <a:t> / Kota;</a:t>
            </a:r>
          </a:p>
          <a:p>
            <a:pPr marL="1087438" lvl="1" indent="-630238"/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Pelantikan</a:t>
            </a:r>
            <a:r>
              <a:rPr lang="en-US" sz="4000" dirty="0"/>
              <a:t> </a:t>
            </a:r>
            <a:r>
              <a:rPr lang="en-US" sz="4000" dirty="0" err="1"/>
              <a:t>Kepala</a:t>
            </a:r>
            <a:r>
              <a:rPr lang="en-US" sz="4000" dirty="0"/>
              <a:t> SMA / SMK.</a:t>
            </a:r>
          </a:p>
        </p:txBody>
      </p:sp>
    </p:spTree>
    <p:extLst>
      <p:ext uri="{BB962C8B-B14F-4D97-AF65-F5344CB8AC3E}">
        <p14:creationId xmlns:p14="http://schemas.microsoft.com/office/powerpoint/2010/main" val="335800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255" y="128124"/>
            <a:ext cx="8550345" cy="2046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6721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JABATAN STRUKTURAL PEMERINTAH PROVINSI NTT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29078"/>
              </p:ext>
            </p:extLst>
          </p:nvPr>
        </p:nvGraphicFramePr>
        <p:xfrm>
          <a:off x="2438400" y="2705100"/>
          <a:ext cx="13487400" cy="5600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301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NO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ESELON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JUMLAH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LOWONG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TERISI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1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I/b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1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2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II/a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36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3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33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1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3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II/b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8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7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1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4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III/a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175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174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01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5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III/b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89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89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301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6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IV/a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710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3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707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301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7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IV/b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507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493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14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2301"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1.526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501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1025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71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6FDC8-9374-4B52-BD24-9E0FF5EC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6700"/>
            <a:ext cx="16687800" cy="18669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/>
              <a:t>URUSAN KEPEGAWAIAN YANG HARUS MENDAPATKAN REKOMENDASI MENTERI DALAM NEGERI, MELALUI GUBERNUR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2FF64-D42A-4AB5-8E25-6E937174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2700"/>
            <a:ext cx="16002000" cy="5257800"/>
          </a:xfrm>
        </p:spPr>
        <p:txBody>
          <a:bodyPr>
            <a:noAutofit/>
          </a:bodyPr>
          <a:lstStyle/>
          <a:p>
            <a:r>
              <a:rPr lang="en-US" sz="4800" dirty="0" err="1"/>
              <a:t>Mutasi</a:t>
            </a:r>
            <a:r>
              <a:rPr lang="en-US" sz="4800" dirty="0"/>
              <a:t> </a:t>
            </a:r>
            <a:r>
              <a:rPr lang="en-US" sz="4800" dirty="0" err="1"/>
              <a:t>Pejabat</a:t>
            </a:r>
            <a:r>
              <a:rPr lang="en-US" sz="4800" dirty="0"/>
              <a:t> </a:t>
            </a:r>
            <a:r>
              <a:rPr lang="en-US" sz="4800" dirty="0" err="1"/>
              <a:t>Struktural</a:t>
            </a:r>
            <a:r>
              <a:rPr lang="en-US" sz="4800" dirty="0"/>
              <a:t> di </a:t>
            </a:r>
            <a:r>
              <a:rPr lang="en-US" sz="4800" dirty="0" err="1"/>
              <a:t>Lingkungan</a:t>
            </a:r>
            <a:r>
              <a:rPr lang="en-US" sz="4800" dirty="0"/>
              <a:t> </a:t>
            </a:r>
            <a:r>
              <a:rPr lang="en-US" sz="4800" dirty="0" err="1"/>
              <a:t>Dinas</a:t>
            </a:r>
            <a:r>
              <a:rPr lang="en-US" sz="4800" dirty="0"/>
              <a:t> </a:t>
            </a:r>
            <a:r>
              <a:rPr lang="en-US" sz="4800" dirty="0" err="1"/>
              <a:t>Kependudukan</a:t>
            </a:r>
            <a:r>
              <a:rPr lang="en-US" sz="4800" dirty="0"/>
              <a:t> dan </a:t>
            </a:r>
            <a:r>
              <a:rPr lang="en-US" sz="4800" dirty="0" err="1"/>
              <a:t>Pencatatan</a:t>
            </a:r>
            <a:r>
              <a:rPr lang="en-US" sz="4800" dirty="0"/>
              <a:t> </a:t>
            </a:r>
            <a:r>
              <a:rPr lang="en-US" sz="4800" dirty="0" err="1"/>
              <a:t>Sipil</a:t>
            </a:r>
            <a:r>
              <a:rPr lang="en-US" sz="4800" dirty="0"/>
              <a:t> (</a:t>
            </a:r>
            <a:r>
              <a:rPr lang="en-US" sz="4800" dirty="0" err="1"/>
              <a:t>Permendagri</a:t>
            </a:r>
            <a:r>
              <a:rPr lang="en-US" sz="4800" dirty="0"/>
              <a:t> 76 </a:t>
            </a:r>
            <a:r>
              <a:rPr lang="en-US" sz="4800" dirty="0" err="1"/>
              <a:t>Tahun</a:t>
            </a:r>
            <a:r>
              <a:rPr lang="en-US" sz="4800" dirty="0"/>
              <a:t> 2015)</a:t>
            </a:r>
          </a:p>
          <a:p>
            <a:r>
              <a:rPr lang="en-US" sz="4800" dirty="0" err="1"/>
              <a:t>Mutasi</a:t>
            </a:r>
            <a:r>
              <a:rPr lang="en-US" sz="4800" dirty="0"/>
              <a:t> </a:t>
            </a:r>
            <a:r>
              <a:rPr lang="en-US" sz="4800" dirty="0" err="1"/>
              <a:t>Pejabat</a:t>
            </a:r>
            <a:r>
              <a:rPr lang="en-US" sz="4800" dirty="0"/>
              <a:t> </a:t>
            </a:r>
            <a:r>
              <a:rPr lang="en-US" sz="4800" dirty="0" err="1"/>
              <a:t>bagi</a:t>
            </a:r>
            <a:r>
              <a:rPr lang="en-US" sz="4800" dirty="0"/>
              <a:t> </a:t>
            </a:r>
            <a:r>
              <a:rPr lang="en-US" sz="4800" dirty="0" err="1"/>
              <a:t>Kabupaten</a:t>
            </a:r>
            <a:r>
              <a:rPr lang="en-US" sz="4800" dirty="0"/>
              <a:t>/Kota yang </a:t>
            </a:r>
            <a:r>
              <a:rPr lang="en-US" sz="4800" dirty="0" err="1"/>
              <a:t>melaksanakan</a:t>
            </a:r>
            <a:r>
              <a:rPr lang="en-US" sz="4800" dirty="0"/>
              <a:t> </a:t>
            </a:r>
            <a:r>
              <a:rPr lang="en-US" sz="4800" dirty="0" err="1"/>
              <a:t>Pemilihan</a:t>
            </a:r>
            <a:r>
              <a:rPr lang="en-US" sz="4800" dirty="0"/>
              <a:t> </a:t>
            </a:r>
            <a:r>
              <a:rPr lang="en-US" sz="4800" dirty="0" err="1"/>
              <a:t>Kepala</a:t>
            </a:r>
            <a:r>
              <a:rPr lang="en-US" sz="4800" dirty="0"/>
              <a:t> Daerah dan Wakil </a:t>
            </a:r>
            <a:r>
              <a:rPr lang="en-US" sz="4800" dirty="0" err="1"/>
              <a:t>Kepala</a:t>
            </a:r>
            <a:r>
              <a:rPr lang="en-US" sz="4800" dirty="0"/>
              <a:t> Daerah (UU 10 </a:t>
            </a:r>
            <a:r>
              <a:rPr lang="en-US" sz="4800" dirty="0" err="1"/>
              <a:t>Tahun</a:t>
            </a:r>
            <a:r>
              <a:rPr lang="en-US" sz="4800" dirty="0"/>
              <a:t> 2016)</a:t>
            </a:r>
          </a:p>
          <a:p>
            <a:r>
              <a:rPr lang="en-US" sz="4800" dirty="0" err="1"/>
              <a:t>Pembentukan</a:t>
            </a:r>
            <a:r>
              <a:rPr lang="en-US" sz="4800" dirty="0"/>
              <a:t> </a:t>
            </a:r>
            <a:r>
              <a:rPr lang="en-US" sz="4800" dirty="0" err="1"/>
              <a:t>Pansel</a:t>
            </a:r>
            <a:r>
              <a:rPr lang="en-US" sz="4800" dirty="0"/>
              <a:t> </a:t>
            </a:r>
            <a:r>
              <a:rPr lang="en-US" sz="4800" dirty="0" err="1"/>
              <a:t>Inspektur</a:t>
            </a:r>
            <a:r>
              <a:rPr lang="en-US" sz="4800" dirty="0"/>
              <a:t> Daerah (PP 72 </a:t>
            </a:r>
            <a:r>
              <a:rPr lang="en-US" sz="4800" dirty="0" err="1"/>
              <a:t>Tahun</a:t>
            </a:r>
            <a:r>
              <a:rPr lang="en-US" sz="4800" dirty="0"/>
              <a:t> 2019)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0659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6FDC8-9374-4B52-BD24-9E0FF5EC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47700"/>
            <a:ext cx="16535400" cy="1143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/>
              <a:t>URUSAN KEPEGAWAIAN YANG HARUS DIKONSULTASIKAN DENGAN GUBERNUR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2FF64-D42A-4AB5-8E25-6E937174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28900"/>
            <a:ext cx="15468600" cy="2819400"/>
          </a:xfrm>
        </p:spPr>
        <p:txBody>
          <a:bodyPr>
            <a:noAutofit/>
          </a:bodyPr>
          <a:lstStyle/>
          <a:p>
            <a:r>
              <a:rPr lang="en-US" sz="5400" dirty="0" err="1"/>
              <a:t>Mutasi</a:t>
            </a:r>
            <a:r>
              <a:rPr lang="en-US" sz="5400" dirty="0"/>
              <a:t> </a:t>
            </a:r>
            <a:r>
              <a:rPr lang="en-US" sz="5400" dirty="0" err="1"/>
              <a:t>Pejabat</a:t>
            </a:r>
            <a:r>
              <a:rPr lang="en-US" sz="5400" dirty="0"/>
              <a:t> </a:t>
            </a:r>
            <a:r>
              <a:rPr lang="en-US" sz="5400" dirty="0" err="1"/>
              <a:t>Inspektur</a:t>
            </a:r>
            <a:r>
              <a:rPr lang="en-US" sz="5400" dirty="0"/>
              <a:t> dan </a:t>
            </a:r>
            <a:r>
              <a:rPr lang="en-US" sz="5400" dirty="0" err="1"/>
              <a:t>Inspektur</a:t>
            </a:r>
            <a:r>
              <a:rPr lang="en-US" sz="5400" dirty="0"/>
              <a:t> </a:t>
            </a:r>
            <a:r>
              <a:rPr lang="en-US" sz="5400" dirty="0" err="1"/>
              <a:t>Pembantu</a:t>
            </a:r>
            <a:r>
              <a:rPr lang="en-US" sz="5400" dirty="0"/>
              <a:t> Daerah (PP 72 </a:t>
            </a:r>
            <a:r>
              <a:rPr lang="en-US" sz="5400" dirty="0" err="1"/>
              <a:t>Tahun</a:t>
            </a:r>
            <a:r>
              <a:rPr lang="en-US" sz="5400" dirty="0"/>
              <a:t> 2019)</a:t>
            </a:r>
          </a:p>
          <a:p>
            <a:r>
              <a:rPr lang="en-US" sz="5400" dirty="0" err="1"/>
              <a:t>Pengangkatan</a:t>
            </a:r>
            <a:r>
              <a:rPr lang="en-US" sz="5400" dirty="0"/>
              <a:t> </a:t>
            </a:r>
            <a:r>
              <a:rPr lang="en-US" sz="5400" dirty="0" err="1"/>
              <a:t>Sekretaris</a:t>
            </a:r>
            <a:r>
              <a:rPr lang="en-US" sz="5400" dirty="0"/>
              <a:t> Daerah (PP 11 </a:t>
            </a:r>
            <a:r>
              <a:rPr lang="en-US" sz="5400" dirty="0" err="1"/>
              <a:t>Tahun</a:t>
            </a:r>
            <a:r>
              <a:rPr lang="en-US" sz="5400" dirty="0"/>
              <a:t> 2017)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7276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6FDC8-9374-4B52-BD24-9E0FF5EC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19100"/>
            <a:ext cx="17297400" cy="1143000"/>
          </a:xfrm>
        </p:spPr>
        <p:txBody>
          <a:bodyPr>
            <a:noAutofit/>
          </a:bodyPr>
          <a:lstStyle/>
          <a:p>
            <a:pPr algn="l"/>
            <a:r>
              <a:rPr lang="en-US" sz="4200" b="1" dirty="0"/>
              <a:t>KELENGKAPAN BERKAS UNTUK DISAMPAIKAN KE GUBERNUR DALAM RANGKA MENDAPATKAN REKOMENDASI MENTERI DALAM NEGERI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2FF64-D42A-4AB5-8E25-6E937174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71700"/>
            <a:ext cx="16230600" cy="5791199"/>
          </a:xfrm>
        </p:spPr>
        <p:txBody>
          <a:bodyPr>
            <a:noAutofit/>
          </a:bodyPr>
          <a:lstStyle/>
          <a:p>
            <a:r>
              <a:rPr lang="en-US" sz="4400" dirty="0"/>
              <a:t>Surat </a:t>
            </a:r>
            <a:r>
              <a:rPr lang="en-US" sz="4400" dirty="0" err="1"/>
              <a:t>Permohonan</a:t>
            </a:r>
            <a:r>
              <a:rPr lang="en-US" sz="4400" dirty="0"/>
              <a:t> </a:t>
            </a:r>
            <a:r>
              <a:rPr lang="en-US" sz="4400" dirty="0" err="1"/>
              <a:t>dari</a:t>
            </a:r>
            <a:r>
              <a:rPr lang="en-US" sz="4400" dirty="0"/>
              <a:t> </a:t>
            </a:r>
            <a:r>
              <a:rPr lang="en-US" sz="4400" dirty="0" err="1"/>
              <a:t>Bupati</a:t>
            </a:r>
            <a:r>
              <a:rPr lang="en-US" sz="4400" dirty="0"/>
              <a:t>/</a:t>
            </a:r>
            <a:r>
              <a:rPr lang="en-US" sz="4400" dirty="0" err="1"/>
              <a:t>Walikota</a:t>
            </a:r>
            <a:endParaRPr lang="en-US" sz="4400" dirty="0"/>
          </a:p>
          <a:p>
            <a:r>
              <a:rPr lang="en-US" sz="4400" dirty="0" err="1"/>
              <a:t>Rekomendasi</a:t>
            </a:r>
            <a:r>
              <a:rPr lang="en-US" sz="4400" dirty="0"/>
              <a:t> KASN (</a:t>
            </a:r>
            <a:r>
              <a:rPr lang="en-US" sz="4400" dirty="0" err="1"/>
              <a:t>untuk</a:t>
            </a:r>
            <a:r>
              <a:rPr lang="en-US" sz="4400" dirty="0"/>
              <a:t> JPTP) / </a:t>
            </a:r>
            <a:r>
              <a:rPr lang="en-US" sz="4400" dirty="0" err="1"/>
              <a:t>Berita</a:t>
            </a:r>
            <a:r>
              <a:rPr lang="en-US" sz="4400" dirty="0"/>
              <a:t> Acara Tim </a:t>
            </a:r>
            <a:r>
              <a:rPr lang="en-US" sz="4400" dirty="0" err="1"/>
              <a:t>Penilai</a:t>
            </a:r>
            <a:r>
              <a:rPr lang="en-US" sz="4400" dirty="0"/>
              <a:t> Kinerja (</a:t>
            </a:r>
            <a:r>
              <a:rPr lang="en-US" sz="4400" dirty="0" err="1"/>
              <a:t>untuk</a:t>
            </a:r>
            <a:r>
              <a:rPr lang="en-US" sz="4400" dirty="0"/>
              <a:t> mutase </a:t>
            </a:r>
            <a:r>
              <a:rPr lang="en-US" sz="4400" dirty="0" err="1"/>
              <a:t>Pejabat</a:t>
            </a:r>
            <a:r>
              <a:rPr lang="en-US" sz="4400" dirty="0"/>
              <a:t> </a:t>
            </a:r>
            <a:r>
              <a:rPr lang="en-US" sz="4400" dirty="0" err="1"/>
              <a:t>Administrasi</a:t>
            </a:r>
            <a:r>
              <a:rPr lang="en-US" sz="4400" dirty="0"/>
              <a:t>)</a:t>
            </a:r>
          </a:p>
          <a:p>
            <a:r>
              <a:rPr lang="en-US" sz="4400" dirty="0" err="1"/>
              <a:t>Persetujuan</a:t>
            </a:r>
            <a:r>
              <a:rPr lang="en-US" sz="4400" dirty="0"/>
              <a:t> DPRD (</a:t>
            </a:r>
            <a:r>
              <a:rPr lang="en-US" sz="4400" dirty="0" err="1"/>
              <a:t>khusus</a:t>
            </a:r>
            <a:r>
              <a:rPr lang="en-US" sz="4400" dirty="0"/>
              <a:t> </a:t>
            </a:r>
            <a:r>
              <a:rPr lang="en-US" sz="4400" dirty="0" err="1"/>
              <a:t>jabatan</a:t>
            </a:r>
            <a:r>
              <a:rPr lang="en-US" sz="4400" dirty="0"/>
              <a:t> </a:t>
            </a:r>
            <a:r>
              <a:rPr lang="en-US" sz="4400" dirty="0" err="1"/>
              <a:t>Sekwan</a:t>
            </a:r>
            <a:r>
              <a:rPr lang="en-US" sz="4400" dirty="0"/>
              <a:t>)</a:t>
            </a:r>
          </a:p>
          <a:p>
            <a:r>
              <a:rPr lang="en-US" sz="4400" dirty="0"/>
              <a:t>File excel </a:t>
            </a:r>
            <a:r>
              <a:rPr lang="en-US" sz="4400" dirty="0" err="1"/>
              <a:t>lampiran</a:t>
            </a:r>
            <a:r>
              <a:rPr lang="en-US" sz="4400" dirty="0"/>
              <a:t> 9 </a:t>
            </a:r>
            <a:r>
              <a:rPr lang="en-US" sz="4400" dirty="0" err="1"/>
              <a:t>kolom</a:t>
            </a:r>
            <a:endParaRPr lang="en-US" sz="4400" dirty="0"/>
          </a:p>
          <a:p>
            <a:r>
              <a:rPr lang="en-US" sz="4400" dirty="0"/>
              <a:t>Scan data </a:t>
            </a:r>
            <a:r>
              <a:rPr lang="en-US" sz="4400" dirty="0" err="1"/>
              <a:t>dukung</a:t>
            </a:r>
            <a:r>
              <a:rPr lang="en-US" sz="4400" dirty="0"/>
              <a:t> </a:t>
            </a:r>
            <a:r>
              <a:rPr lang="en-US" sz="4400" dirty="0" err="1"/>
              <a:t>lainnya</a:t>
            </a:r>
            <a:r>
              <a:rPr lang="en-US" sz="4400" dirty="0"/>
              <a:t> (etc. SK, Surat </a:t>
            </a:r>
            <a:r>
              <a:rPr lang="en-US" sz="4400" dirty="0" err="1"/>
              <a:t>keterangan</a:t>
            </a:r>
            <a:r>
              <a:rPr lang="en-US" sz="4400" dirty="0"/>
              <a:t>, </a:t>
            </a:r>
            <a:r>
              <a:rPr lang="en-US" sz="4400" dirty="0" err="1"/>
              <a:t>dll</a:t>
            </a:r>
            <a:r>
              <a:rPr lang="en-US" sz="4400" dirty="0"/>
              <a:t>)</a:t>
            </a:r>
          </a:p>
          <a:p>
            <a:r>
              <a:rPr lang="en-US" sz="4400" dirty="0"/>
              <a:t>Surat </a:t>
            </a:r>
            <a:r>
              <a:rPr lang="en-US" sz="4400" dirty="0" err="1"/>
              <a:t>Pernyataan</a:t>
            </a:r>
            <a:r>
              <a:rPr lang="en-US" sz="4400" dirty="0"/>
              <a:t> </a:t>
            </a:r>
            <a:r>
              <a:rPr lang="en-US" sz="4400" dirty="0" err="1"/>
              <a:t>keaslian</a:t>
            </a:r>
            <a:r>
              <a:rPr lang="en-US" sz="4400" dirty="0"/>
              <a:t> </a:t>
            </a:r>
            <a:r>
              <a:rPr lang="en-US" sz="4400" dirty="0" err="1"/>
              <a:t>dari</a:t>
            </a:r>
            <a:r>
              <a:rPr lang="en-US" sz="4400" dirty="0"/>
              <a:t> PPK</a:t>
            </a:r>
          </a:p>
        </p:txBody>
      </p:sp>
    </p:spTree>
    <p:extLst>
      <p:ext uri="{BB962C8B-B14F-4D97-AF65-F5344CB8AC3E}">
        <p14:creationId xmlns:p14="http://schemas.microsoft.com/office/powerpoint/2010/main" val="2984775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1395</Words>
  <Application>Microsoft Office PowerPoint</Application>
  <PresentationFormat>Custom</PresentationFormat>
  <Paragraphs>279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DM Sans Bold</vt:lpstr>
      <vt:lpstr>Calibri</vt:lpstr>
      <vt:lpstr>Tahoma</vt:lpstr>
      <vt:lpstr>Wingdings 2</vt:lpstr>
      <vt:lpstr>DM Sans</vt:lpstr>
      <vt:lpstr>Times New Roman</vt:lpstr>
      <vt:lpstr>Arial</vt:lpstr>
      <vt:lpstr>Segoe UI Light</vt:lpstr>
      <vt:lpstr>Wingdings</vt:lpstr>
      <vt:lpstr>Office Theme</vt:lpstr>
      <vt:lpstr>PENGEMBANGAN KARIR PEGAWAI</vt:lpstr>
      <vt:lpstr>PowerPoint Presentation</vt:lpstr>
      <vt:lpstr>PROMOSI</vt:lpstr>
      <vt:lpstr>PowerPoint Presentation</vt:lpstr>
      <vt:lpstr>RUANG LINGKUP TUGAS  SUB BIDANG JABATAN STRUKTURAL</vt:lpstr>
      <vt:lpstr>PowerPoint Presentation</vt:lpstr>
      <vt:lpstr>URUSAN KEPEGAWAIAN YANG HARUS MENDAPATKAN REKOMENDASI MENTERI DALAM NEGERI, MELALUI GUBERNUR :</vt:lpstr>
      <vt:lpstr>URUSAN KEPEGAWAIAN YANG HARUS DIKONSULTASIKAN DENGAN GUBERNUR :</vt:lpstr>
      <vt:lpstr>KELENGKAPAN BERKAS UNTUK DISAMPAIKAN KE GUBERNUR DALAM RANGKA MENDAPATKAN REKOMENDASI MENTERI DALAM NEGERI</vt:lpstr>
      <vt:lpstr>PowerPoint Presentation</vt:lpstr>
      <vt:lpstr>PowerPoint Presentation</vt:lpstr>
      <vt:lpstr>JABATAN FUNGSIONAL</vt:lpstr>
      <vt:lpstr>PowerPoint Presentation</vt:lpstr>
      <vt:lpstr>PowerPoint Presentation</vt:lpstr>
      <vt:lpstr>PowerPoint Presentation</vt:lpstr>
      <vt:lpstr>JABATAN FUNGSIONAL DI KABUPATEN/KOTA YANG MENJADI KEWENANGAN GUBERNUR</vt:lpstr>
      <vt:lpstr>PERMASALAHAN YANG DITEMUKAN DALAM PENGURUSAN JABATAN FUNGSIONAL?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97</cp:revision>
  <dcterms:created xsi:type="dcterms:W3CDTF">2006-08-16T00:00:00Z</dcterms:created>
  <dcterms:modified xsi:type="dcterms:W3CDTF">2021-05-26T23:38:42Z</dcterms:modified>
  <dc:identifier>DAEGtdc1_Ug</dc:identifier>
</cp:coreProperties>
</file>