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279" r:id="rId3"/>
    <p:sldId id="258" r:id="rId4"/>
    <p:sldId id="25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274" r:id="rId30"/>
    <p:sldId id="273" r:id="rId31"/>
    <p:sldId id="272" r:id="rId32"/>
    <p:sldId id="278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6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2" r:id="rId63"/>
  </p:sldIdLst>
  <p:sldSz cx="9906000" cy="6858000" type="A4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3907" autoAdjust="0"/>
  </p:normalViewPr>
  <p:slideViewPr>
    <p:cSldViewPr snapToGrid="0">
      <p:cViewPr varScale="1">
        <p:scale>
          <a:sx n="127" d="100"/>
          <a:sy n="127" d="100"/>
        </p:scale>
        <p:origin x="822" y="12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87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D09124C-D44D-4F72-9443-40A9A1FC3B5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704850"/>
            <a:ext cx="50831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DF51D45-6110-47F2-BE03-77A71E7F3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023092" y="8917933"/>
            <a:ext cx="3077739" cy="46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9" tIns="47114" rIns="94229" bIns="47114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5C55D453-5E29-4CF0-9357-006A5E5F19DC}" type="slidenum">
              <a:rPr lang="en-US" sz="1200"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9650" y="704850"/>
            <a:ext cx="5083175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23092" y="8917933"/>
            <a:ext cx="3077739" cy="46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9" tIns="47114" rIns="94229" bIns="47114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9D298637-7CF9-433D-B99D-8EB69D5047FF}" type="slidenum">
              <a:rPr lang="en-US" sz="1200"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9650" y="704850"/>
            <a:ext cx="5083175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4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023092" y="8917933"/>
            <a:ext cx="3077739" cy="46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9" tIns="47114" rIns="94229" bIns="47114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EFC70272-25AC-4EFA-BE28-BF62B94E227E}" type="slidenum">
              <a:rPr lang="en-US" sz="1200"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9650" y="704850"/>
            <a:ext cx="5083175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0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9650" y="704850"/>
            <a:ext cx="508317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709A5-2A99-41BF-AB4C-B2181C8C8BCB}" type="slidenum">
              <a:rPr lang="id-ID" smtClean="0"/>
              <a:pPr/>
              <a:t>62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59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43706" y="-4762"/>
            <a:ext cx="407461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9328" y="1380068"/>
            <a:ext cx="6966881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8745" y="3996268"/>
            <a:ext cx="5677461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2587" y="5883276"/>
            <a:ext cx="35132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6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5" y="4732865"/>
            <a:ext cx="814020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38635" y="932112"/>
            <a:ext cx="6683580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005" y="5299604"/>
            <a:ext cx="814020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6" y="685800"/>
            <a:ext cx="814020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4" y="4343400"/>
            <a:ext cx="81402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4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8872" y="863024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908" y="2819399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172" y="685801"/>
            <a:ext cx="730438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79910" y="3429000"/>
            <a:ext cx="6932912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5" y="4343400"/>
            <a:ext cx="814020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8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4" y="3308581"/>
            <a:ext cx="8140201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4" y="4777381"/>
            <a:ext cx="81402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8872" y="863024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908" y="2819399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172" y="685801"/>
            <a:ext cx="730438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004" y="3886200"/>
            <a:ext cx="814020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4" y="4775201"/>
            <a:ext cx="814020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0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4" y="685801"/>
            <a:ext cx="814020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004" y="3505200"/>
            <a:ext cx="81402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3" y="4343400"/>
            <a:ext cx="81402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3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7785" y="685800"/>
            <a:ext cx="1438425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005" y="685800"/>
            <a:ext cx="6516041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8386" y="5867132"/>
            <a:ext cx="447823" cy="365125"/>
          </a:xfrm>
        </p:spPr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977" y="2666999"/>
            <a:ext cx="7256232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9975" y="4777381"/>
            <a:ext cx="72562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3" y="685801"/>
            <a:ext cx="8140204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004" y="2667000"/>
            <a:ext cx="3977232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975" y="2667001"/>
            <a:ext cx="3977233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9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898" y="2658533"/>
            <a:ext cx="3743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005" y="3335338"/>
            <a:ext cx="3977233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0398" y="2667000"/>
            <a:ext cx="375581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8975" y="3335338"/>
            <a:ext cx="3977233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7" y="1600200"/>
            <a:ext cx="288366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404" y="685799"/>
            <a:ext cx="5070805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007" y="2971800"/>
            <a:ext cx="288366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713" y="1752599"/>
            <a:ext cx="4408754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0679" y="914400"/>
            <a:ext cx="2665792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4713" y="3124199"/>
            <a:ext cx="440875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537" y="1"/>
            <a:ext cx="19799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003" y="685801"/>
            <a:ext cx="81402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003" y="2667000"/>
            <a:ext cx="81402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7783" y="5883276"/>
            <a:ext cx="928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CBEE15-A147-4E85-9E1B-485FABA6040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9977" y="5883276"/>
            <a:ext cx="5755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386" y="5883276"/>
            <a:ext cx="447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8463FE-2C26-42A8-850F-3116B9FF8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9328" y="197709"/>
            <a:ext cx="6966881" cy="18804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MATERI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TUPOKSI BIDANG DISIPLIN DAN KORPRI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143" y="4732959"/>
            <a:ext cx="6936924" cy="166786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opperplate Gothic Bold" panose="020E0705020206020404" pitchFamily="34" charset="0"/>
              </a:rPr>
              <a:t>BADAN KEPEGAWAIAN  DAERAH</a:t>
            </a:r>
          </a:p>
          <a:p>
            <a:pPr algn="ctr"/>
            <a:r>
              <a:rPr lang="en-US" sz="2400" dirty="0">
                <a:latin typeface="Copperplate Gothic Bold" panose="020E0705020206020404" pitchFamily="34" charset="0"/>
              </a:rPr>
              <a:t> PROVINSI NUSA TENGGARA TIMUR</a:t>
            </a:r>
          </a:p>
          <a:p>
            <a:pPr algn="ctr"/>
            <a:r>
              <a:rPr lang="en-US" sz="2400" dirty="0">
                <a:latin typeface="Copperplate Gothic Bold" panose="020E0705020206020404" pitchFamily="34" charset="0"/>
              </a:rPr>
              <a:t>TAHUN 2021</a:t>
            </a:r>
          </a:p>
          <a:p>
            <a:endParaRPr lang="en-US" dirty="0"/>
          </a:p>
        </p:txBody>
      </p:sp>
      <p:pic>
        <p:nvPicPr>
          <p:cNvPr id="5" name="Picture 2" descr="D:\LAMBA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43">
                        <a14:foregroundMark x1="15385" y1="37719" x2="36199" y2="7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62737" y="434742"/>
            <a:ext cx="2035167" cy="21573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1453243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/>
          <p:cNvSpPr>
            <a:spLocks noChangeArrowheads="1" noChangeShapeType="1" noTextEdit="1"/>
          </p:cNvSpPr>
          <p:nvPr/>
        </p:nvSpPr>
        <p:spPr bwMode="auto">
          <a:xfrm>
            <a:off x="330200" y="685801"/>
            <a:ext cx="9025467" cy="527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67"/>
              </a:avLst>
            </a:prstTxWarp>
          </a:bodyPr>
          <a:lstStyle/>
          <a:p>
            <a:pPr algn="ctr"/>
            <a:endParaRPr lang="en-US" kern="1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75135" y="6215065"/>
            <a:ext cx="914930" cy="3206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5300" y="158752"/>
            <a:ext cx="89154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7200" b="1" dirty="0">
                <a:latin typeface="Trebuchet MS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5102" y="1739901"/>
            <a:ext cx="9637713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257300" algn="l"/>
              </a:tabLst>
              <a:defRPr/>
            </a:pPr>
            <a:endParaRPr lang="en-US" sz="2300" b="1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39778"/>
            <a:ext cx="9906000" cy="127419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609600" indent="-434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3200" dirty="0">
              <a:solidFill>
                <a:srgbClr val="002060"/>
              </a:solidFill>
              <a:latin typeface="Bookman Old Style" pitchFamily="18" charset="0"/>
              <a:ea typeface="SimSun" charset="-122"/>
            </a:endParaRPr>
          </a:p>
          <a:p>
            <a:pPr marL="690563" indent="-51593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  <a:defRPr/>
            </a:pPr>
            <a:endParaRPr lang="en-US" sz="3200" dirty="0">
              <a:solidFill>
                <a:srgbClr val="002060"/>
              </a:solidFill>
              <a:latin typeface="Bookman Old Style" pitchFamily="18" charset="0"/>
              <a:ea typeface="SimSun" charset="-122"/>
            </a:endParaRPr>
          </a:p>
          <a:p>
            <a:pPr marL="461963" indent="-46196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  <a:defRPr/>
            </a:pPr>
            <a:endParaRPr lang="en-US" sz="2800" b="1" dirty="0">
              <a:solidFill>
                <a:srgbClr val="0070C0"/>
              </a:solidFill>
              <a:latin typeface="Bookman Old Style" pitchFamily="18" charset="0"/>
              <a:ea typeface="SimSun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200" y="265114"/>
            <a:ext cx="9245600" cy="64079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 startAt="8"/>
              <a:defRPr/>
            </a:pP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Menerima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hadiah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/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suatu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pemberian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apa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saja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dari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siapapun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berhubungan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dgn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jabatan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dan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/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pekerjaannya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;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8"/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Bertindak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sewenang-wenang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thdp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bawahannya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10"/>
              <a:defRPr/>
            </a:pP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Melakukan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suatu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tindakan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/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tdk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dpt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menghalangi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/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mempersulit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salah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satu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pihak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dilayani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sehingga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mengakibatkan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kerugian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bagi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a typeface="SimSun" charset="-122"/>
              </a:rPr>
              <a:t>dilayani</a:t>
            </a:r>
            <a:r>
              <a:rPr lang="en-US" sz="2000" b="1" dirty="0">
                <a:solidFill>
                  <a:srgbClr val="C00000"/>
                </a:solidFill>
                <a:ea typeface="SimSun" charset="-122"/>
              </a:rPr>
              <a:t>;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10"/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Menghalangi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jalannya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tugas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kedinasan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 startAt="12"/>
              <a:tabLst>
                <a:tab pos="10239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Memberikan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dukungan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kpd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capres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cawapres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dengan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cara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:</a:t>
            </a:r>
          </a:p>
          <a:p>
            <a:pPr marL="682625" indent="-55563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10239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ikut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serta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sbg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pelaksana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endParaRPr lang="en-US" sz="2000" b="1" dirty="0">
              <a:solidFill>
                <a:schemeClr val="tx1"/>
              </a:solidFill>
              <a:ea typeface="SimSun" charset="-122"/>
            </a:endParaRPr>
          </a:p>
          <a:p>
            <a:pPr marL="682625" indent="-55563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10239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menjadi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peserta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dgn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menggunakan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atribut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</a:t>
            </a:r>
          </a:p>
          <a:p>
            <a:pPr marL="682625" indent="-55563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  <a:tabLst>
                <a:tab pos="1023938" algn="l"/>
              </a:tabLst>
              <a:defRPr/>
            </a:pP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partai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atribut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PNS</a:t>
            </a:r>
          </a:p>
          <a:p>
            <a:pPr marL="798513" indent="-1714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10239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sbg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peserta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dgn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mengerahkan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PNS lain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atau</a:t>
            </a:r>
            <a:endParaRPr lang="en-US" sz="2000" b="1" dirty="0">
              <a:solidFill>
                <a:schemeClr val="tx1"/>
              </a:solidFill>
              <a:ea typeface="SimSun" charset="-122"/>
            </a:endParaRPr>
          </a:p>
          <a:p>
            <a:pPr marL="682625" indent="-55563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10239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sbg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peserta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dgn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menggunakan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fasilitas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negara</a:t>
            </a:r>
            <a:endParaRPr lang="en-US" sz="2000" b="1" dirty="0">
              <a:solidFill>
                <a:schemeClr val="tx1"/>
              </a:solidFill>
              <a:ea typeface="SimSun" charset="-122"/>
            </a:endParaRP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13"/>
              <a:tabLst>
                <a:tab pos="10239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Memberikan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dukungan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kpd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capres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cawapres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dgn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cara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:</a:t>
            </a:r>
          </a:p>
          <a:p>
            <a:pPr marL="736600" indent="-10953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10239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membuat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keputusan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/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tindakan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</a:p>
          <a:p>
            <a:pPr marL="736600" indent="-10953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  <a:tabLst>
                <a:tab pos="1023938" algn="l"/>
              </a:tabLst>
              <a:defRPr/>
            </a:pP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menguntungkan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merugikan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salah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satu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pasangan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calon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</a:p>
          <a:p>
            <a:pPr marL="736600" indent="-10953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  <a:tabLst>
                <a:tab pos="1023938" algn="l"/>
              </a:tabLst>
              <a:defRPr/>
            </a:pP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selama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masa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atau</a:t>
            </a:r>
            <a:endParaRPr lang="en-US" sz="2000" b="1" dirty="0">
              <a:solidFill>
                <a:schemeClr val="tx1"/>
              </a:solidFill>
              <a:ea typeface="SimSun" charset="-122"/>
            </a:endParaRPr>
          </a:p>
          <a:p>
            <a:pPr marL="865188" indent="-238125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tabLst>
                <a:tab pos="10239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mengadakan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kegiatan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mengarah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kpd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keberpihakan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</a:t>
            </a:r>
          </a:p>
          <a:p>
            <a:pPr marL="865188" indent="-238125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  <a:tabLst>
                <a:tab pos="1023938" algn="l"/>
              </a:tabLst>
              <a:defRPr/>
            </a:pP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terhadap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pasangan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calon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menjadi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peserta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pemilu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sebelum,selama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&amp;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sesudah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masa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meliputi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pertemuan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ajakan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himbauan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seruan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pemberian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barang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kpd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PNS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dlm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lingkungan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unit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kerjanya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anggota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keluarga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&amp;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masyarakat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;</a:t>
            </a:r>
            <a:endParaRPr lang="en-US" b="1" dirty="0">
              <a:solidFill>
                <a:schemeClr val="tx1"/>
              </a:solidFill>
              <a:ea typeface="SimSun" charset="-122"/>
            </a:endParaRP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10"/>
              <a:defRPr/>
            </a:pPr>
            <a:endParaRPr lang="en-US" b="1" dirty="0">
              <a:solidFill>
                <a:srgbClr val="C00000"/>
              </a:solidFill>
              <a:ea typeface="SimSun" charset="-122"/>
            </a:endParaRPr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473219"/>
            <a:ext cx="8640233" cy="5109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2200" indent="-355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14"/>
              <a:tabLst>
                <a:tab pos="10874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Memberikan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dukungan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kpd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calon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anggota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DPD/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calon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Kepala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Daerah/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Wakil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Kepala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Daerah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dgn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cara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memberikan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surat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dukungan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disertai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fotocopy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KTP/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Surat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Keterangan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Tanda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Penduduk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sesuai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peraturan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perUU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1092200" indent="-355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15"/>
              <a:tabLst>
                <a:tab pos="10874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Memberikan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dukungan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kpd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cakada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/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cawakada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dgn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cara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:</a:t>
            </a:r>
          </a:p>
          <a:p>
            <a:pPr marL="1309688" indent="-2174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lphaLcPeriod"/>
              <a:tabLst>
                <a:tab pos="1087438" algn="l"/>
              </a:tabLst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terlibat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dlm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kegiatan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utk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mendukung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cakada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cawakada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1309688" indent="-21748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eriod" startAt="2"/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menggunakan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fasilitas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terkait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dgn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jabatan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dlm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kegiatan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1309688" indent="-21748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eriod" startAt="3"/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membuat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keputusan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tindakan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menguntungkan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merugikan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salah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pasangan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calon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selama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masa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</a:p>
          <a:p>
            <a:pPr marL="1309688" indent="-21748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lphaLcPeriod" startAt="4"/>
              <a:defRPr/>
            </a:pP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mengadakan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kegiatan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mengarah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kepada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keberpihakan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terhadap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pasangan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calon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yg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menjadi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peserta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pemilu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sebelum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selama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&amp;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sesudah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masa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kampanye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meliputi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pertemuan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ajakan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himbauan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seruan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pemberian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barang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kpd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PNS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dlm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lingkungan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unit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kerjanya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angotakeluarga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 &amp;  </a:t>
            </a:r>
            <a:r>
              <a:rPr lang="en-US" sz="2000" b="1" dirty="0" err="1">
                <a:solidFill>
                  <a:schemeClr val="tx1"/>
                </a:solidFill>
                <a:ea typeface="SimSun" charset="-122"/>
              </a:rPr>
              <a:t>masyarakat</a:t>
            </a:r>
            <a:r>
              <a:rPr lang="en-US" sz="2000" b="1" dirty="0">
                <a:solidFill>
                  <a:schemeClr val="tx1"/>
                </a:solidFill>
                <a:ea typeface="SimSun" charset="-122"/>
              </a:rPr>
              <a:t>.</a:t>
            </a:r>
            <a:endParaRPr lang="en-US" sz="2000" dirty="0">
              <a:ea typeface="SimSun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40329" y="0"/>
            <a:ext cx="8913681" cy="6383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en-US" b="1" u="sng" dirty="0"/>
          </a:p>
          <a:p>
            <a:pPr marL="511175" indent="61913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11806" y="1045993"/>
            <a:ext cx="8330046" cy="15101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69863">
              <a:defRPr/>
            </a:pPr>
            <a:r>
              <a:rPr lang="en-US" dirty="0"/>
              <a:t> </a:t>
            </a:r>
            <a:r>
              <a:rPr lang="en-US" u="sng" dirty="0"/>
              <a:t>1. </a:t>
            </a:r>
            <a:r>
              <a:rPr lang="en-US" u="sng" dirty="0" err="1"/>
              <a:t>Hukuman</a:t>
            </a:r>
            <a:r>
              <a:rPr lang="en-US" u="sng" dirty="0"/>
              <a:t> </a:t>
            </a:r>
            <a:r>
              <a:rPr lang="en-US" u="sng" dirty="0" err="1"/>
              <a:t>Disiplin</a:t>
            </a:r>
            <a:r>
              <a:rPr lang="en-US" u="sng" dirty="0"/>
              <a:t> </a:t>
            </a:r>
            <a:r>
              <a:rPr lang="en-US" u="sng" dirty="0" err="1"/>
              <a:t>Ringan</a:t>
            </a:r>
            <a:r>
              <a:rPr lang="en-US" u="sng" dirty="0"/>
              <a:t>  :</a:t>
            </a:r>
          </a:p>
          <a:p>
            <a:pPr marL="169863" defTabSz="803275">
              <a:defRPr/>
            </a:pPr>
            <a:r>
              <a:rPr lang="en-US" dirty="0"/>
              <a:t>     a.  </a:t>
            </a:r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.    </a:t>
            </a:r>
          </a:p>
          <a:p>
            <a:pPr marL="169863" defTabSz="803275">
              <a:defRPr/>
            </a:pPr>
            <a:r>
              <a:rPr lang="en-US" dirty="0"/>
              <a:t>     b.  </a:t>
            </a:r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.  </a:t>
            </a:r>
          </a:p>
          <a:p>
            <a:pPr marL="169863" defTabSz="803275">
              <a:defRPr/>
            </a:pPr>
            <a:r>
              <a:rPr lang="en-US" dirty="0"/>
              <a:t>     c.  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6829" y="2687770"/>
            <a:ext cx="8251249" cy="15101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11125">
              <a:defRPr/>
            </a:pPr>
            <a:r>
              <a:rPr lang="en-US" dirty="0"/>
              <a:t>2. </a:t>
            </a:r>
            <a:r>
              <a:rPr lang="en-US" u="sng" dirty="0" err="1"/>
              <a:t>Hukuman</a:t>
            </a:r>
            <a:r>
              <a:rPr lang="en-US" u="sng" dirty="0"/>
              <a:t> </a:t>
            </a:r>
            <a:r>
              <a:rPr lang="en-US" u="sng" dirty="0" err="1"/>
              <a:t>Disiplin</a:t>
            </a:r>
            <a:r>
              <a:rPr lang="en-US" u="sng" dirty="0"/>
              <a:t> </a:t>
            </a:r>
            <a:r>
              <a:rPr lang="en-US" u="sng" dirty="0" err="1"/>
              <a:t>Sedang</a:t>
            </a:r>
            <a:r>
              <a:rPr lang="en-US" u="sng" dirty="0"/>
              <a:t> :</a:t>
            </a:r>
          </a:p>
          <a:p>
            <a:pPr indent="111125">
              <a:defRPr/>
            </a:pPr>
            <a:r>
              <a:rPr lang="en-US" dirty="0"/>
              <a:t>     a.  </a:t>
            </a:r>
            <a:r>
              <a:rPr lang="en-US" dirty="0" err="1"/>
              <a:t>Penundaan</a:t>
            </a:r>
            <a:r>
              <a:rPr lang="en-US" dirty="0"/>
              <a:t> 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.</a:t>
            </a:r>
          </a:p>
          <a:p>
            <a:pPr indent="111125">
              <a:spcAft>
                <a:spcPts val="0"/>
              </a:spcAft>
              <a:buNone/>
              <a:defRPr/>
            </a:pPr>
            <a:r>
              <a:rPr lang="en-US" dirty="0"/>
              <a:t>     b. </a:t>
            </a:r>
            <a:r>
              <a:rPr lang="en-US" dirty="0" err="1"/>
              <a:t>Penundaan</a:t>
            </a:r>
            <a:r>
              <a:rPr lang="en-US" dirty="0"/>
              <a:t> 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.</a:t>
            </a:r>
          </a:p>
          <a:p>
            <a:pPr indent="111125">
              <a:defRPr/>
            </a:pPr>
            <a:r>
              <a:rPr lang="en-US" dirty="0"/>
              <a:t>     c. 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Setingkat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6830" y="4336491"/>
            <a:ext cx="8262504" cy="1925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09538">
              <a:spcAft>
                <a:spcPts val="0"/>
              </a:spcAft>
              <a:defRPr/>
            </a:pPr>
            <a:r>
              <a:rPr lang="en-US" dirty="0"/>
              <a:t> 3. </a:t>
            </a:r>
            <a:r>
              <a:rPr lang="en-US" u="sng" dirty="0" err="1"/>
              <a:t>Hukuman</a:t>
            </a:r>
            <a:r>
              <a:rPr lang="en-US" u="sng" dirty="0"/>
              <a:t> </a:t>
            </a:r>
            <a:r>
              <a:rPr lang="en-US" u="sng" dirty="0" err="1"/>
              <a:t>Disiplin</a:t>
            </a:r>
            <a:r>
              <a:rPr lang="en-US" u="sng" dirty="0"/>
              <a:t> </a:t>
            </a:r>
            <a:r>
              <a:rPr lang="en-US" u="sng" dirty="0" err="1"/>
              <a:t>Berat</a:t>
            </a:r>
            <a:r>
              <a:rPr lang="en-US" u="sng" dirty="0"/>
              <a:t> :</a:t>
            </a:r>
          </a:p>
          <a:p>
            <a:pPr marL="109538">
              <a:spcAft>
                <a:spcPts val="0"/>
              </a:spcAft>
              <a:buNone/>
              <a:defRPr/>
            </a:pPr>
            <a:r>
              <a:rPr lang="en-US" dirty="0"/>
              <a:t>     a.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 </a:t>
            </a:r>
            <a:r>
              <a:rPr lang="en-US" dirty="0" err="1"/>
              <a:t>Setingkat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3 </a:t>
            </a:r>
            <a:r>
              <a:rPr lang="en-US" dirty="0" err="1"/>
              <a:t>Tahun</a:t>
            </a:r>
            <a:r>
              <a:rPr lang="en-US" dirty="0"/>
              <a:t>.</a:t>
            </a:r>
          </a:p>
          <a:p>
            <a:pPr marL="109538">
              <a:defRPr/>
            </a:pPr>
            <a:r>
              <a:rPr lang="en-US" dirty="0"/>
              <a:t>     b.  </a:t>
            </a:r>
            <a:r>
              <a:rPr lang="en-US" dirty="0" err="1"/>
              <a:t>Pemindahan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.</a:t>
            </a:r>
          </a:p>
          <a:p>
            <a:pPr marL="109538">
              <a:defRPr/>
            </a:pPr>
            <a:r>
              <a:rPr lang="en-US" dirty="0"/>
              <a:t>     c.  </a:t>
            </a:r>
            <a:r>
              <a:rPr lang="en-US" dirty="0" err="1"/>
              <a:t>Pembebasan</a:t>
            </a:r>
            <a:r>
              <a:rPr lang="en-US" dirty="0"/>
              <a:t> Dari </a:t>
            </a:r>
            <a:r>
              <a:rPr lang="en-US" dirty="0" err="1"/>
              <a:t>Jabatan</a:t>
            </a:r>
            <a:r>
              <a:rPr lang="en-US" dirty="0"/>
              <a:t>.</a:t>
            </a:r>
          </a:p>
          <a:p>
            <a:pPr marL="109538">
              <a:defRPr/>
            </a:pPr>
            <a:r>
              <a:rPr lang="en-US" dirty="0"/>
              <a:t>     d.  </a:t>
            </a:r>
            <a:r>
              <a:rPr lang="en-US" dirty="0" err="1"/>
              <a:t>Pemberhentian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Hormat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.</a:t>
            </a:r>
          </a:p>
          <a:p>
            <a:pPr marL="109538">
              <a:spcAft>
                <a:spcPts val="0"/>
              </a:spcAft>
              <a:buNone/>
              <a:defRPr/>
            </a:pPr>
            <a:r>
              <a:rPr lang="en-US" dirty="0"/>
              <a:t>     e. </a:t>
            </a:r>
            <a:r>
              <a:rPr lang="en-US" dirty="0" err="1"/>
              <a:t>Pemberhentian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Hormat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7980" y="263238"/>
            <a:ext cx="8341301" cy="60959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1175" indent="61913" algn="ctr"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Tingkat </a:t>
            </a:r>
            <a:r>
              <a:rPr lang="en-US" sz="2800" b="1" u="sng" dirty="0" err="1">
                <a:solidFill>
                  <a:srgbClr val="FF0000"/>
                </a:solidFill>
              </a:rPr>
              <a:t>dan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Jenis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Hukuman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Disiplin</a:t>
            </a:r>
            <a:r>
              <a:rPr lang="en-US" sz="2800" b="1" u="sng" dirty="0">
                <a:solidFill>
                  <a:srgbClr val="FF0000"/>
                </a:solidFill>
              </a:rPr>
              <a:t> - (</a:t>
            </a:r>
            <a:r>
              <a:rPr lang="en-US" sz="2800" b="1" u="sng" dirty="0" err="1">
                <a:solidFill>
                  <a:srgbClr val="FF0000"/>
                </a:solidFill>
              </a:rPr>
              <a:t>Pasal</a:t>
            </a:r>
            <a:r>
              <a:rPr lang="en-US" sz="2800" b="1" u="sng" dirty="0">
                <a:solidFill>
                  <a:srgbClr val="FF0000"/>
                </a:solidFill>
              </a:rPr>
              <a:t> 7)</a:t>
            </a:r>
            <a:endParaRPr lang="en-US" sz="3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7849" y="228600"/>
            <a:ext cx="8441459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TATA CARA PEMANGGILAN, PEMERIKSAAN  DAN PENJATUHAN HUKUMAN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DISIP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98650" y="2514600"/>
            <a:ext cx="7016750" cy="1371600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Setiap</a:t>
            </a:r>
            <a:r>
              <a:rPr lang="en-US" sz="2800" dirty="0"/>
              <a:t> PNS </a:t>
            </a:r>
            <a:r>
              <a:rPr lang="en-US" sz="2800" dirty="0" err="1"/>
              <a:t>bawahan</a:t>
            </a:r>
            <a:r>
              <a:rPr lang="en-US" sz="2800" dirty="0"/>
              <a:t> </a:t>
            </a:r>
            <a:r>
              <a:rPr lang="en-US" sz="2800" dirty="0" err="1"/>
              <a:t>diketahui</a:t>
            </a:r>
            <a:r>
              <a:rPr lang="en-US" sz="2800" dirty="0"/>
              <a:t> </a:t>
            </a:r>
            <a:r>
              <a:rPr lang="en-US" sz="2800" dirty="0" err="1"/>
              <a:t>diduga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pelanggaran</a:t>
            </a:r>
            <a:r>
              <a:rPr lang="en-US" sz="2800" dirty="0"/>
              <a:t> </a:t>
            </a:r>
            <a:r>
              <a:rPr lang="en-US" sz="2800" dirty="0" err="1"/>
              <a:t>disiplin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898650" y="4343400"/>
            <a:ext cx="7099300" cy="22860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Atasan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memperkaya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/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bukti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yang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/ </a:t>
            </a:r>
            <a:r>
              <a:rPr lang="en-US" sz="2800" dirty="0" err="1"/>
              <a:t>pemberi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(</a:t>
            </a:r>
            <a:r>
              <a:rPr lang="en-US" sz="2800" dirty="0" err="1"/>
              <a:t>Psl</a:t>
            </a:r>
            <a:r>
              <a:rPr lang="en-US" sz="2800" dirty="0"/>
              <a:t>. 26)</a:t>
            </a:r>
          </a:p>
        </p:txBody>
      </p:sp>
      <p:sp>
        <p:nvSpPr>
          <p:cNvPr id="6" name="Down Arrow 5"/>
          <p:cNvSpPr/>
          <p:nvPr/>
        </p:nvSpPr>
        <p:spPr>
          <a:xfrm>
            <a:off x="4953000" y="3886200"/>
            <a:ext cx="57785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5100" y="1600200"/>
            <a:ext cx="46228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Pemanggilan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3750" y="457200"/>
            <a:ext cx="7099300" cy="22860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1. </a:t>
            </a:r>
            <a:r>
              <a:rPr lang="en-US" sz="2400" dirty="0" err="1"/>
              <a:t>Atasan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pemanggilan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tertulis</a:t>
            </a:r>
            <a:r>
              <a:rPr lang="en-US" sz="2400" dirty="0"/>
              <a:t> (</a:t>
            </a:r>
            <a:r>
              <a:rPr lang="en-US" sz="2400" dirty="0" err="1"/>
              <a:t>Psl</a:t>
            </a:r>
            <a:r>
              <a:rPr lang="en-US" sz="2400" dirty="0"/>
              <a:t>. 23 </a:t>
            </a:r>
            <a:r>
              <a:rPr lang="en-US" sz="2400" dirty="0" err="1"/>
              <a:t>ayat</a:t>
            </a:r>
            <a:r>
              <a:rPr lang="en-US" sz="2400" dirty="0"/>
              <a:t> 1 ). 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2.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pembuatan</a:t>
            </a:r>
            <a:r>
              <a:rPr lang="en-US" sz="2400" dirty="0"/>
              <a:t> </a:t>
            </a:r>
            <a:r>
              <a:rPr lang="en-US" sz="2400" dirty="0" err="1"/>
              <a:t>srt</a:t>
            </a:r>
            <a:r>
              <a:rPr lang="en-US" sz="2400" dirty="0"/>
              <a:t> </a:t>
            </a:r>
            <a:r>
              <a:rPr lang="en-US" sz="2400" dirty="0" err="1"/>
              <a:t>panggilan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disuruh</a:t>
            </a:r>
            <a:r>
              <a:rPr lang="en-US" sz="2400" dirty="0"/>
              <a:t> </a:t>
            </a:r>
            <a:r>
              <a:rPr lang="en-US" sz="2400" dirty="0" err="1"/>
              <a:t>menghadap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diperiksa</a:t>
            </a:r>
            <a:r>
              <a:rPr lang="en-US" sz="2400" dirty="0"/>
              <a:t> minimal 7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.( </a:t>
            </a:r>
            <a:r>
              <a:rPr lang="en-US" sz="2400" dirty="0" err="1"/>
              <a:t>Psl</a:t>
            </a:r>
            <a:r>
              <a:rPr lang="en-US" sz="2400" dirty="0"/>
              <a:t>. 23 </a:t>
            </a:r>
            <a:r>
              <a:rPr lang="en-US" sz="2400" dirty="0" err="1"/>
              <a:t>ayat</a:t>
            </a:r>
            <a:r>
              <a:rPr lang="en-US" sz="2400" dirty="0"/>
              <a:t> 2)</a:t>
            </a:r>
          </a:p>
        </p:txBody>
      </p:sp>
      <p:sp>
        <p:nvSpPr>
          <p:cNvPr id="3" name="Down Arrow 2"/>
          <p:cNvSpPr/>
          <p:nvPr/>
        </p:nvSpPr>
        <p:spPr>
          <a:xfrm>
            <a:off x="4870450" y="0"/>
            <a:ext cx="57785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63750" y="3352800"/>
            <a:ext cx="7346950" cy="32766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err="1"/>
              <a:t>Apabila</a:t>
            </a:r>
            <a:r>
              <a:rPr lang="en-US" sz="2400" dirty="0"/>
              <a:t> PNS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hadir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yang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srt</a:t>
            </a:r>
            <a:r>
              <a:rPr lang="en-US" sz="2400" dirty="0"/>
              <a:t> </a:t>
            </a:r>
            <a:r>
              <a:rPr lang="en-US" sz="2400" dirty="0" err="1"/>
              <a:t>panggilan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, </a:t>
            </a:r>
            <a:r>
              <a:rPr lang="en-US" sz="2400" dirty="0" err="1"/>
              <a:t>maka</a:t>
            </a:r>
            <a:r>
              <a:rPr lang="en-US" sz="2400" dirty="0"/>
              <a:t> 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pemeriksaan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tdk</a:t>
            </a:r>
            <a:r>
              <a:rPr lang="en-US" sz="2400" dirty="0"/>
              <a:t> </a:t>
            </a:r>
            <a:r>
              <a:rPr lang="en-US" sz="2400" dirty="0" err="1"/>
              <a:t>hadir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pemanggilan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endParaRPr lang="en-US" sz="24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     ( </a:t>
            </a:r>
            <a:r>
              <a:rPr lang="en-US" sz="2400" dirty="0" err="1"/>
              <a:t>Psl</a:t>
            </a:r>
            <a:r>
              <a:rPr lang="en-US" sz="2400" dirty="0"/>
              <a:t>. 23 </a:t>
            </a:r>
            <a:r>
              <a:rPr lang="en-US" sz="2400" dirty="0" err="1"/>
              <a:t>ayat</a:t>
            </a:r>
            <a:r>
              <a:rPr lang="en-US" sz="2400" dirty="0"/>
              <a:t> 3).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2. </a:t>
            </a:r>
            <a:r>
              <a:rPr lang="en-US" sz="2400" dirty="0" err="1"/>
              <a:t>Pemanggilan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selambat-lambatnya</a:t>
            </a:r>
            <a:r>
              <a:rPr lang="en-US" sz="2400" dirty="0"/>
              <a:t> 7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seharusnya</a:t>
            </a:r>
            <a:r>
              <a:rPr lang="en-US" sz="2400" dirty="0"/>
              <a:t> </a:t>
            </a:r>
            <a:r>
              <a:rPr lang="en-US" sz="2400" dirty="0" err="1"/>
              <a:t>ybs</a:t>
            </a:r>
            <a:r>
              <a:rPr lang="en-US" sz="2400" dirty="0"/>
              <a:t> </a:t>
            </a:r>
            <a:r>
              <a:rPr lang="en-US" sz="2400" dirty="0" err="1"/>
              <a:t>hadir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panggilan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(</a:t>
            </a:r>
            <a:r>
              <a:rPr lang="en-US" sz="2400" dirty="0" err="1"/>
              <a:t>Psl</a:t>
            </a:r>
            <a:r>
              <a:rPr lang="en-US" sz="2400" dirty="0"/>
              <a:t>. 23 </a:t>
            </a:r>
            <a:r>
              <a:rPr lang="en-US" sz="2400" dirty="0" err="1"/>
              <a:t>ayat</a:t>
            </a:r>
            <a:r>
              <a:rPr lang="en-US" sz="2400" dirty="0"/>
              <a:t> 3)</a:t>
            </a:r>
          </a:p>
        </p:txBody>
      </p:sp>
      <p:sp>
        <p:nvSpPr>
          <p:cNvPr id="5" name="Down Arrow 4"/>
          <p:cNvSpPr/>
          <p:nvPr/>
        </p:nvSpPr>
        <p:spPr>
          <a:xfrm>
            <a:off x="5035550" y="2743200"/>
            <a:ext cx="4953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8850" y="838201"/>
            <a:ext cx="6851650" cy="4953000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1.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pembuatan</a:t>
            </a:r>
            <a:r>
              <a:rPr lang="en-US" sz="2400" dirty="0"/>
              <a:t> </a:t>
            </a:r>
            <a:r>
              <a:rPr lang="en-US" sz="2400" dirty="0" err="1"/>
              <a:t>srt</a:t>
            </a:r>
            <a:r>
              <a:rPr lang="en-US" sz="2400" dirty="0"/>
              <a:t> </a:t>
            </a:r>
            <a:r>
              <a:rPr lang="en-US" sz="2400" dirty="0" err="1"/>
              <a:t>panggilan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2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disuruh</a:t>
            </a:r>
            <a:r>
              <a:rPr lang="en-US" sz="2400" dirty="0"/>
              <a:t> </a:t>
            </a:r>
            <a:r>
              <a:rPr lang="en-US" sz="2400" dirty="0" err="1"/>
              <a:t>menghadap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diperiksa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minimal 7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.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2. </a:t>
            </a:r>
            <a:r>
              <a:rPr lang="en-US" sz="2400" dirty="0" err="1"/>
              <a:t>Apabila</a:t>
            </a:r>
            <a:r>
              <a:rPr lang="en-US" sz="2400" dirty="0"/>
              <a:t> PNS </a:t>
            </a:r>
            <a:r>
              <a:rPr lang="en-US" sz="2400" dirty="0" err="1"/>
              <a:t>tsb</a:t>
            </a:r>
            <a:r>
              <a:rPr lang="en-US" sz="2400" dirty="0"/>
              <a:t> </a:t>
            </a:r>
            <a:r>
              <a:rPr lang="en-US" sz="2400" dirty="0" err="1"/>
              <a:t>hadir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yang </a:t>
            </a:r>
            <a:r>
              <a:rPr lang="en-US" sz="2400" dirty="0" err="1"/>
              <a:t>ditetntukan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srt</a:t>
            </a:r>
            <a:r>
              <a:rPr lang="en-US" sz="2400" dirty="0"/>
              <a:t> </a:t>
            </a:r>
            <a:r>
              <a:rPr lang="en-US" sz="2400" dirty="0" err="1"/>
              <a:t>panggilan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2,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pemeriksaan</a:t>
            </a:r>
            <a:r>
              <a:rPr lang="en-US" sz="2400" dirty="0"/>
              <a:t>.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3.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hadir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yang </a:t>
            </a:r>
            <a:r>
              <a:rPr lang="en-US" sz="2400" dirty="0" err="1"/>
              <a:t>diduga</a:t>
            </a:r>
            <a:r>
              <a:rPr lang="en-US" sz="2400" dirty="0"/>
              <a:t> </a:t>
            </a:r>
            <a:r>
              <a:rPr lang="en-US" sz="2400" dirty="0" err="1"/>
              <a:t>dilakukannya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diakui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dijadikan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pertimbangan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hukuman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dijatuhkan</a:t>
            </a:r>
            <a:r>
              <a:rPr lang="en-US" sz="2400" dirty="0"/>
              <a:t> </a:t>
            </a:r>
            <a:r>
              <a:rPr lang="en-US" sz="2400" dirty="0" err="1"/>
              <a:t>kepadanya</a:t>
            </a:r>
            <a:r>
              <a:rPr lang="en-US" sz="2400" dirty="0"/>
              <a:t> ( </a:t>
            </a:r>
            <a:r>
              <a:rPr lang="en-US" sz="2400" dirty="0" err="1"/>
              <a:t>Psl</a:t>
            </a:r>
            <a:r>
              <a:rPr lang="en-US" sz="2400" dirty="0"/>
              <a:t>. 23 </a:t>
            </a:r>
            <a:r>
              <a:rPr lang="en-US" sz="2400" dirty="0" err="1"/>
              <a:t>ayat</a:t>
            </a:r>
            <a:r>
              <a:rPr lang="en-US" sz="2400" dirty="0"/>
              <a:t> 4).</a:t>
            </a:r>
          </a:p>
        </p:txBody>
      </p:sp>
      <p:sp>
        <p:nvSpPr>
          <p:cNvPr id="3" name="Down Arrow 2"/>
          <p:cNvSpPr/>
          <p:nvPr/>
        </p:nvSpPr>
        <p:spPr>
          <a:xfrm>
            <a:off x="5365750" y="228600"/>
            <a:ext cx="4953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4292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II. </a:t>
            </a:r>
            <a:r>
              <a:rPr lang="en-US" sz="3200" dirty="0" err="1">
                <a:solidFill>
                  <a:srgbClr val="FF0000"/>
                </a:solidFill>
              </a:rPr>
              <a:t>Pemeriksaan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28850" y="609600"/>
            <a:ext cx="7016750" cy="2590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1</a:t>
            </a:r>
            <a:r>
              <a:rPr lang="en-US" sz="2800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Wujud</a:t>
            </a:r>
            <a:r>
              <a:rPr lang="en-US" sz="2400" dirty="0"/>
              <a:t>  </a:t>
            </a: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dituangkan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BAP. 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2. Format BAP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“</a:t>
            </a:r>
            <a:r>
              <a:rPr lang="en-US" sz="2400" dirty="0" err="1"/>
              <a:t>Pertanyaan</a:t>
            </a:r>
            <a:r>
              <a:rPr lang="en-US" sz="2400" dirty="0"/>
              <a:t> “</a:t>
            </a:r>
            <a:r>
              <a:rPr lang="en-US" sz="2400" dirty="0" err="1"/>
              <a:t>dan</a:t>
            </a:r>
            <a:r>
              <a:rPr lang="en-US" sz="2400" dirty="0"/>
              <a:t> “</a:t>
            </a:r>
            <a:r>
              <a:rPr lang="en-US" sz="2400" dirty="0" err="1"/>
              <a:t>Jawaban</a:t>
            </a:r>
            <a:r>
              <a:rPr lang="en-US" sz="2400" dirty="0"/>
              <a:t>.”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3. </a:t>
            </a:r>
            <a:r>
              <a:rPr lang="en-US" sz="2400" dirty="0" err="1"/>
              <a:t>Utarakan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kejujuran</a:t>
            </a:r>
            <a:r>
              <a:rPr lang="en-US" sz="2400" dirty="0"/>
              <a:t> </a:t>
            </a:r>
            <a:r>
              <a:rPr lang="en-US" sz="2400" dirty="0" err="1"/>
              <a:t>ybs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pertimbangan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hukuman</a:t>
            </a:r>
            <a:r>
              <a:rPr lang="en-US" sz="2400" dirty="0"/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4.  </a:t>
            </a:r>
            <a:r>
              <a:rPr lang="en-US" sz="2400" dirty="0" err="1"/>
              <a:t>Utarakan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pengakuan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BAP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bukti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25500" y="3352800"/>
            <a:ext cx="7677150" cy="3276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70C0"/>
                </a:solidFill>
              </a:rPr>
              <a:t>Materi</a:t>
            </a:r>
            <a:r>
              <a:rPr lang="en-US" sz="3200" b="1" dirty="0">
                <a:solidFill>
                  <a:srgbClr val="0070C0"/>
                </a:solidFill>
              </a:rPr>
              <a:t> BAP ; 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err="1"/>
              <a:t>Kesehatan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 (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jawaban</a:t>
            </a:r>
            <a:r>
              <a:rPr lang="en-US" sz="2000" b="1" dirty="0"/>
              <a:t> </a:t>
            </a:r>
            <a:r>
              <a:rPr lang="en-US" sz="2000" b="1" dirty="0" err="1"/>
              <a:t>orang</a:t>
            </a:r>
            <a:r>
              <a:rPr lang="en-US" sz="2000" b="1" dirty="0"/>
              <a:t> </a:t>
            </a:r>
            <a:r>
              <a:rPr lang="en-US" sz="2000" b="1" dirty="0" err="1"/>
              <a:t>sehat</a:t>
            </a:r>
            <a:r>
              <a:rPr lang="en-US" sz="2000" b="1" dirty="0"/>
              <a:t> yang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dipertanggung</a:t>
            </a:r>
            <a:r>
              <a:rPr lang="en-US" sz="2000" b="1" dirty="0"/>
              <a:t> </a:t>
            </a:r>
            <a:r>
              <a:rPr lang="en-US" sz="2000" b="1" dirty="0" err="1"/>
              <a:t>jawabkan</a:t>
            </a:r>
            <a:r>
              <a:rPr lang="en-US" sz="2000" b="1" dirty="0"/>
              <a:t>). 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2. </a:t>
            </a:r>
            <a:r>
              <a:rPr lang="en-US" sz="2000" b="1" dirty="0" err="1"/>
              <a:t>Kebenaran</a:t>
            </a:r>
            <a:r>
              <a:rPr lang="en-US" sz="2000" b="1" dirty="0"/>
              <a:t> </a:t>
            </a:r>
            <a:r>
              <a:rPr lang="en-US" sz="2000" b="1" dirty="0" err="1"/>
              <a:t>dugaan</a:t>
            </a:r>
            <a:r>
              <a:rPr lang="en-US" sz="2000" b="1" dirty="0"/>
              <a:t> </a:t>
            </a:r>
            <a:r>
              <a:rPr lang="en-US" sz="2000" b="1" dirty="0" err="1"/>
              <a:t>pelanggaran</a:t>
            </a:r>
            <a:r>
              <a:rPr lang="en-US" sz="2000" b="1" dirty="0"/>
              <a:t> </a:t>
            </a:r>
            <a:r>
              <a:rPr lang="en-US" sz="2000" b="1" dirty="0" err="1"/>
              <a:t>disiplin</a:t>
            </a:r>
            <a:r>
              <a:rPr lang="en-US" sz="2000" b="1" dirty="0"/>
              <a:t> yang </a:t>
            </a:r>
            <a:r>
              <a:rPr lang="en-US" sz="2000" b="1" dirty="0" err="1"/>
              <a:t>dilakukannya</a:t>
            </a:r>
            <a:r>
              <a:rPr lang="en-US" sz="2000" b="1" dirty="0"/>
              <a:t> ( </a:t>
            </a:r>
            <a:r>
              <a:rPr lang="en-US" sz="2000" b="1" dirty="0" err="1"/>
              <a:t>jangan</a:t>
            </a:r>
            <a:r>
              <a:rPr lang="en-US" sz="2000" b="1" dirty="0"/>
              <a:t> </a:t>
            </a:r>
            <a:r>
              <a:rPr lang="en-US" sz="2000" b="1" dirty="0" err="1"/>
              <a:t>beritahukan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bukti-bukti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tambahan</a:t>
            </a:r>
            <a:r>
              <a:rPr lang="en-US" sz="2000" b="1" dirty="0"/>
              <a:t> yang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sdr</a:t>
            </a:r>
            <a:r>
              <a:rPr lang="en-US" sz="2000" b="1" dirty="0"/>
              <a:t> </a:t>
            </a:r>
            <a:r>
              <a:rPr lang="en-US" sz="2000" b="1" dirty="0" err="1"/>
              <a:t>peroleh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orang</a:t>
            </a:r>
            <a:r>
              <a:rPr lang="en-US" sz="2000" b="1" dirty="0"/>
              <a:t> yang </a:t>
            </a:r>
            <a:r>
              <a:rPr lang="en-US" sz="2000" b="1" dirty="0" err="1"/>
              <a:t>mengetahui</a:t>
            </a:r>
            <a:r>
              <a:rPr lang="en-US" sz="2000" b="1" dirty="0"/>
              <a:t> </a:t>
            </a:r>
            <a:r>
              <a:rPr lang="en-US" sz="2000" b="1" dirty="0" err="1"/>
              <a:t>perbuatan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, </a:t>
            </a:r>
            <a:r>
              <a:rPr lang="en-US" sz="2000" b="1" dirty="0" err="1"/>
              <a:t>kecuali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 </a:t>
            </a:r>
            <a:r>
              <a:rPr lang="en-US" sz="2000" b="1" dirty="0" err="1"/>
              <a:t>tdk</a:t>
            </a:r>
            <a:r>
              <a:rPr lang="en-US" sz="2000" b="1" dirty="0"/>
              <a:t> </a:t>
            </a:r>
            <a:r>
              <a:rPr lang="en-US" sz="2000" b="1" dirty="0" err="1"/>
              <a:t>mengaku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menggali</a:t>
            </a:r>
            <a:r>
              <a:rPr lang="en-US" sz="2000" b="1" dirty="0"/>
              <a:t> yang </a:t>
            </a:r>
            <a:r>
              <a:rPr lang="en-US" sz="2000" b="1" dirty="0" err="1"/>
              <a:t>sebenarnya</a:t>
            </a:r>
            <a:r>
              <a:rPr lang="en-US" sz="2000" b="1" dirty="0"/>
              <a:t>). 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 3.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berikutnya</a:t>
            </a:r>
            <a:r>
              <a:rPr lang="en-US" sz="2000" b="1" dirty="0"/>
              <a:t> </a:t>
            </a:r>
            <a:r>
              <a:rPr lang="en-US" sz="2000" b="1" dirty="0" err="1"/>
              <a:t>sebaiknya</a:t>
            </a:r>
            <a:r>
              <a:rPr lang="en-US" sz="2000" b="1" dirty="0"/>
              <a:t> </a:t>
            </a:r>
            <a:r>
              <a:rPr lang="en-US" sz="2000" b="1" dirty="0" err="1"/>
              <a:t>bersumber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jawaban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sebelumnya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228600"/>
            <a:ext cx="7181850" cy="2590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4.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hal</a:t>
            </a:r>
            <a:r>
              <a:rPr lang="en-US" sz="2400" b="1" dirty="0"/>
              <a:t> </a:t>
            </a:r>
            <a:r>
              <a:rPr lang="en-US" sz="2400" b="1" dirty="0" err="1"/>
              <a:t>ybs</a:t>
            </a:r>
            <a:r>
              <a:rPr lang="en-US" sz="2400" b="1" dirty="0"/>
              <a:t> </a:t>
            </a:r>
            <a:r>
              <a:rPr lang="en-US" sz="2400" b="1" dirty="0" err="1"/>
              <a:t>tdk</a:t>
            </a:r>
            <a:r>
              <a:rPr lang="en-US" sz="2400" b="1" dirty="0"/>
              <a:t> </a:t>
            </a:r>
            <a:r>
              <a:rPr lang="en-US" sz="2400" b="1" dirty="0" err="1"/>
              <a:t>mengaku</a:t>
            </a:r>
            <a:r>
              <a:rPr lang="en-US" sz="2400" b="1" dirty="0"/>
              <a:t>, </a:t>
            </a:r>
            <a:r>
              <a:rPr lang="en-US" sz="2400" b="1" dirty="0" err="1"/>
              <a:t>utarakanlah</a:t>
            </a:r>
            <a:r>
              <a:rPr lang="en-US" sz="2400" b="1" dirty="0"/>
              <a:t>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demi</a:t>
            </a:r>
            <a:r>
              <a:rPr lang="en-US" sz="2400" b="1" dirty="0"/>
              <a:t>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bukti</a:t>
            </a:r>
            <a:r>
              <a:rPr lang="en-US" sz="2400" b="1" dirty="0"/>
              <a:t> / </a:t>
            </a:r>
            <a:r>
              <a:rPr lang="en-US" sz="2400" b="1" dirty="0" err="1"/>
              <a:t>informasi</a:t>
            </a:r>
            <a:r>
              <a:rPr lang="en-US" sz="2400" b="1" dirty="0"/>
              <a:t> yang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saudara</a:t>
            </a:r>
            <a:r>
              <a:rPr lang="en-US" sz="2400" b="1" dirty="0"/>
              <a:t>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substansi</a:t>
            </a:r>
            <a:r>
              <a:rPr lang="en-US" sz="2400" b="1" dirty="0"/>
              <a:t> </a:t>
            </a:r>
            <a:r>
              <a:rPr lang="en-US" sz="2400" b="1" dirty="0" err="1"/>
              <a:t>pertanyaan</a:t>
            </a:r>
            <a:r>
              <a:rPr lang="en-US" sz="2400" b="1" dirty="0"/>
              <a:t> </a:t>
            </a:r>
            <a:r>
              <a:rPr lang="en-US" sz="2400" b="1" dirty="0" err="1"/>
              <a:t>saudara</a:t>
            </a:r>
            <a:r>
              <a:rPr lang="en-US" sz="2400" b="1" dirty="0"/>
              <a:t>. 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5. </a:t>
            </a:r>
            <a:r>
              <a:rPr lang="en-US" sz="2400" b="1" dirty="0" err="1"/>
              <a:t>Jika</a:t>
            </a:r>
            <a:r>
              <a:rPr lang="en-US" sz="2400" b="1" dirty="0"/>
              <a:t>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mengaku</a:t>
            </a:r>
            <a:r>
              <a:rPr lang="en-US" sz="2400" b="1" dirty="0"/>
              <a:t> </a:t>
            </a:r>
            <a:r>
              <a:rPr lang="en-US" sz="2400" b="1" dirty="0" err="1"/>
              <a:t>juga</a:t>
            </a:r>
            <a:r>
              <a:rPr lang="en-US" sz="2400" b="1" dirty="0"/>
              <a:t>, </a:t>
            </a:r>
            <a:r>
              <a:rPr lang="en-US" sz="2400" b="1" dirty="0" err="1"/>
              <a:t>utarakanlah</a:t>
            </a:r>
            <a:r>
              <a:rPr lang="en-US" sz="2400" b="1" dirty="0"/>
              <a:t> </a:t>
            </a:r>
            <a:r>
              <a:rPr lang="en-US" sz="2400" b="1" dirty="0" err="1"/>
              <a:t>bukti</a:t>
            </a:r>
            <a:r>
              <a:rPr lang="en-US" sz="2400" b="1" dirty="0"/>
              <a:t>/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berikutnya</a:t>
            </a:r>
            <a:r>
              <a:rPr lang="en-US" sz="2400" b="1" dirty="0"/>
              <a:t>, </a:t>
            </a:r>
            <a:r>
              <a:rPr lang="en-US" sz="2400" b="1" dirty="0" err="1"/>
              <a:t>demikian</a:t>
            </a:r>
            <a:r>
              <a:rPr lang="en-US" sz="2400" b="1" dirty="0"/>
              <a:t> </a:t>
            </a:r>
            <a:r>
              <a:rPr lang="en-US" sz="2400" b="1" dirty="0" err="1"/>
              <a:t>seterusny</a:t>
            </a:r>
            <a:r>
              <a:rPr lang="en-US" sz="2400" dirty="0" err="1"/>
              <a:t>a</a:t>
            </a:r>
            <a:r>
              <a:rPr lang="en-US" sz="2400" dirty="0"/>
              <a:t> </a:t>
            </a:r>
            <a:r>
              <a:rPr lang="en-US" sz="2400" b="1" dirty="0" err="1"/>
              <a:t>sampai</a:t>
            </a:r>
            <a:r>
              <a:rPr lang="en-US" sz="2400" b="1" dirty="0"/>
              <a:t>  </a:t>
            </a:r>
            <a:r>
              <a:rPr lang="en-US" sz="2400" b="1" dirty="0" err="1"/>
              <a:t>ybs</a:t>
            </a:r>
            <a:r>
              <a:rPr lang="en-US" sz="2400" b="1" dirty="0"/>
              <a:t>  </a:t>
            </a:r>
            <a:r>
              <a:rPr lang="en-US" sz="2400" b="1" dirty="0" err="1"/>
              <a:t>mengaku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11400" y="3048000"/>
            <a:ext cx="6934200" cy="3581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6</a:t>
            </a:r>
            <a:r>
              <a:rPr lang="en-US" b="1" dirty="0"/>
              <a:t>.   </a:t>
            </a:r>
            <a:r>
              <a:rPr lang="en-US" sz="2000" b="1" dirty="0" err="1"/>
              <a:t>Jika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mengaku</a:t>
            </a:r>
            <a:r>
              <a:rPr lang="en-US" sz="2000" b="1" dirty="0"/>
              <a:t>, </a:t>
            </a:r>
            <a:r>
              <a:rPr lang="en-US" sz="2000" b="1" dirty="0" err="1"/>
              <a:t>tanyakanlah</a:t>
            </a:r>
            <a:r>
              <a:rPr lang="en-US" sz="2000" b="1" dirty="0"/>
              <a:t> </a:t>
            </a:r>
            <a:r>
              <a:rPr lang="en-US" sz="2000" b="1" dirty="0" err="1"/>
              <a:t>faktor</a:t>
            </a:r>
            <a:r>
              <a:rPr lang="en-US" sz="2000" b="1" dirty="0"/>
              <a:t> </a:t>
            </a:r>
            <a:r>
              <a:rPr lang="en-US" sz="2000" b="1" dirty="0" err="1"/>
              <a:t>faktor</a:t>
            </a:r>
            <a:r>
              <a:rPr lang="en-US" sz="2000" b="1" dirty="0"/>
              <a:t> yang </a:t>
            </a:r>
            <a:r>
              <a:rPr lang="en-US" sz="2000" b="1" dirty="0" err="1"/>
              <a:t>mendorong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 </a:t>
            </a:r>
            <a:r>
              <a:rPr lang="en-US" sz="2000" b="1" dirty="0" err="1"/>
              <a:t>melakukan</a:t>
            </a:r>
            <a:r>
              <a:rPr lang="en-US" sz="2000" b="1" dirty="0"/>
              <a:t> </a:t>
            </a:r>
            <a:r>
              <a:rPr lang="en-US" sz="2000" b="1" dirty="0" err="1"/>
              <a:t>perbuatan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. 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en-US" sz="2000" b="1" dirty="0" err="1"/>
              <a:t>Tanyakan</a:t>
            </a:r>
            <a:r>
              <a:rPr lang="en-US" sz="2000" b="1" dirty="0"/>
              <a:t> </a:t>
            </a:r>
            <a:r>
              <a:rPr lang="en-US" sz="2000" b="1" dirty="0" err="1"/>
              <a:t>juga</a:t>
            </a:r>
            <a:r>
              <a:rPr lang="en-US" sz="2000" b="1" dirty="0"/>
              <a:t>  </a:t>
            </a:r>
            <a:r>
              <a:rPr lang="en-US" sz="2000" b="1" dirty="0" err="1"/>
              <a:t>tetang</a:t>
            </a:r>
            <a:r>
              <a:rPr lang="en-US" sz="2000" b="1" dirty="0"/>
              <a:t> </a:t>
            </a:r>
            <a:r>
              <a:rPr lang="en-US" sz="2000" b="1" dirty="0" err="1"/>
              <a:t>akibat</a:t>
            </a:r>
            <a:r>
              <a:rPr lang="en-US" sz="2000" b="1" dirty="0"/>
              <a:t>/ </a:t>
            </a:r>
            <a:r>
              <a:rPr lang="en-US" sz="2000" b="1" dirty="0" err="1"/>
              <a:t>dampak</a:t>
            </a:r>
            <a:r>
              <a:rPr lang="en-US" sz="2000" b="1" dirty="0"/>
              <a:t> </a:t>
            </a:r>
            <a:r>
              <a:rPr lang="en-US" sz="2000" b="1" dirty="0" err="1"/>
              <a:t>perbuatannya</a:t>
            </a:r>
            <a:r>
              <a:rPr lang="en-US" sz="2000" b="1" dirty="0"/>
              <a:t> 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, </a:t>
            </a:r>
            <a:r>
              <a:rPr lang="en-US" sz="2000" b="1" dirty="0" err="1"/>
              <a:t>kantor</a:t>
            </a:r>
            <a:r>
              <a:rPr lang="en-US" sz="2000" b="1" dirty="0"/>
              <a:t>, </a:t>
            </a:r>
            <a:r>
              <a:rPr lang="en-US" sz="2000" b="1" dirty="0" err="1"/>
              <a:t>pemerintah</a:t>
            </a:r>
            <a:r>
              <a:rPr lang="en-US" sz="2000" b="1" dirty="0"/>
              <a:t> (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mengetahui</a:t>
            </a:r>
            <a:r>
              <a:rPr lang="en-US" sz="2000" b="1" dirty="0"/>
              <a:t> </a:t>
            </a:r>
            <a:r>
              <a:rPr lang="en-US" sz="2000" b="1" dirty="0" err="1"/>
              <a:t>tingkat</a:t>
            </a:r>
            <a:r>
              <a:rPr lang="en-US" sz="2000" b="1" dirty="0"/>
              <a:t> </a:t>
            </a:r>
            <a:r>
              <a:rPr lang="en-US" sz="2000" b="1" dirty="0" err="1"/>
              <a:t>kesadaran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kesengajaan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melakukan</a:t>
            </a:r>
            <a:r>
              <a:rPr lang="en-US" sz="2000" b="1" dirty="0"/>
              <a:t> </a:t>
            </a:r>
            <a:r>
              <a:rPr lang="en-US" sz="2000" b="1" dirty="0" err="1"/>
              <a:t>perbuatan</a:t>
            </a:r>
            <a:r>
              <a:rPr lang="en-US" sz="2000" b="1" dirty="0"/>
              <a:t> </a:t>
            </a:r>
            <a:r>
              <a:rPr lang="en-US" sz="2000" b="1" dirty="0" err="1"/>
              <a:t>tsb</a:t>
            </a:r>
            <a:r>
              <a:rPr lang="en-US" sz="2000" b="1" dirty="0"/>
              <a:t>)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 8. </a:t>
            </a:r>
            <a:r>
              <a:rPr lang="en-US" sz="2000" b="1" dirty="0" err="1"/>
              <a:t>Tanyakan</a:t>
            </a:r>
            <a:r>
              <a:rPr lang="en-US" sz="2000" b="1" dirty="0"/>
              <a:t> </a:t>
            </a:r>
            <a:r>
              <a:rPr lang="en-US" sz="2000" b="1" dirty="0" err="1"/>
              <a:t>juga</a:t>
            </a:r>
            <a:r>
              <a:rPr lang="en-US" sz="2000" b="1" dirty="0"/>
              <a:t> </a:t>
            </a:r>
            <a:r>
              <a:rPr lang="en-US" sz="2000" b="1" dirty="0" err="1"/>
              <a:t>tentang</a:t>
            </a:r>
            <a:r>
              <a:rPr lang="en-US" sz="2000" b="1" dirty="0"/>
              <a:t> </a:t>
            </a:r>
            <a:r>
              <a:rPr lang="en-US" sz="2000" b="1" dirty="0" err="1"/>
              <a:t>kebenaran</a:t>
            </a:r>
            <a:r>
              <a:rPr lang="en-US" sz="2000" b="1" dirty="0"/>
              <a:t> </a:t>
            </a:r>
            <a:r>
              <a:rPr lang="en-US" sz="2000" b="1" dirty="0" err="1"/>
              <a:t>jawabannya</a:t>
            </a:r>
            <a:r>
              <a:rPr lang="en-US" sz="2000" b="1" dirty="0"/>
              <a:t>, </a:t>
            </a:r>
            <a:r>
              <a:rPr lang="en-US" sz="2000" b="1" dirty="0" err="1"/>
              <a:t>keterpaksaan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menjawab</a:t>
            </a:r>
            <a:r>
              <a:rPr lang="en-US" sz="2000" b="1" dirty="0"/>
              <a:t> ( </a:t>
            </a:r>
            <a:r>
              <a:rPr lang="en-US" sz="2000" b="1" dirty="0" err="1"/>
              <a:t>utk</a:t>
            </a:r>
            <a:r>
              <a:rPr lang="en-US" sz="2000" b="1" dirty="0"/>
              <a:t> </a:t>
            </a:r>
            <a:r>
              <a:rPr lang="en-US" sz="2000" b="1" dirty="0" err="1"/>
              <a:t>menghindari</a:t>
            </a:r>
            <a:r>
              <a:rPr lang="en-US" sz="2000" b="1" dirty="0"/>
              <a:t> </a:t>
            </a:r>
            <a:r>
              <a:rPr lang="en-US" sz="2000" b="1" dirty="0" err="1"/>
              <a:t>pencabutan</a:t>
            </a:r>
            <a:r>
              <a:rPr lang="en-US" sz="2000" b="1" dirty="0"/>
              <a:t> </a:t>
            </a:r>
            <a:r>
              <a:rPr lang="en-US" sz="2000" b="1" dirty="0" err="1"/>
              <a:t>keterangan</a:t>
            </a:r>
            <a:r>
              <a:rPr lang="en-US" sz="2000" b="1" dirty="0"/>
              <a:t> </a:t>
            </a:r>
            <a:r>
              <a:rPr lang="en-US" sz="2000" b="1" dirty="0" err="1"/>
              <a:t>kemudian</a:t>
            </a:r>
            <a:r>
              <a:rPr lang="en-US" sz="2000" b="1" dirty="0"/>
              <a:t>).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6920" y="554181"/>
            <a:ext cx="8112413" cy="580505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b="1" dirty="0"/>
              <a:t>BAP </a:t>
            </a:r>
            <a:r>
              <a:rPr lang="en-US" sz="2800" b="1" dirty="0" err="1"/>
              <a:t>harus</a:t>
            </a:r>
            <a:r>
              <a:rPr lang="en-US" sz="2800" b="1" dirty="0"/>
              <a:t> </a:t>
            </a:r>
            <a:r>
              <a:rPr lang="en-US" sz="2800" b="1" dirty="0" err="1"/>
              <a:t>ditanda</a:t>
            </a:r>
            <a:r>
              <a:rPr lang="en-US" sz="2800" b="1" dirty="0"/>
              <a:t> </a:t>
            </a:r>
            <a:r>
              <a:rPr lang="en-US" sz="2800" b="1" dirty="0" err="1"/>
              <a:t>tangani</a:t>
            </a:r>
            <a:r>
              <a:rPr lang="en-US" sz="2800" b="1" dirty="0"/>
              <a:t> </a:t>
            </a:r>
            <a:r>
              <a:rPr lang="en-US" sz="2800" b="1" dirty="0" err="1"/>
              <a:t>pemeriksa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yang </a:t>
            </a:r>
            <a:r>
              <a:rPr lang="en-US" sz="2800" b="1" dirty="0" err="1"/>
              <a:t>diperiksa</a:t>
            </a:r>
            <a:r>
              <a:rPr lang="en-US" sz="2800" b="1" dirty="0"/>
              <a:t>, </a:t>
            </a: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ybs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bersedia</a:t>
            </a:r>
            <a:r>
              <a:rPr lang="en-US" sz="2800" b="1" dirty="0"/>
              <a:t> </a:t>
            </a:r>
            <a:r>
              <a:rPr lang="en-US" sz="2800" b="1" dirty="0" err="1"/>
              <a:t>menandatangani</a:t>
            </a:r>
            <a:r>
              <a:rPr lang="en-US" sz="2800" b="1" dirty="0"/>
              <a:t>, </a:t>
            </a:r>
            <a:r>
              <a:rPr lang="en-US" sz="2800" b="1" dirty="0" err="1"/>
              <a:t>buat</a:t>
            </a:r>
            <a:r>
              <a:rPr lang="en-US" sz="2800" b="1" dirty="0"/>
              <a:t> </a:t>
            </a:r>
            <a:r>
              <a:rPr lang="en-US" sz="2800" b="1" dirty="0" err="1"/>
              <a:t>catatan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 </a:t>
            </a:r>
            <a:r>
              <a:rPr lang="en-US" sz="2800" b="1" dirty="0" err="1"/>
              <a:t>kolom</a:t>
            </a:r>
            <a:r>
              <a:rPr lang="en-US" sz="2800" b="1" dirty="0"/>
              <a:t> </a:t>
            </a:r>
            <a:r>
              <a:rPr lang="en-US" sz="2800" b="1" dirty="0" err="1"/>
              <a:t>tanda</a:t>
            </a:r>
            <a:r>
              <a:rPr lang="en-US" sz="2800" b="1" dirty="0"/>
              <a:t> </a:t>
            </a:r>
            <a:r>
              <a:rPr lang="en-US" sz="2800" b="1" dirty="0" err="1"/>
              <a:t>tangan</a:t>
            </a:r>
            <a:r>
              <a:rPr lang="en-US" sz="2800" b="1" dirty="0"/>
              <a:t> </a:t>
            </a:r>
            <a:r>
              <a:rPr lang="en-US" sz="2800" b="1" dirty="0" err="1"/>
              <a:t>ybs</a:t>
            </a:r>
            <a:r>
              <a:rPr lang="en-US" sz="2800" b="1" dirty="0"/>
              <a:t> </a:t>
            </a:r>
            <a:r>
              <a:rPr lang="en-US" sz="2800" b="1" dirty="0" err="1"/>
              <a:t>bahwa</a:t>
            </a:r>
            <a:r>
              <a:rPr lang="en-US" sz="2800" b="1" dirty="0"/>
              <a:t> </a:t>
            </a:r>
            <a:r>
              <a:rPr lang="en-US" sz="2800" b="1" dirty="0" err="1"/>
              <a:t>dia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bersedia</a:t>
            </a:r>
            <a:r>
              <a:rPr lang="en-US" sz="2800" b="1" dirty="0"/>
              <a:t> </a:t>
            </a:r>
            <a:r>
              <a:rPr lang="en-US" sz="2800" b="1" dirty="0" err="1"/>
              <a:t>menanda</a:t>
            </a:r>
            <a:r>
              <a:rPr lang="en-US" sz="2800" b="1" dirty="0"/>
              <a:t> </a:t>
            </a:r>
            <a:r>
              <a:rPr lang="en-US" sz="2800" b="1" dirty="0" err="1"/>
              <a:t>tangani</a:t>
            </a:r>
            <a:r>
              <a:rPr lang="en-US" sz="2800" b="1" dirty="0"/>
              <a:t>,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demikian</a:t>
            </a:r>
            <a:r>
              <a:rPr lang="en-US" sz="2800" b="1" dirty="0"/>
              <a:t> BAP </a:t>
            </a:r>
            <a:r>
              <a:rPr lang="en-US" sz="2800" b="1" dirty="0" err="1"/>
              <a:t>sah</a:t>
            </a:r>
            <a:r>
              <a:rPr lang="en-US" sz="2800" b="1" dirty="0"/>
              <a:t>. (</a:t>
            </a:r>
            <a:r>
              <a:rPr lang="en-US" sz="2800" b="1" dirty="0" err="1"/>
              <a:t>Psl</a:t>
            </a:r>
            <a:r>
              <a:rPr lang="en-US" sz="2800" b="1" dirty="0"/>
              <a:t>. 28 </a:t>
            </a:r>
            <a:r>
              <a:rPr lang="en-US" sz="2800" b="1" dirty="0" err="1"/>
              <a:t>ayat</a:t>
            </a:r>
            <a:r>
              <a:rPr lang="en-US" sz="2800" b="1" dirty="0"/>
              <a:t> 1, 2)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2800" b="1" dirty="0" err="1"/>
              <a:t>Serahkan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set BAP </a:t>
            </a:r>
            <a:r>
              <a:rPr lang="en-US" sz="2800" b="1" dirty="0" err="1"/>
              <a:t>kepada</a:t>
            </a:r>
            <a:r>
              <a:rPr lang="en-US" sz="2800" b="1" dirty="0"/>
              <a:t> </a:t>
            </a:r>
            <a:r>
              <a:rPr lang="en-US" sz="2800" b="1" dirty="0" err="1"/>
              <a:t>ybs</a:t>
            </a:r>
            <a:r>
              <a:rPr lang="en-US" sz="2800" b="1" dirty="0"/>
              <a:t>, </a:t>
            </a:r>
            <a:r>
              <a:rPr lang="en-US" sz="2800" b="1" dirty="0" err="1"/>
              <a:t>bila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bersedia</a:t>
            </a:r>
            <a:r>
              <a:rPr lang="en-US" sz="2800" b="1" dirty="0"/>
              <a:t> </a:t>
            </a:r>
            <a:r>
              <a:rPr lang="en-US" sz="2800" b="1" dirty="0" err="1"/>
              <a:t>menerima</a:t>
            </a:r>
            <a:r>
              <a:rPr lang="en-US" sz="2800" b="1" dirty="0"/>
              <a:t>, </a:t>
            </a:r>
            <a:r>
              <a:rPr lang="en-US" sz="2800" b="1" dirty="0" err="1"/>
              <a:t>buat</a:t>
            </a:r>
            <a:r>
              <a:rPr lang="en-US" sz="2800" b="1" dirty="0"/>
              <a:t>  </a:t>
            </a:r>
            <a:r>
              <a:rPr lang="en-US" sz="2800" b="1" dirty="0" err="1"/>
              <a:t>catatan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kolom</a:t>
            </a:r>
            <a:r>
              <a:rPr lang="en-US" sz="2800" b="1" dirty="0"/>
              <a:t> </a:t>
            </a:r>
            <a:r>
              <a:rPr lang="en-US" sz="2800" b="1" dirty="0" err="1"/>
              <a:t>tanda</a:t>
            </a:r>
            <a:r>
              <a:rPr lang="en-US" sz="2800" b="1" dirty="0"/>
              <a:t> </a:t>
            </a:r>
            <a:r>
              <a:rPr lang="en-US" sz="2800" b="1" dirty="0" err="1"/>
              <a:t>tangan</a:t>
            </a:r>
            <a:r>
              <a:rPr lang="en-US" sz="2800" b="1" dirty="0"/>
              <a:t> </a:t>
            </a:r>
            <a:r>
              <a:rPr lang="en-US" sz="2800" b="1" dirty="0" err="1"/>
              <a:t>ybs</a:t>
            </a:r>
            <a:r>
              <a:rPr lang="en-US" sz="2800" b="1" dirty="0"/>
              <a:t> </a:t>
            </a:r>
            <a:r>
              <a:rPr lang="en-US" sz="2800" b="1" dirty="0" err="1"/>
              <a:t>bahwa</a:t>
            </a:r>
            <a:r>
              <a:rPr lang="en-US" sz="2800" b="1" dirty="0"/>
              <a:t> </a:t>
            </a:r>
            <a:r>
              <a:rPr lang="en-US" sz="2800" b="1" dirty="0" err="1"/>
              <a:t>ybs</a:t>
            </a:r>
            <a:r>
              <a:rPr lang="en-US" sz="2800" b="1" dirty="0"/>
              <a:t> </a:t>
            </a:r>
            <a:r>
              <a:rPr lang="en-US" sz="2800" b="1" dirty="0" err="1"/>
              <a:t>tdk</a:t>
            </a:r>
            <a:r>
              <a:rPr lang="en-US" sz="2800" b="1" dirty="0"/>
              <a:t> </a:t>
            </a:r>
            <a:r>
              <a:rPr lang="en-US" sz="2800" b="1" dirty="0" err="1"/>
              <a:t>bersedia</a:t>
            </a:r>
            <a:r>
              <a:rPr lang="en-US" sz="2800" b="1" dirty="0"/>
              <a:t> </a:t>
            </a:r>
            <a:r>
              <a:rPr lang="en-US" sz="2800" b="1" dirty="0" err="1"/>
              <a:t>menerima</a:t>
            </a:r>
            <a:r>
              <a:rPr lang="en-US" sz="2800" b="1" dirty="0"/>
              <a:t>  </a:t>
            </a:r>
            <a:r>
              <a:rPr lang="en-US" sz="2800" b="1" dirty="0" err="1"/>
              <a:t>copi</a:t>
            </a:r>
            <a:r>
              <a:rPr lang="en-US" sz="2800" b="1" dirty="0"/>
              <a:t> BAP </a:t>
            </a:r>
            <a:r>
              <a:rPr lang="en-US" sz="2800" b="1" dirty="0" err="1"/>
              <a:t>tersebut</a:t>
            </a:r>
            <a:r>
              <a:rPr lang="en-US" sz="2800" b="1" dirty="0"/>
              <a:t>,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demikian</a:t>
            </a:r>
            <a:r>
              <a:rPr lang="en-US" sz="2800" b="1" dirty="0"/>
              <a:t> </a:t>
            </a:r>
            <a:r>
              <a:rPr lang="en-US" sz="2800" b="1" dirty="0" err="1"/>
              <a:t>dianggap</a:t>
            </a:r>
            <a:r>
              <a:rPr lang="en-US" sz="2800" b="1" dirty="0"/>
              <a:t> </a:t>
            </a:r>
            <a:r>
              <a:rPr lang="en-US" sz="2800" b="1" dirty="0" err="1"/>
              <a:t>telah</a:t>
            </a:r>
            <a:r>
              <a:rPr lang="en-US" sz="2800" b="1" dirty="0"/>
              <a:t> </a:t>
            </a:r>
            <a:r>
              <a:rPr lang="en-US" sz="2800" b="1" dirty="0" err="1"/>
              <a:t>diterima</a:t>
            </a:r>
            <a:r>
              <a:rPr lang="en-US" sz="2800" b="1" dirty="0"/>
              <a:t>.             ( </a:t>
            </a:r>
            <a:r>
              <a:rPr lang="en-US" sz="2800" b="1" dirty="0" err="1"/>
              <a:t>Psl</a:t>
            </a:r>
            <a:r>
              <a:rPr lang="en-US" sz="2800" b="1" dirty="0"/>
              <a:t>. 28 </a:t>
            </a:r>
            <a:r>
              <a:rPr lang="en-US" sz="2800" b="1" dirty="0" err="1"/>
              <a:t>ayat</a:t>
            </a:r>
            <a:r>
              <a:rPr lang="en-US" sz="2800" b="1" dirty="0"/>
              <a:t> 3)</a:t>
            </a:r>
          </a:p>
        </p:txBody>
      </p:sp>
      <p:sp>
        <p:nvSpPr>
          <p:cNvPr id="3" name="Oval 2"/>
          <p:cNvSpPr/>
          <p:nvPr/>
        </p:nvSpPr>
        <p:spPr>
          <a:xfrm>
            <a:off x="1320800" y="145446"/>
            <a:ext cx="189865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NB.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00" y="2438400"/>
            <a:ext cx="7677150" cy="3657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736600" indent="-2730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 err="1"/>
              <a:t>Setelah</a:t>
            </a:r>
            <a:r>
              <a:rPr lang="en-US" sz="2400" b="1" dirty="0"/>
              <a:t> </a:t>
            </a:r>
            <a:r>
              <a:rPr lang="en-US" sz="2400" b="1" dirty="0" err="1"/>
              <a:t>pemeriksaan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setelah</a:t>
            </a:r>
            <a:r>
              <a:rPr lang="en-US" sz="2400" b="1" dirty="0"/>
              <a:t> </a:t>
            </a:r>
            <a:r>
              <a:rPr lang="en-US" sz="2400" b="1" dirty="0" err="1"/>
              <a:t>ybs</a:t>
            </a:r>
            <a:r>
              <a:rPr lang="en-US" sz="2400" b="1" dirty="0"/>
              <a:t> </a:t>
            </a:r>
            <a:r>
              <a:rPr lang="en-US" sz="2400" b="1" dirty="0" err="1"/>
              <a:t>tdk</a:t>
            </a:r>
            <a:r>
              <a:rPr lang="en-US" sz="2400" b="1" dirty="0"/>
              <a:t> </a:t>
            </a:r>
            <a:r>
              <a:rPr lang="en-US" sz="2400" b="1" dirty="0" err="1"/>
              <a:t>hadir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diperiksa</a:t>
            </a:r>
            <a:r>
              <a:rPr lang="en-US" sz="2400" b="1" dirty="0"/>
              <a:t>, </a:t>
            </a:r>
            <a:r>
              <a:rPr lang="en-US" sz="2400" b="1" dirty="0" err="1"/>
              <a:t>disusun</a:t>
            </a:r>
            <a:r>
              <a:rPr lang="en-US" sz="2400" b="1" dirty="0"/>
              <a:t> LHP yang </a:t>
            </a:r>
            <a:r>
              <a:rPr lang="en-US" sz="2400" b="1" dirty="0" err="1"/>
              <a:t>memuat</a:t>
            </a:r>
            <a:r>
              <a:rPr lang="en-US" sz="2400" b="1" dirty="0"/>
              <a:t> </a:t>
            </a:r>
            <a:r>
              <a:rPr lang="en-US" sz="2400" b="1" dirty="0" err="1"/>
              <a:t>intisari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pemeriksaan</a:t>
            </a:r>
            <a:r>
              <a:rPr lang="en-US" sz="2400" b="1" dirty="0"/>
              <a:t> </a:t>
            </a:r>
            <a:r>
              <a:rPr lang="en-US" sz="2400" b="1" dirty="0" err="1"/>
              <a:t>ybs</a:t>
            </a:r>
            <a:r>
              <a:rPr lang="en-US" sz="2400" b="1" dirty="0"/>
              <a:t>, yang </a:t>
            </a:r>
            <a:r>
              <a:rPr lang="en-US" sz="2400" b="1" dirty="0" err="1"/>
              <a:t>terkait</a:t>
            </a:r>
            <a:r>
              <a:rPr lang="en-US" sz="2400" b="1" dirty="0"/>
              <a:t>, </a:t>
            </a:r>
            <a:r>
              <a:rPr lang="en-US" sz="2400" b="1" dirty="0" err="1"/>
              <a:t>bukti-bukti</a:t>
            </a:r>
            <a:r>
              <a:rPr lang="en-US" sz="2400" b="1" dirty="0"/>
              <a:t>, </a:t>
            </a:r>
            <a:r>
              <a:rPr lang="en-US" sz="2400" b="1" dirty="0" err="1"/>
              <a:t>informasi</a:t>
            </a:r>
            <a:r>
              <a:rPr lang="en-US" sz="2400" b="1" dirty="0"/>
              <a:t> yang </a:t>
            </a:r>
            <a:r>
              <a:rPr lang="en-US" sz="2400" b="1" dirty="0" err="1"/>
              <a:t>diperoleh</a:t>
            </a:r>
            <a:r>
              <a:rPr lang="en-US" sz="2400" b="1" dirty="0"/>
              <a:t> </a:t>
            </a:r>
            <a:r>
              <a:rPr lang="en-US" sz="2400" b="1" dirty="0" err="1"/>
              <a:t>pemeriksa</a:t>
            </a:r>
            <a:r>
              <a:rPr lang="en-US" sz="2400" b="1" dirty="0"/>
              <a:t>. </a:t>
            </a:r>
          </a:p>
          <a:p>
            <a:pPr marL="736600"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2.  LHP </a:t>
            </a:r>
            <a:r>
              <a:rPr lang="en-US" sz="2400" b="1" dirty="0" err="1"/>
              <a:t>juga</a:t>
            </a:r>
            <a:r>
              <a:rPr lang="en-US" sz="2400" b="1" dirty="0"/>
              <a:t> </a:t>
            </a:r>
            <a:r>
              <a:rPr lang="en-US" sz="2400" b="1" dirty="0" err="1"/>
              <a:t>memuat</a:t>
            </a:r>
            <a:r>
              <a:rPr lang="en-US" sz="2400" b="1" dirty="0"/>
              <a:t> </a:t>
            </a:r>
            <a:r>
              <a:rPr lang="en-US" sz="2400" b="1" dirty="0" err="1"/>
              <a:t>analisa</a:t>
            </a:r>
            <a:r>
              <a:rPr lang="en-US" sz="2400" b="1" dirty="0"/>
              <a:t> </a:t>
            </a:r>
            <a:r>
              <a:rPr lang="en-US" sz="2400" b="1" dirty="0" err="1"/>
              <a:t>antara</a:t>
            </a:r>
            <a:r>
              <a:rPr lang="en-US" sz="2400" b="1" dirty="0"/>
              <a:t> </a:t>
            </a:r>
            <a:r>
              <a:rPr lang="en-US" sz="2400" b="1" dirty="0" err="1"/>
              <a:t>perbuatan</a:t>
            </a:r>
            <a:r>
              <a:rPr lang="en-US" sz="2400" b="1" dirty="0"/>
              <a:t> </a:t>
            </a:r>
            <a:r>
              <a:rPr lang="en-US" sz="2400" b="1" dirty="0" err="1"/>
              <a:t>ybs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peraturan</a:t>
            </a:r>
            <a:r>
              <a:rPr lang="en-US" sz="2400" b="1" dirty="0"/>
              <a:t> yang </a:t>
            </a:r>
            <a:r>
              <a:rPr lang="en-US" sz="2400" b="1" dirty="0" err="1"/>
              <a:t>terkait</a:t>
            </a:r>
            <a:r>
              <a:rPr lang="en-US" sz="2400" b="1" dirty="0"/>
              <a:t>. </a:t>
            </a:r>
          </a:p>
          <a:p>
            <a:pPr marL="736600"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3.  LHP </a:t>
            </a:r>
            <a:r>
              <a:rPr lang="en-US" sz="2400" b="1" dirty="0" err="1"/>
              <a:t>juga</a:t>
            </a:r>
            <a:r>
              <a:rPr lang="en-US" sz="2400" b="1" dirty="0"/>
              <a:t> </a:t>
            </a:r>
            <a:r>
              <a:rPr lang="en-US" sz="2400" b="1" dirty="0" err="1"/>
              <a:t>memuat</a:t>
            </a:r>
            <a:r>
              <a:rPr lang="en-US" sz="2400" b="1" dirty="0"/>
              <a:t> </a:t>
            </a:r>
            <a:r>
              <a:rPr lang="en-US" sz="2400" b="1" dirty="0" err="1"/>
              <a:t>Kesimpulan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Saran</a:t>
            </a:r>
            <a:r>
              <a:rPr lang="en-US" sz="2000" b="1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247650" y="381000"/>
            <a:ext cx="156845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LHP.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371600"/>
            <a:ext cx="89154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</a:rPr>
              <a:t>( </a:t>
            </a:r>
            <a:r>
              <a:rPr lang="en-US" sz="2400" b="1" dirty="0" err="1">
                <a:solidFill>
                  <a:srgbClr val="00B050"/>
                </a:solidFill>
              </a:rPr>
              <a:t>bila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kewenangan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menjatuhkan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jenis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hukuman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 err="1">
                <a:solidFill>
                  <a:srgbClr val="00B050"/>
                </a:solidFill>
              </a:rPr>
              <a:t>disiplin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B050"/>
                </a:solidFill>
              </a:rPr>
              <a:t>ada</a:t>
            </a:r>
            <a:r>
              <a:rPr lang="en-US" sz="2400" b="1" dirty="0">
                <a:solidFill>
                  <a:srgbClr val="00B050"/>
                </a:solidFill>
              </a:rPr>
              <a:t> pd </a:t>
            </a:r>
            <a:r>
              <a:rPr lang="en-US" sz="2400" b="1" dirty="0" err="1">
                <a:solidFill>
                  <a:srgbClr val="00B050"/>
                </a:solidFill>
              </a:rPr>
              <a:t>atasan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yg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lebih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tinggi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atau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pejabat</a:t>
            </a:r>
            <a:r>
              <a:rPr lang="en-US" sz="2400" b="1" dirty="0">
                <a:solidFill>
                  <a:srgbClr val="00B050"/>
                </a:solidFill>
              </a:rPr>
              <a:t> lain.)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25" y="1"/>
            <a:ext cx="5083900" cy="6635931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I.SUB BIDANG DISIPLIN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dirty="0"/>
          </a:p>
        </p:txBody>
      </p:sp>
      <p:pic>
        <p:nvPicPr>
          <p:cNvPr id="4" name="Picture 6" descr="Image result for gambar palu hak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791" y="496389"/>
            <a:ext cx="3438796" cy="547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500" y="1524000"/>
            <a:ext cx="8337550" cy="523733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b="1" dirty="0">
              <a:solidFill>
                <a:srgbClr val="FF0000"/>
              </a:solidFill>
              <a:latin typeface="Trebuchet MS" pitchFamily="34" charset="0"/>
            </a:endParaRP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Trebuchet MS" pitchFamily="34" charset="0"/>
              </a:rPr>
              <a:t>1.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Latar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belakang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perbuatannya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:</a:t>
            </a:r>
            <a:endParaRPr lang="en-US" dirty="0">
              <a:solidFill>
                <a:srgbClr val="FF0000"/>
              </a:solidFill>
              <a:latin typeface="Trebuchet MS" pitchFamily="34" charset="0"/>
            </a:endParaRP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Terpaksa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dilakukan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Disengaja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Direncanakan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Ada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keuantungan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ybs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orang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lain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perbuatan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tsb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Trebuchet MS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Berat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/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ringannya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banyaknya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pelanggaran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:</a:t>
            </a:r>
            <a:endParaRPr lang="en-US" dirty="0">
              <a:solidFill>
                <a:srgbClr val="FF0000"/>
              </a:solidFill>
              <a:latin typeface="Trebuchet MS" pitchFamily="34" charset="0"/>
            </a:endParaRP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Pernah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dilakukan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PNS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Bertentangan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program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pemerintah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Melanggar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prinsip-pronsip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kenegaraan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Resistensi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tinggi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PNS lain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masyarakat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Trebuchet MS" pitchFamily="34" charset="0"/>
              </a:rPr>
              <a:t>3.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Akibat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pelanggaran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:</a:t>
            </a:r>
            <a:endParaRPr lang="en-US" dirty="0">
              <a:solidFill>
                <a:srgbClr val="FF0000"/>
              </a:solidFill>
              <a:latin typeface="Trebuchet MS" pitchFamily="34" charset="0"/>
            </a:endParaRP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Ada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dampak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negatif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terhadap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unit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Instansi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Pemerintah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Menurunkan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citra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negatif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PNS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unit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Instansi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/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Pemerintah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1313" indent="-341313" fontAlgn="auto">
              <a:spcBef>
                <a:spcPts val="50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Menghalangi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pelaksanaan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tugas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unit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kerja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Instansi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Trebuchet MS" pitchFamily="34" charset="0"/>
              </a:rPr>
              <a:t>Pemerintah</a:t>
            </a:r>
            <a:r>
              <a:rPr lang="en-US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0" y="304800"/>
            <a:ext cx="8750300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</a:rPr>
              <a:t>III. </a:t>
            </a:r>
            <a:r>
              <a:rPr lang="en-US" sz="2400" b="1" dirty="0">
                <a:solidFill>
                  <a:srgbClr val="FF0000"/>
                </a:solidFill>
              </a:rPr>
              <a:t>PERTIMBANGAN DLM MENENTUKAN JENIS HUKAUMAN YANG AKAN DIJATUHKAN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3035" y="346356"/>
            <a:ext cx="8502650" cy="550920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1313" fontAlgn="auto">
              <a:spcBef>
                <a:spcPts val="0"/>
              </a:spcBef>
              <a:spcAft>
                <a:spcPts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Dampak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jenis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hukuman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terhadap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ybs</a:t>
            </a:r>
            <a:r>
              <a:rPr lang="en-US" sz="2400" dirty="0">
                <a:solidFill>
                  <a:srgbClr val="0070C0"/>
                </a:solidFill>
                <a:latin typeface="Trebuchet MS" pitchFamily="34" charset="0"/>
              </a:rPr>
              <a:t>.</a:t>
            </a:r>
            <a:endParaRPr lang="en-US" sz="2000" dirty="0">
              <a:solidFill>
                <a:srgbClr val="0070C0"/>
              </a:solidFill>
              <a:latin typeface="Trebuchet MS" pitchFamily="34" charset="0"/>
            </a:endParaRPr>
          </a:p>
          <a:p>
            <a:pPr marL="688975" indent="-341313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Apakah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jenis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memberikan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efek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jera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terhadap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ybs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688975" indent="-341313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Cepat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dampaknya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kepada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ybs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688975" indent="-341313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Hukuman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mempengaruhi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psikologis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ybs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342900" indent="-341313" fontAlgn="auto">
              <a:spcBef>
                <a:spcPts val="0"/>
              </a:spcBef>
              <a:spcAft>
                <a:spcPts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n-US" sz="2000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1313" fontAlgn="auto">
              <a:spcBef>
                <a:spcPts val="0"/>
              </a:spcBef>
              <a:spcAft>
                <a:spcPts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5.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Kesesuaian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dengan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peraturan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  <a:p>
            <a:pPr marL="688975" indent="-341313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Apakah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telah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ditetapkan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limitatip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peraturan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.(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mis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: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Kawen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/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Cerai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, TMK)</a:t>
            </a:r>
          </a:p>
          <a:p>
            <a:pPr marL="342900" indent="-341313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en-US" sz="2000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1313" fontAlgn="auto">
              <a:spcBef>
                <a:spcPts val="0"/>
              </a:spcBef>
              <a:spcAft>
                <a:spcPts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6.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Kejujuran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 /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Penyesalan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rebuchet MS" pitchFamily="34" charset="0"/>
              </a:rPr>
              <a:t>ybs</a:t>
            </a:r>
            <a:r>
              <a:rPr lang="en-US" sz="2400" dirty="0">
                <a:solidFill>
                  <a:srgbClr val="FF0000"/>
                </a:solidFill>
                <a:latin typeface="Trebuchet MS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  <a:p>
            <a:pPr marL="688975" indent="-341313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Apakah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mempersulit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688975" indent="-341313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Apakah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ada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kemungkinan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mengulangi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perbuatannya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688975" indent="-341313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Apakah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perbuatan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telah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pernah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dilakukan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sebelumnya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  <a:p>
            <a:pPr marL="688975" indent="-341313" fontAlgn="auto">
              <a:spcBef>
                <a:spcPts val="0"/>
              </a:spcBef>
              <a:spcAft>
                <a:spcPts val="0"/>
              </a:spcAft>
              <a:buFont typeface="Trebuchet MS" pitchFamily="34" charset="0"/>
              <a:buChar char="•"/>
              <a:tabLst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Kondite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ybs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sebelum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pelanggaran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rebuchet MS" pitchFamily="34" charset="0"/>
              </a:rPr>
              <a:t>tersebut</a:t>
            </a:r>
            <a:r>
              <a:rPr lang="en-US" sz="2000" dirty="0">
                <a:solidFill>
                  <a:srgbClr val="000000"/>
                </a:solidFill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6108700" cy="990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VII.   </a:t>
            </a:r>
            <a:r>
              <a:rPr lang="en-US" sz="2800" b="1" dirty="0" err="1">
                <a:solidFill>
                  <a:srgbClr val="FF0000"/>
                </a:solidFill>
              </a:rPr>
              <a:t>Pejabat</a:t>
            </a:r>
            <a:r>
              <a:rPr lang="en-US" sz="2800" b="1" dirty="0">
                <a:solidFill>
                  <a:srgbClr val="FF0000"/>
                </a:solidFill>
              </a:rPr>
              <a:t> yang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berwenang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menghukum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51000" y="914400"/>
            <a:ext cx="7759700" cy="5791200"/>
          </a:xfrm>
          <a:prstGeom prst="round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menurut</a:t>
            </a:r>
            <a:r>
              <a:rPr lang="en-US" sz="2000" b="1" dirty="0"/>
              <a:t> </a:t>
            </a:r>
            <a:r>
              <a:rPr lang="en-US" sz="2000" b="1" dirty="0" err="1"/>
              <a:t>pertimbangan</a:t>
            </a:r>
            <a:r>
              <a:rPr lang="en-US" sz="2000" b="1" dirty="0"/>
              <a:t> </a:t>
            </a:r>
            <a:r>
              <a:rPr lang="en-US" sz="2000" b="1" dirty="0" err="1"/>
              <a:t>atasan</a:t>
            </a:r>
            <a:r>
              <a:rPr lang="en-US" sz="2000" b="1" dirty="0"/>
              <a:t> </a:t>
            </a:r>
            <a:r>
              <a:rPr lang="en-US" sz="2000" b="1" dirty="0" err="1"/>
              <a:t>langsung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hukuman</a:t>
            </a:r>
            <a:r>
              <a:rPr lang="en-US" sz="2000" b="1" dirty="0"/>
              <a:t> yang </a:t>
            </a:r>
            <a:r>
              <a:rPr lang="en-US" sz="2000" b="1" dirty="0" err="1"/>
              <a:t>setimpal</a:t>
            </a:r>
            <a:r>
              <a:rPr lang="en-US" sz="2000" b="1" dirty="0"/>
              <a:t>  </a:t>
            </a:r>
            <a:r>
              <a:rPr lang="en-US" sz="2000" b="1" dirty="0" err="1"/>
              <a:t>untuk</a:t>
            </a:r>
            <a:r>
              <a:rPr lang="en-US" sz="2000" b="1" dirty="0"/>
              <a:t>  </a:t>
            </a:r>
            <a:r>
              <a:rPr lang="en-US" sz="2000" b="1" dirty="0" err="1"/>
              <a:t>bawahannya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</a:t>
            </a:r>
            <a:r>
              <a:rPr lang="en-US" sz="2000" b="1" dirty="0" err="1"/>
              <a:t>masih</a:t>
            </a:r>
            <a:r>
              <a:rPr lang="en-US" sz="2000" b="1" dirty="0"/>
              <a:t> </a:t>
            </a:r>
            <a:r>
              <a:rPr lang="en-US" sz="2000" b="1" dirty="0" err="1"/>
              <a:t>kewenangannya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menjatuhkan</a:t>
            </a:r>
            <a:r>
              <a:rPr lang="en-US" sz="2000" b="1" dirty="0"/>
              <a:t>,  </a:t>
            </a:r>
            <a:r>
              <a:rPr lang="en-US" sz="2000" b="1" dirty="0" err="1"/>
              <a:t>maka</a:t>
            </a:r>
            <a:r>
              <a:rPr lang="en-US" sz="2000" b="1" dirty="0"/>
              <a:t> </a:t>
            </a:r>
            <a:r>
              <a:rPr lang="en-US" sz="2000" b="1" dirty="0" err="1"/>
              <a:t>atasan</a:t>
            </a:r>
            <a:r>
              <a:rPr lang="en-US" sz="2000" b="1" dirty="0"/>
              <a:t> </a:t>
            </a:r>
            <a:r>
              <a:rPr lang="en-US" sz="2000" b="1" dirty="0" err="1"/>
              <a:t>langsung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</a:t>
            </a:r>
            <a:r>
              <a:rPr lang="en-US" sz="2000" b="1" dirty="0" err="1"/>
              <a:t>membuat</a:t>
            </a:r>
            <a:r>
              <a:rPr lang="en-US" sz="2000" b="1" dirty="0"/>
              <a:t>, </a:t>
            </a:r>
            <a:r>
              <a:rPr lang="en-US" sz="2000" b="1" dirty="0" err="1"/>
              <a:t>menandatangani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menyerahkan</a:t>
            </a:r>
            <a:r>
              <a:rPr lang="en-US" sz="2000" b="1" dirty="0"/>
              <a:t>  SK </a:t>
            </a:r>
            <a:r>
              <a:rPr lang="en-US" sz="2000" b="1" dirty="0" err="1"/>
              <a:t>hukuman</a:t>
            </a:r>
            <a:r>
              <a:rPr lang="en-US" sz="2000" b="1" dirty="0"/>
              <a:t>  </a:t>
            </a:r>
            <a:r>
              <a:rPr lang="en-US" sz="2000" b="1" dirty="0" err="1"/>
              <a:t>disiplin</a:t>
            </a:r>
            <a:r>
              <a:rPr lang="en-US" sz="2000" b="1" dirty="0"/>
              <a:t> </a:t>
            </a:r>
            <a:r>
              <a:rPr lang="en-US" sz="2000" b="1" dirty="0" err="1"/>
              <a:t>tsb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bawahannya</a:t>
            </a:r>
            <a:endParaRPr lang="en-US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      (</a:t>
            </a:r>
            <a:r>
              <a:rPr lang="en-US" sz="2000" b="1" dirty="0" err="1"/>
              <a:t>Psl</a:t>
            </a:r>
            <a:r>
              <a:rPr lang="en-US" sz="2000" b="1" dirty="0"/>
              <a:t>. 24 </a:t>
            </a:r>
            <a:r>
              <a:rPr lang="en-US" sz="2000" b="1" dirty="0" err="1"/>
              <a:t>ayat</a:t>
            </a:r>
            <a:r>
              <a:rPr lang="en-US" sz="2000" b="1" dirty="0"/>
              <a:t> 3 </a:t>
            </a:r>
            <a:r>
              <a:rPr lang="en-US" sz="2000" b="1" dirty="0" err="1"/>
              <a:t>hurup</a:t>
            </a:r>
            <a:r>
              <a:rPr lang="en-US" sz="2000" b="1" dirty="0"/>
              <a:t> a).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menurut</a:t>
            </a:r>
            <a:r>
              <a:rPr lang="en-US" sz="2000" b="1" dirty="0"/>
              <a:t> </a:t>
            </a:r>
            <a:r>
              <a:rPr lang="en-US" sz="2000" b="1" dirty="0" err="1"/>
              <a:t>pertimbangan</a:t>
            </a:r>
            <a:r>
              <a:rPr lang="en-US" sz="2000" b="1" dirty="0"/>
              <a:t> </a:t>
            </a:r>
            <a:r>
              <a:rPr lang="en-US" sz="2000" b="1" dirty="0" err="1"/>
              <a:t>atasan</a:t>
            </a:r>
            <a:r>
              <a:rPr lang="en-US" sz="2000" b="1" dirty="0"/>
              <a:t> </a:t>
            </a:r>
            <a:r>
              <a:rPr lang="en-US" sz="2000" b="1" dirty="0" err="1"/>
              <a:t>langsung</a:t>
            </a:r>
            <a:r>
              <a:rPr lang="en-US" sz="2000" b="1" dirty="0"/>
              <a:t>  </a:t>
            </a:r>
            <a:r>
              <a:rPr lang="en-US" sz="2000" b="1" dirty="0" err="1"/>
              <a:t>hukuman</a:t>
            </a:r>
            <a:r>
              <a:rPr lang="en-US" sz="2000" b="1" dirty="0"/>
              <a:t> yang </a:t>
            </a:r>
            <a:r>
              <a:rPr lang="en-US" sz="2000" b="1" dirty="0" err="1"/>
              <a:t>setimpal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pelanggaran</a:t>
            </a:r>
            <a:r>
              <a:rPr lang="en-US" sz="2000" b="1" dirty="0"/>
              <a:t> </a:t>
            </a:r>
            <a:r>
              <a:rPr lang="en-US" sz="2000" b="1" dirty="0" err="1"/>
              <a:t>bawahannya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kewenangan</a:t>
            </a:r>
            <a:r>
              <a:rPr lang="en-US" sz="2000" b="1" dirty="0"/>
              <a:t> </a:t>
            </a:r>
            <a:r>
              <a:rPr lang="en-US" sz="2000" b="1" dirty="0" err="1"/>
              <a:t>atasan</a:t>
            </a:r>
            <a:r>
              <a:rPr lang="en-US" sz="2000" b="1" dirty="0"/>
              <a:t> yang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tinggi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menjatuhkan</a:t>
            </a:r>
            <a:r>
              <a:rPr lang="en-US" sz="2000" b="1" dirty="0"/>
              <a:t>, </a:t>
            </a:r>
            <a:r>
              <a:rPr lang="en-US" sz="2000" b="1" dirty="0" err="1"/>
              <a:t>maka</a:t>
            </a:r>
            <a:r>
              <a:rPr lang="en-US" sz="2000" b="1" dirty="0"/>
              <a:t> </a:t>
            </a:r>
            <a:r>
              <a:rPr lang="en-US" sz="2000" b="1" dirty="0" err="1"/>
              <a:t>atasan</a:t>
            </a:r>
            <a:r>
              <a:rPr lang="en-US" sz="2000" b="1" dirty="0"/>
              <a:t> </a:t>
            </a:r>
            <a:r>
              <a:rPr lang="en-US" sz="2000" b="1" dirty="0" err="1"/>
              <a:t>langsung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</a:t>
            </a:r>
            <a:r>
              <a:rPr lang="en-US" sz="2000" b="1" dirty="0" err="1"/>
              <a:t>membuat</a:t>
            </a:r>
            <a:r>
              <a:rPr lang="en-US" sz="2000" b="1" dirty="0"/>
              <a:t> </a:t>
            </a:r>
            <a:r>
              <a:rPr lang="en-US" sz="2000" b="1" dirty="0" err="1"/>
              <a:t>laporan</a:t>
            </a:r>
            <a:r>
              <a:rPr lang="en-US" sz="2000" b="1" dirty="0"/>
              <a:t> 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dilampiri</a:t>
            </a:r>
            <a:r>
              <a:rPr lang="en-US" sz="2000" b="1" dirty="0"/>
              <a:t> BAP, LHP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disampaikan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khirarhis</a:t>
            </a:r>
            <a:r>
              <a:rPr lang="en-US" sz="2000" b="1" dirty="0"/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        (</a:t>
            </a:r>
            <a:r>
              <a:rPr lang="en-US" sz="2000" b="1" dirty="0" err="1"/>
              <a:t>Psl</a:t>
            </a:r>
            <a:r>
              <a:rPr lang="en-US" sz="2000" b="1" dirty="0"/>
              <a:t>. 24 </a:t>
            </a:r>
            <a:r>
              <a:rPr lang="en-US" sz="2000" b="1" dirty="0" err="1"/>
              <a:t>ayat</a:t>
            </a:r>
            <a:r>
              <a:rPr lang="en-US" sz="2000" b="1" dirty="0"/>
              <a:t> 3 </a:t>
            </a:r>
            <a:r>
              <a:rPr lang="en-US" sz="2000" b="1" dirty="0" err="1"/>
              <a:t>hurup</a:t>
            </a:r>
            <a:r>
              <a:rPr lang="en-US" sz="2000" b="1" dirty="0"/>
              <a:t> b).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3.  </a:t>
            </a:r>
            <a:r>
              <a:rPr lang="en-US" sz="2000" b="1" dirty="0" err="1"/>
              <a:t>Laporan</a:t>
            </a:r>
            <a:r>
              <a:rPr lang="en-US" sz="2000" b="1" dirty="0"/>
              <a:t> </a:t>
            </a:r>
            <a:r>
              <a:rPr lang="en-US" sz="2000" b="1" dirty="0" err="1"/>
              <a:t>atasan</a:t>
            </a:r>
            <a:r>
              <a:rPr lang="en-US" sz="2000" b="1" dirty="0"/>
              <a:t> </a:t>
            </a:r>
            <a:r>
              <a:rPr lang="en-US" sz="2000" b="1" dirty="0" err="1"/>
              <a:t>langsung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</a:t>
            </a:r>
            <a:r>
              <a:rPr lang="en-US" sz="2000" b="1" dirty="0" err="1"/>
              <a:t>memuat</a:t>
            </a:r>
            <a:r>
              <a:rPr lang="en-US" sz="2000" b="1" dirty="0"/>
              <a:t> </a:t>
            </a:r>
            <a:r>
              <a:rPr lang="en-US" sz="2000" b="1" dirty="0" err="1"/>
              <a:t>dasar-dasar</a:t>
            </a:r>
            <a:r>
              <a:rPr lang="en-US" sz="2000" b="1" dirty="0"/>
              <a:t> </a:t>
            </a:r>
            <a:r>
              <a:rPr lang="en-US" sz="2000" b="1" dirty="0" err="1"/>
              <a:t>pertimbangan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saran. 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3550" y="304800"/>
            <a:ext cx="7512050" cy="6172200"/>
          </a:xfrm>
          <a:prstGeom prst="round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en-US" sz="2400" b="1" dirty="0" err="1"/>
              <a:t>Apabila</a:t>
            </a:r>
            <a:r>
              <a:rPr lang="en-US" sz="2400" b="1" dirty="0"/>
              <a:t> </a:t>
            </a:r>
            <a:r>
              <a:rPr lang="en-US" sz="2400" b="1" dirty="0" err="1"/>
              <a:t>menurut</a:t>
            </a:r>
            <a:r>
              <a:rPr lang="en-US" sz="2400" b="1" dirty="0"/>
              <a:t>  </a:t>
            </a:r>
            <a:r>
              <a:rPr lang="en-US" sz="2400" b="1" dirty="0" err="1"/>
              <a:t>pertimbangan</a:t>
            </a:r>
            <a:r>
              <a:rPr lang="en-US" sz="2400" b="1" dirty="0"/>
              <a:t>  </a:t>
            </a:r>
            <a:r>
              <a:rPr lang="en-US" sz="2400" b="1" dirty="0" err="1"/>
              <a:t>pejabat</a:t>
            </a:r>
            <a:r>
              <a:rPr lang="en-US" sz="2400" b="1" dirty="0"/>
              <a:t> yang </a:t>
            </a:r>
            <a:r>
              <a:rPr lang="en-US" sz="2400" b="1" dirty="0" err="1"/>
              <a:t>menerima</a:t>
            </a:r>
            <a:r>
              <a:rPr lang="en-US" sz="2400" b="1" dirty="0"/>
              <a:t> </a:t>
            </a:r>
            <a:r>
              <a:rPr lang="en-US" sz="2400" b="1" dirty="0" err="1"/>
              <a:t>laporan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saran </a:t>
            </a:r>
            <a:r>
              <a:rPr lang="en-US" sz="2400" b="1" dirty="0" err="1"/>
              <a:t>atasan</a:t>
            </a:r>
            <a:r>
              <a:rPr lang="en-US" sz="2400" b="1" dirty="0"/>
              <a:t> </a:t>
            </a:r>
            <a:r>
              <a:rPr lang="en-US" sz="2400" b="1" dirty="0" err="1"/>
              <a:t>langsung</a:t>
            </a:r>
            <a:r>
              <a:rPr lang="en-US" sz="2400" b="1" dirty="0"/>
              <a:t> 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disetujui</a:t>
            </a:r>
            <a:r>
              <a:rPr lang="en-US" sz="2400" b="1" dirty="0"/>
              <a:t>, </a:t>
            </a:r>
            <a:r>
              <a:rPr lang="en-US" sz="2400" b="1" dirty="0" err="1"/>
              <a:t>maka</a:t>
            </a:r>
            <a:r>
              <a:rPr lang="en-US" sz="2400" b="1" dirty="0"/>
              <a:t> </a:t>
            </a:r>
            <a:r>
              <a:rPr lang="en-US" sz="2400" b="1" dirty="0" err="1"/>
              <a:t>pejabat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menjatuhkan</a:t>
            </a:r>
            <a:r>
              <a:rPr lang="en-US" sz="2400" b="1" dirty="0"/>
              <a:t> </a:t>
            </a:r>
            <a:r>
              <a:rPr lang="en-US" sz="2400" b="1" dirty="0" err="1"/>
              <a:t>hukuman</a:t>
            </a:r>
            <a:r>
              <a:rPr lang="en-US" sz="2400" b="1" dirty="0"/>
              <a:t> </a:t>
            </a:r>
            <a:r>
              <a:rPr lang="en-US" sz="2400" b="1" dirty="0" err="1"/>
              <a:t>disiplin</a:t>
            </a:r>
            <a:r>
              <a:rPr lang="en-US" sz="2400" b="1" dirty="0"/>
              <a:t>, </a:t>
            </a:r>
            <a:r>
              <a:rPr lang="en-US" sz="2400" b="1" dirty="0" err="1"/>
              <a:t>tetapi</a:t>
            </a:r>
            <a:r>
              <a:rPr lang="en-US" sz="2400" b="1" dirty="0"/>
              <a:t> </a:t>
            </a:r>
            <a:r>
              <a:rPr lang="en-US" sz="2400" b="1" dirty="0" err="1"/>
              <a:t>apabila</a:t>
            </a:r>
            <a:r>
              <a:rPr lang="en-US" sz="2400" b="1" dirty="0"/>
              <a:t> </a:t>
            </a:r>
            <a:r>
              <a:rPr lang="en-US" sz="2400" b="1" dirty="0" err="1"/>
              <a:t>menurut</a:t>
            </a:r>
            <a:r>
              <a:rPr lang="en-US" sz="2400" b="1" dirty="0"/>
              <a:t> </a:t>
            </a:r>
            <a:r>
              <a:rPr lang="en-US" sz="2400" b="1" dirty="0" err="1"/>
              <a:t>pertimbanganya</a:t>
            </a:r>
            <a:r>
              <a:rPr lang="en-US" sz="2400" b="1" dirty="0"/>
              <a:t> BAP,LHP yang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belum</a:t>
            </a:r>
            <a:r>
              <a:rPr lang="en-US" sz="2400" b="1" dirty="0"/>
              <a:t> </a:t>
            </a:r>
            <a:r>
              <a:rPr lang="en-US" sz="2400" b="1" dirty="0" err="1"/>
              <a:t>memadai</a:t>
            </a:r>
            <a:r>
              <a:rPr lang="en-US" sz="2400" b="1" dirty="0"/>
              <a:t>,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dibentuk</a:t>
            </a:r>
            <a:r>
              <a:rPr lang="en-US" sz="2400" b="1" dirty="0"/>
              <a:t> Tim </a:t>
            </a:r>
            <a:r>
              <a:rPr lang="en-US" sz="2400" b="1" dirty="0" err="1"/>
              <a:t>pemeriksa</a:t>
            </a:r>
            <a:r>
              <a:rPr lang="en-US" sz="2400" b="1" dirty="0"/>
              <a:t> (</a:t>
            </a:r>
            <a:r>
              <a:rPr lang="en-US" sz="2400" b="1" dirty="0" err="1"/>
              <a:t>Psl</a:t>
            </a:r>
            <a:r>
              <a:rPr lang="en-US" sz="2400" b="1" dirty="0"/>
              <a:t>. 25).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5.  </a:t>
            </a:r>
            <a:r>
              <a:rPr lang="en-US" sz="2400" b="1" dirty="0" err="1"/>
              <a:t>Apabila</a:t>
            </a:r>
            <a:r>
              <a:rPr lang="en-US" sz="2400" b="1" dirty="0"/>
              <a:t> </a:t>
            </a:r>
            <a:r>
              <a:rPr lang="en-US" sz="2400" b="1" dirty="0" err="1"/>
              <a:t>menurut</a:t>
            </a:r>
            <a:r>
              <a:rPr lang="en-US" sz="2400" b="1" dirty="0"/>
              <a:t> </a:t>
            </a:r>
            <a:r>
              <a:rPr lang="en-US" sz="2400" b="1" dirty="0" err="1"/>
              <a:t>pejabat</a:t>
            </a:r>
            <a:r>
              <a:rPr lang="en-US" sz="2400" b="1" dirty="0"/>
              <a:t> yang </a:t>
            </a:r>
            <a:r>
              <a:rPr lang="en-US" sz="2400" b="1" dirty="0" err="1"/>
              <a:t>menerima</a:t>
            </a:r>
            <a:r>
              <a:rPr lang="en-US" sz="2400" b="1" dirty="0"/>
              <a:t> </a:t>
            </a:r>
            <a:r>
              <a:rPr lang="en-US" sz="2400" b="1" dirty="0" err="1"/>
              <a:t>laporan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</a:t>
            </a:r>
            <a:r>
              <a:rPr lang="en-US" sz="2400" b="1" dirty="0" err="1"/>
              <a:t>hukuman</a:t>
            </a:r>
            <a:r>
              <a:rPr lang="en-US" sz="2400" b="1" dirty="0"/>
              <a:t> yang </a:t>
            </a:r>
            <a:r>
              <a:rPr lang="en-US" sz="2400" b="1" dirty="0" err="1"/>
              <a:t>setimpal</a:t>
            </a:r>
            <a:r>
              <a:rPr lang="en-US" sz="2400" b="1" dirty="0"/>
              <a:t> 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pelanggaran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hukuman</a:t>
            </a:r>
            <a:r>
              <a:rPr lang="en-US" sz="2400" b="1" dirty="0"/>
              <a:t> yang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berat</a:t>
            </a:r>
            <a:r>
              <a:rPr lang="en-US" sz="2400" b="1" dirty="0"/>
              <a:t> </a:t>
            </a:r>
            <a:r>
              <a:rPr lang="en-US" sz="2400" b="1" dirty="0" err="1"/>
              <a:t>lagi</a:t>
            </a:r>
            <a:r>
              <a:rPr lang="en-US" sz="2400" b="1" dirty="0"/>
              <a:t>,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kewenangan</a:t>
            </a:r>
            <a:r>
              <a:rPr lang="en-US" sz="2400" b="1" dirty="0"/>
              <a:t> </a:t>
            </a:r>
            <a:r>
              <a:rPr lang="en-US" sz="2400" b="1" dirty="0" err="1"/>
              <a:t>menjatuhkannya</a:t>
            </a:r>
            <a:r>
              <a:rPr lang="en-US" sz="2400" b="1" dirty="0"/>
              <a:t> </a:t>
            </a:r>
            <a:r>
              <a:rPr lang="en-US" sz="2400" b="1" dirty="0" err="1"/>
              <a:t>berada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pejabat</a:t>
            </a:r>
            <a:r>
              <a:rPr lang="en-US" sz="2400" b="1" dirty="0"/>
              <a:t> yang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tinggi</a:t>
            </a:r>
            <a:r>
              <a:rPr lang="en-US" sz="2400" b="1" dirty="0"/>
              <a:t> </a:t>
            </a:r>
            <a:r>
              <a:rPr lang="en-US" sz="2400" b="1" dirty="0" err="1"/>
              <a:t>lagi</a:t>
            </a:r>
            <a:r>
              <a:rPr lang="en-US" sz="2400" b="1" dirty="0"/>
              <a:t>, </a:t>
            </a:r>
            <a:r>
              <a:rPr lang="en-US" sz="2400" b="1" dirty="0" err="1"/>
              <a:t>maka</a:t>
            </a:r>
            <a:r>
              <a:rPr lang="en-US" sz="2400" b="1" dirty="0"/>
              <a:t> </a:t>
            </a:r>
            <a:r>
              <a:rPr lang="en-US" sz="2400" b="1" dirty="0" err="1"/>
              <a:t>pejabat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laporan</a:t>
            </a:r>
            <a:r>
              <a:rPr lang="en-US" sz="2400" b="1" dirty="0"/>
              <a:t> </a:t>
            </a:r>
            <a:r>
              <a:rPr lang="en-US" sz="2400" b="1" dirty="0" err="1"/>
              <a:t>lagi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2950" y="228600"/>
            <a:ext cx="602615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VIII</a:t>
            </a:r>
            <a:r>
              <a:rPr lang="en-US" sz="2800" b="1" dirty="0">
                <a:solidFill>
                  <a:srgbClr val="FF0000"/>
                </a:solidFill>
              </a:rPr>
              <a:t>.  </a:t>
            </a:r>
            <a:r>
              <a:rPr lang="en-US" sz="2800" b="1" dirty="0" err="1">
                <a:solidFill>
                  <a:srgbClr val="FF0000"/>
                </a:solidFill>
              </a:rPr>
              <a:t>Penyerahan</a:t>
            </a:r>
            <a:r>
              <a:rPr lang="en-US" sz="2800" b="1" dirty="0">
                <a:solidFill>
                  <a:srgbClr val="FF0000"/>
                </a:solidFill>
              </a:rPr>
              <a:t> SK </a:t>
            </a:r>
            <a:r>
              <a:rPr lang="en-US" sz="2800" b="1" dirty="0" err="1">
                <a:solidFill>
                  <a:srgbClr val="FF0000"/>
                </a:solidFill>
              </a:rPr>
              <a:t>Hukuman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Disiplin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33550" y="1371600"/>
            <a:ext cx="7594600" cy="5029200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perinsipnya</a:t>
            </a:r>
            <a:r>
              <a:rPr lang="en-US" sz="2000" b="1" dirty="0"/>
              <a:t>, SK </a:t>
            </a:r>
            <a:r>
              <a:rPr lang="en-US" sz="2000" b="1" dirty="0" err="1"/>
              <a:t>hukuman</a:t>
            </a:r>
            <a:r>
              <a:rPr lang="en-US" sz="2000" b="1" dirty="0"/>
              <a:t> </a:t>
            </a:r>
            <a:r>
              <a:rPr lang="en-US" sz="2000" b="1" dirty="0" err="1"/>
              <a:t>disiplin</a:t>
            </a:r>
            <a:r>
              <a:rPr lang="en-US" sz="2000" b="1" dirty="0"/>
              <a:t> </a:t>
            </a:r>
            <a:r>
              <a:rPr lang="en-US" sz="2000" b="1" dirty="0" err="1"/>
              <a:t>diserahkan</a:t>
            </a:r>
            <a:r>
              <a:rPr lang="en-US" sz="2000" b="1" dirty="0"/>
              <a:t> </a:t>
            </a:r>
            <a:r>
              <a:rPr lang="en-US" sz="2000" b="1" dirty="0" err="1"/>
              <a:t>langsung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 yang </a:t>
            </a:r>
            <a:r>
              <a:rPr lang="en-US" sz="2000" b="1" dirty="0" err="1"/>
              <a:t>dihukum</a:t>
            </a:r>
            <a:r>
              <a:rPr lang="en-US" sz="2000" b="1" dirty="0"/>
              <a:t> (</a:t>
            </a:r>
            <a:r>
              <a:rPr lang="en-US" sz="2000" b="1" dirty="0" err="1"/>
              <a:t>Psl</a:t>
            </a:r>
            <a:r>
              <a:rPr lang="en-US" sz="2000" b="1" dirty="0"/>
              <a:t>. 31 </a:t>
            </a:r>
            <a:r>
              <a:rPr lang="en-US" sz="2000" b="1" dirty="0" err="1"/>
              <a:t>ayat</a:t>
            </a:r>
            <a:r>
              <a:rPr lang="en-US" sz="2000" b="1" dirty="0"/>
              <a:t> 2).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2.  SK </a:t>
            </a:r>
            <a:r>
              <a:rPr lang="en-US" sz="2000" b="1" dirty="0" err="1"/>
              <a:t>hukuman</a:t>
            </a:r>
            <a:r>
              <a:rPr lang="en-US" sz="2000" b="1" dirty="0"/>
              <a:t> </a:t>
            </a:r>
            <a:r>
              <a:rPr lang="en-US" sz="2000" b="1" dirty="0" err="1"/>
              <a:t>disiplin</a:t>
            </a:r>
            <a:r>
              <a:rPr lang="en-US" sz="2000" b="1" dirty="0"/>
              <a:t> </a:t>
            </a:r>
            <a:r>
              <a:rPr lang="en-US" sz="2000" b="1" dirty="0" err="1"/>
              <a:t>diserahkan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tempo 14 </a:t>
            </a:r>
            <a:r>
              <a:rPr lang="en-US" sz="2000" b="1" dirty="0" err="1"/>
              <a:t>hari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ditetapkan</a:t>
            </a:r>
            <a:r>
              <a:rPr lang="en-US" sz="2000" b="1" dirty="0"/>
              <a:t> (</a:t>
            </a:r>
            <a:r>
              <a:rPr lang="en-US" sz="2000" b="1" dirty="0" err="1"/>
              <a:t>Psl</a:t>
            </a:r>
            <a:r>
              <a:rPr lang="en-US" sz="2000" b="1" dirty="0"/>
              <a:t>. 31 </a:t>
            </a:r>
            <a:r>
              <a:rPr lang="en-US" sz="2000" b="1" dirty="0" err="1"/>
              <a:t>ayat</a:t>
            </a:r>
            <a:r>
              <a:rPr lang="en-US" sz="2000" b="1" dirty="0"/>
              <a:t> 3).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3. 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hal</a:t>
            </a:r>
            <a:r>
              <a:rPr lang="en-US" sz="2000" b="1" dirty="0"/>
              <a:t> PNS yang </a:t>
            </a:r>
            <a:r>
              <a:rPr lang="en-US" sz="2000" b="1" dirty="0" err="1"/>
              <a:t>dihukum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berada</a:t>
            </a:r>
            <a:r>
              <a:rPr lang="en-US" sz="2000" b="1" dirty="0"/>
              <a:t> </a:t>
            </a:r>
            <a:r>
              <a:rPr lang="en-US" sz="2000" b="1" dirty="0" err="1"/>
              <a:t>di</a:t>
            </a:r>
            <a:r>
              <a:rPr lang="en-US" sz="2000" b="1" dirty="0"/>
              <a:t> </a:t>
            </a:r>
            <a:r>
              <a:rPr lang="en-US" sz="2000" b="1" dirty="0" err="1"/>
              <a:t>kantor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bersedia</a:t>
            </a:r>
            <a:r>
              <a:rPr lang="en-US" sz="2000" b="1" dirty="0"/>
              <a:t>  </a:t>
            </a:r>
            <a:r>
              <a:rPr lang="en-US" sz="2000" b="1" dirty="0" err="1"/>
              <a:t>hadir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menerima</a:t>
            </a:r>
            <a:r>
              <a:rPr lang="en-US" sz="2000" b="1" dirty="0"/>
              <a:t> SK  </a:t>
            </a:r>
            <a:r>
              <a:rPr lang="en-US" sz="2000" b="1" dirty="0" err="1"/>
              <a:t>hukuman</a:t>
            </a:r>
            <a:r>
              <a:rPr lang="en-US" sz="2000" b="1" dirty="0"/>
              <a:t> </a:t>
            </a:r>
            <a:r>
              <a:rPr lang="en-US" sz="2000" b="1" dirty="0" err="1"/>
              <a:t>disiplin</a:t>
            </a:r>
            <a:r>
              <a:rPr lang="en-US" sz="2000" b="1" dirty="0"/>
              <a:t>,  </a:t>
            </a:r>
            <a:r>
              <a:rPr lang="en-US" sz="2000" b="1" dirty="0" err="1"/>
              <a:t>maka</a:t>
            </a:r>
            <a:r>
              <a:rPr lang="en-US" sz="2000" b="1" dirty="0"/>
              <a:t> </a:t>
            </a:r>
            <a:r>
              <a:rPr lang="en-US" sz="2000" b="1" dirty="0" err="1"/>
              <a:t>dibuat</a:t>
            </a:r>
            <a:r>
              <a:rPr lang="en-US" sz="2000" b="1" dirty="0"/>
              <a:t> </a:t>
            </a:r>
            <a:r>
              <a:rPr lang="en-US" sz="2000" b="1" dirty="0" err="1"/>
              <a:t>surat</a:t>
            </a:r>
            <a:r>
              <a:rPr lang="en-US" sz="2000" b="1" dirty="0"/>
              <a:t> </a:t>
            </a:r>
            <a:r>
              <a:rPr lang="en-US" sz="2000" b="1" dirty="0" err="1"/>
              <a:t>panggilan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tertulis</a:t>
            </a:r>
            <a:r>
              <a:rPr lang="en-US" sz="2000" b="1" dirty="0"/>
              <a:t> (</a:t>
            </a:r>
            <a:r>
              <a:rPr lang="en-US" sz="2000" b="1" dirty="0" err="1"/>
              <a:t>Psl</a:t>
            </a:r>
            <a:r>
              <a:rPr lang="en-US" sz="2000" b="1" dirty="0"/>
              <a:t>. 31 </a:t>
            </a:r>
            <a:r>
              <a:rPr lang="en-US" sz="2000" b="1" dirty="0" err="1"/>
              <a:t>ayat</a:t>
            </a:r>
            <a:r>
              <a:rPr lang="en-US" sz="2000" b="1" dirty="0"/>
              <a:t> 4).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 4.  </a:t>
            </a: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hadir</a:t>
            </a:r>
            <a:r>
              <a:rPr lang="en-US" sz="2000" b="1" dirty="0"/>
              <a:t> 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tanggal</a:t>
            </a:r>
            <a:r>
              <a:rPr lang="en-US" sz="2000" b="1" dirty="0"/>
              <a:t> yang </a:t>
            </a:r>
            <a:r>
              <a:rPr lang="en-US" sz="2000" b="1" dirty="0" err="1"/>
              <a:t>ditentukan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surat</a:t>
            </a:r>
            <a:r>
              <a:rPr lang="en-US" sz="2000" b="1" dirty="0"/>
              <a:t> </a:t>
            </a:r>
            <a:r>
              <a:rPr lang="en-US" sz="2000" b="1" dirty="0" err="1"/>
              <a:t>panggilan</a:t>
            </a:r>
            <a:r>
              <a:rPr lang="en-US" sz="2000" b="1" dirty="0"/>
              <a:t>, </a:t>
            </a:r>
            <a:r>
              <a:rPr lang="en-US" sz="2000" b="1" dirty="0" err="1"/>
              <a:t>maka</a:t>
            </a:r>
            <a:r>
              <a:rPr lang="en-US" sz="2000" b="1" dirty="0"/>
              <a:t> SK </a:t>
            </a:r>
            <a:r>
              <a:rPr lang="en-US" sz="2000" b="1" dirty="0" err="1"/>
              <a:t>dikirim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alamat</a:t>
            </a:r>
            <a:r>
              <a:rPr lang="en-US" sz="2000" b="1" dirty="0"/>
              <a:t> </a:t>
            </a:r>
            <a:r>
              <a:rPr lang="en-US" sz="2000" b="1" dirty="0" err="1"/>
              <a:t>domisili</a:t>
            </a:r>
            <a:r>
              <a:rPr lang="en-US" sz="2000" b="1" dirty="0"/>
              <a:t> </a:t>
            </a:r>
            <a:r>
              <a:rPr lang="en-US" sz="2000" b="1" dirty="0" err="1"/>
              <a:t>ybs</a:t>
            </a:r>
            <a:r>
              <a:rPr lang="en-US" sz="2000" b="1" dirty="0"/>
              <a:t>  </a:t>
            </a:r>
            <a:r>
              <a:rPr lang="en-US" sz="2000" b="1" dirty="0" err="1"/>
              <a:t>terakhir</a:t>
            </a:r>
            <a:r>
              <a:rPr lang="en-US" sz="2000" b="1" dirty="0"/>
              <a:t> </a:t>
            </a:r>
            <a:r>
              <a:rPr lang="en-US" sz="2000" b="1" dirty="0" err="1"/>
              <a:t>dilaporkan</a:t>
            </a:r>
            <a:r>
              <a:rPr lang="en-US" sz="2000" b="1" dirty="0"/>
              <a:t> </a:t>
            </a:r>
            <a:r>
              <a:rPr lang="en-US" sz="2000" b="1" dirty="0" err="1"/>
              <a:t>di</a:t>
            </a:r>
            <a:r>
              <a:rPr lang="en-US" sz="2000" b="1" dirty="0"/>
              <a:t> </a:t>
            </a:r>
            <a:r>
              <a:rPr lang="en-US" sz="2000" b="1" dirty="0" err="1"/>
              <a:t>kantor</a:t>
            </a:r>
            <a:r>
              <a:rPr lang="en-US" sz="2000" b="1" dirty="0"/>
              <a:t>, </a:t>
            </a:r>
            <a:r>
              <a:rPr lang="en-US" sz="2000" b="1" dirty="0" err="1"/>
              <a:t>dgn</a:t>
            </a:r>
            <a:r>
              <a:rPr lang="en-US" sz="2000" b="1" dirty="0"/>
              <a:t> </a:t>
            </a:r>
            <a:r>
              <a:rPr lang="en-US" sz="2000" b="1" dirty="0" err="1"/>
              <a:t>demikian</a:t>
            </a:r>
            <a:r>
              <a:rPr lang="en-US" sz="2000" b="1" dirty="0"/>
              <a:t> </a:t>
            </a:r>
            <a:r>
              <a:rPr lang="en-US" sz="2000" b="1" dirty="0" err="1"/>
              <a:t>dianggap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diterima</a:t>
            </a:r>
            <a:endParaRPr lang="en-US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     (</a:t>
            </a:r>
            <a:r>
              <a:rPr lang="en-US" sz="2000" b="1" dirty="0" err="1"/>
              <a:t>Psl</a:t>
            </a:r>
            <a:r>
              <a:rPr lang="en-US" sz="2000" b="1" dirty="0"/>
              <a:t>. 31 </a:t>
            </a:r>
            <a:r>
              <a:rPr lang="en-US" sz="2000" b="1" dirty="0" err="1"/>
              <a:t>ayat</a:t>
            </a:r>
            <a:r>
              <a:rPr lang="en-US" sz="2000" b="1" dirty="0"/>
              <a:t> 4).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457200"/>
            <a:ext cx="8337550" cy="594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03225" indent="-403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5. </a:t>
            </a:r>
            <a:r>
              <a:rPr lang="en-US" sz="3200" dirty="0"/>
              <a:t>PNS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dijatuhi</a:t>
            </a:r>
            <a:r>
              <a:rPr lang="en-US" sz="3200" dirty="0"/>
              <a:t> </a:t>
            </a:r>
            <a:r>
              <a:rPr lang="en-US" sz="3200" dirty="0" err="1"/>
              <a:t>hukuman</a:t>
            </a:r>
            <a:r>
              <a:rPr lang="en-US" sz="3200" dirty="0"/>
              <a:t> </a:t>
            </a:r>
            <a:r>
              <a:rPr lang="en-US" sz="3200" dirty="0" err="1"/>
              <a:t>disiplin</a:t>
            </a:r>
            <a:r>
              <a:rPr lang="en-US" sz="3200" dirty="0"/>
              <a:t> </a:t>
            </a:r>
            <a:r>
              <a:rPr lang="en-US" sz="3200" dirty="0" err="1"/>
              <a:t>pemberhentian</a:t>
            </a:r>
            <a:r>
              <a:rPr lang="en-US" sz="3200" dirty="0"/>
              <a:t>, </a:t>
            </a:r>
            <a:r>
              <a:rPr lang="en-US" sz="3200" dirty="0" err="1"/>
              <a:t>sejak</a:t>
            </a:r>
            <a:r>
              <a:rPr lang="en-US" sz="3200" dirty="0"/>
              <a:t> </a:t>
            </a:r>
            <a:r>
              <a:rPr lang="en-US" sz="3200" dirty="0" err="1"/>
              <a:t>menerima</a:t>
            </a:r>
            <a:r>
              <a:rPr lang="en-US" sz="3200" dirty="0"/>
              <a:t> SK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dianggap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diterima</a:t>
            </a:r>
            <a:r>
              <a:rPr lang="en-US" sz="3200" dirty="0"/>
              <a:t>,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bekerja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dibayarkan</a:t>
            </a:r>
            <a:r>
              <a:rPr lang="en-US" sz="3200" dirty="0"/>
              <a:t> </a:t>
            </a:r>
            <a:r>
              <a:rPr lang="en-US" sz="3200" dirty="0" err="1"/>
              <a:t>gajinya</a:t>
            </a:r>
            <a:r>
              <a:rPr lang="en-US" sz="3200" dirty="0"/>
              <a:t> </a:t>
            </a:r>
            <a:r>
              <a:rPr lang="en-US" sz="3200" dirty="0" err="1"/>
              <a:t>lagi</a:t>
            </a:r>
            <a:r>
              <a:rPr lang="en-US" sz="3200" dirty="0"/>
              <a:t>, </a:t>
            </a:r>
            <a:r>
              <a:rPr lang="en-US" sz="3200" dirty="0" err="1"/>
              <a:t>kecuali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yang </a:t>
            </a:r>
            <a:r>
              <a:rPr lang="en-US" sz="3200" dirty="0" err="1"/>
              <a:t>mengajukan</a:t>
            </a:r>
            <a:r>
              <a:rPr lang="en-US" sz="3200" dirty="0"/>
              <a:t> banding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mengajukan</a:t>
            </a:r>
            <a:r>
              <a:rPr lang="en-US" sz="3200" dirty="0"/>
              <a:t> </a:t>
            </a:r>
            <a:r>
              <a:rPr lang="en-US" sz="3200" dirty="0" err="1"/>
              <a:t>permohonan</a:t>
            </a:r>
            <a:r>
              <a:rPr lang="en-US" sz="3200" dirty="0"/>
              <a:t>  </a:t>
            </a:r>
            <a:r>
              <a:rPr lang="en-US" sz="3200" dirty="0" err="1"/>
              <a:t>izin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tetap</a:t>
            </a:r>
            <a:r>
              <a:rPr lang="en-US" sz="3200" dirty="0"/>
              <a:t> </a:t>
            </a:r>
            <a:r>
              <a:rPr lang="en-US" sz="3200" dirty="0" err="1"/>
              <a:t>bekerja</a:t>
            </a:r>
            <a:r>
              <a:rPr lang="en-US" sz="3200" dirty="0"/>
              <a:t> </a:t>
            </a:r>
            <a:r>
              <a:rPr lang="en-US" sz="3200" dirty="0" err="1"/>
              <a:t>selama</a:t>
            </a:r>
            <a:r>
              <a:rPr lang="en-US" sz="3200" dirty="0"/>
              <a:t> banding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mendapat</a:t>
            </a:r>
            <a:r>
              <a:rPr lang="en-US" sz="3200" dirty="0"/>
              <a:t> </a:t>
            </a:r>
            <a:r>
              <a:rPr lang="en-US" sz="3200" dirty="0" err="1"/>
              <a:t>izin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PPK. </a:t>
            </a:r>
            <a:endParaRPr lang="en-US" sz="2800" dirty="0"/>
          </a:p>
        </p:txBody>
      </p:sp>
    </p:spTree>
  </p:cSld>
  <p:clrMapOvr>
    <a:masterClrMapping/>
  </p:clrMapOvr>
  <p:transition spd="slow"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304801"/>
            <a:ext cx="8420100" cy="624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457200"/>
            <a:ext cx="8172450" cy="571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0400" y="304800"/>
            <a:ext cx="470535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IX.  </a:t>
            </a:r>
            <a:r>
              <a:rPr lang="en-US" sz="3200" dirty="0" err="1">
                <a:solidFill>
                  <a:srgbClr val="FF0000"/>
                </a:solidFill>
              </a:rPr>
              <a:t>Keberatan</a:t>
            </a:r>
            <a:r>
              <a:rPr lang="en-US" sz="3200" dirty="0">
                <a:solidFill>
                  <a:srgbClr val="FF0000"/>
                </a:solidFill>
              </a:rPr>
              <a:t>/ Banding.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68450" y="990600"/>
            <a:ext cx="7677150" cy="2895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95288" indent="-3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</a:rPr>
              <a:t>Keberatan</a:t>
            </a:r>
            <a:r>
              <a:rPr lang="en-US" sz="3600" dirty="0">
                <a:solidFill>
                  <a:srgbClr val="C00000"/>
                </a:solidFill>
              </a:rPr>
              <a:t>. </a:t>
            </a:r>
          </a:p>
          <a:p>
            <a:pPr marL="395288" indent="-3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</a:rPr>
              <a:t> =&gt; </a:t>
            </a:r>
            <a:r>
              <a:rPr lang="en-US" sz="2400" dirty="0" err="1"/>
              <a:t>Diajukan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disampaikan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atasan</a:t>
            </a:r>
            <a:r>
              <a:rPr lang="en-US" sz="2400" dirty="0"/>
              <a:t> </a:t>
            </a:r>
            <a:r>
              <a:rPr lang="en-US" sz="2400" dirty="0" err="1"/>
              <a:t>pejabat</a:t>
            </a:r>
            <a:r>
              <a:rPr lang="en-US" sz="2400" dirty="0"/>
              <a:t> yang </a:t>
            </a:r>
            <a:r>
              <a:rPr lang="en-US" sz="2400" dirty="0" err="1"/>
              <a:t>menghukum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tempo 14 </a:t>
            </a:r>
            <a:r>
              <a:rPr lang="en-US" sz="2400" dirty="0" err="1"/>
              <a:t>hari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tembusan</a:t>
            </a:r>
            <a:r>
              <a:rPr lang="en-US" sz="2400" dirty="0"/>
              <a:t> </a:t>
            </a:r>
            <a:r>
              <a:rPr lang="en-US" sz="2400" dirty="0" err="1"/>
              <a:t>kpd</a:t>
            </a:r>
            <a:r>
              <a:rPr lang="en-US" sz="2400" dirty="0"/>
              <a:t> </a:t>
            </a:r>
            <a:r>
              <a:rPr lang="en-US" sz="2400" dirty="0" err="1"/>
              <a:t>pejabat</a:t>
            </a:r>
            <a:r>
              <a:rPr lang="en-US" sz="2400" dirty="0"/>
              <a:t> yang </a:t>
            </a:r>
            <a:r>
              <a:rPr lang="en-US" sz="2400" dirty="0" err="1"/>
              <a:t>menghukum</a:t>
            </a:r>
            <a:r>
              <a:rPr lang="en-US" sz="2400" dirty="0"/>
              <a:t>. </a:t>
            </a:r>
          </a:p>
          <a:p>
            <a:pPr marL="395288" indent="-395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</a:rPr>
              <a:t>=&gt; </a:t>
            </a:r>
            <a:r>
              <a:rPr lang="en-US" sz="2400" dirty="0" err="1"/>
              <a:t>Pejabat</a:t>
            </a:r>
            <a:r>
              <a:rPr lang="en-US" sz="2400" dirty="0"/>
              <a:t> yang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keberatan</a:t>
            </a:r>
            <a:r>
              <a:rPr lang="en-US" sz="2400" dirty="0"/>
              <a:t> hrs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tempo 21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keberatan</a:t>
            </a:r>
            <a:r>
              <a:rPr lang="en-US" sz="2400" dirty="0"/>
              <a:t>. (</a:t>
            </a:r>
            <a:r>
              <a:rPr lang="en-US" sz="2400" dirty="0" err="1"/>
              <a:t>Psl</a:t>
            </a:r>
            <a:r>
              <a:rPr lang="en-US" sz="2400" dirty="0"/>
              <a:t>. 35,36,37)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51000" y="4114800"/>
            <a:ext cx="7924800" cy="2514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27063" indent="-62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</a:rPr>
              <a:t>Banding.</a:t>
            </a:r>
          </a:p>
          <a:p>
            <a:pPr marL="627063" indent="-62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=&gt; </a:t>
            </a:r>
            <a:r>
              <a:rPr lang="en-US" sz="2800" dirty="0"/>
              <a:t> </a:t>
            </a:r>
            <a:r>
              <a:rPr lang="en-US" sz="2800" dirty="0" err="1"/>
              <a:t>Diajukan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disampaikan</a:t>
            </a:r>
            <a:r>
              <a:rPr lang="en-US" sz="2800" dirty="0"/>
              <a:t> </a:t>
            </a:r>
            <a:r>
              <a:rPr lang="en-US" sz="2800" dirty="0" err="1"/>
              <a:t>kpd</a:t>
            </a:r>
            <a:r>
              <a:rPr lang="en-US" sz="2800" dirty="0"/>
              <a:t> BAPEK </a:t>
            </a:r>
            <a:r>
              <a:rPr lang="en-US" sz="2800" dirty="0" err="1"/>
              <a:t>dlm</a:t>
            </a:r>
            <a:r>
              <a:rPr lang="en-US" sz="2800" dirty="0"/>
              <a:t> tempo 14 </a:t>
            </a:r>
            <a:r>
              <a:rPr lang="en-US" sz="2800" dirty="0" err="1"/>
              <a:t>hari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tembusan</a:t>
            </a:r>
            <a:r>
              <a:rPr lang="en-US" sz="2800" dirty="0"/>
              <a:t> </a:t>
            </a:r>
            <a:r>
              <a:rPr lang="en-US" sz="2800" dirty="0" err="1"/>
              <a:t>kpd</a:t>
            </a:r>
            <a:r>
              <a:rPr lang="en-US" sz="2800" dirty="0"/>
              <a:t> PPK.</a:t>
            </a:r>
          </a:p>
          <a:p>
            <a:pPr marL="627063" indent="-62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=&gt;</a:t>
            </a:r>
            <a:r>
              <a:rPr lang="en-US" sz="2800" dirty="0"/>
              <a:t>  Banding </a:t>
            </a:r>
            <a:r>
              <a:rPr lang="en-US" sz="2800" dirty="0" err="1"/>
              <a:t>memuat</a:t>
            </a:r>
            <a:r>
              <a:rPr lang="en-US" sz="2800" dirty="0"/>
              <a:t> </a:t>
            </a:r>
            <a:r>
              <a:rPr lang="en-US" sz="2800" dirty="0" err="1"/>
              <a:t>alasan</a:t>
            </a:r>
            <a:r>
              <a:rPr lang="en-US" sz="2800" dirty="0"/>
              <a:t> </a:t>
            </a:r>
            <a:r>
              <a:rPr lang="en-US" sz="2800" dirty="0" err="1"/>
              <a:t>sanggahan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dilampiri</a:t>
            </a:r>
            <a:r>
              <a:rPr lang="en-US" sz="2800" dirty="0"/>
              <a:t> </a:t>
            </a:r>
            <a:r>
              <a:rPr lang="en-US" sz="2800" dirty="0" err="1"/>
              <a:t>bukti</a:t>
            </a:r>
            <a:r>
              <a:rPr lang="en-US" sz="2800" dirty="0"/>
              <a:t>. (</a:t>
            </a:r>
            <a:r>
              <a:rPr lang="en-US" sz="2800" dirty="0" err="1"/>
              <a:t>Psl</a:t>
            </a:r>
            <a:r>
              <a:rPr lang="en-US" sz="2800" dirty="0"/>
              <a:t>. 38), (PP. 24/2011).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105" y="166256"/>
            <a:ext cx="7939104" cy="7065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pperplate Gothic Bold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pperplate Gothic Bold" pitchFamily="34" charset="0"/>
              </a:rPr>
              <a:t>PROSES PENANGANAN PNS YANG MELAKUKAN TINDAK INDISIPLINER DAN PERMASALAHAN / SENGKETA LAINNYA</a:t>
            </a:r>
            <a:endParaRPr lang="en-US" sz="2400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24194" y="1190625"/>
            <a:ext cx="7661364" cy="5127048"/>
            <a:chOff x="888" y="1876"/>
            <a:chExt cx="10437" cy="7548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3507" y="7262"/>
              <a:ext cx="1887" cy="1991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SURAT KEPUTUSAN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(OLEH BKD)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6376" y="6945"/>
              <a:ext cx="2160" cy="2479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RAPAT DEWAN PERTIMBANGAN KEPEGAWAIAN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888" y="3424"/>
              <a:ext cx="1677" cy="1108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PERANGKAT DAERAH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4079" y="2968"/>
              <a:ext cx="1812" cy="2239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GUBERNUR NTT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5556" y="7826"/>
              <a:ext cx="660" cy="837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6727" y="3028"/>
              <a:ext cx="1482" cy="2179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BKD PROV. NTT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6037" y="3424"/>
              <a:ext cx="592" cy="135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550" y="5034"/>
              <a:ext cx="1200" cy="759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BERKAS LENGKAP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2704" y="3187"/>
              <a:ext cx="1271" cy="172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Laporan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 rot="16200000">
              <a:off x="4381" y="6054"/>
              <a:ext cx="1327" cy="455"/>
            </a:xfrm>
            <a:prstGeom prst="rightArrow">
              <a:avLst>
                <a:gd name="adj1" fmla="val 50000"/>
                <a:gd name="adj2" fmla="val 72912"/>
              </a:avLst>
            </a:prstGeom>
            <a:solidFill>
              <a:srgbClr val="FFFFFF"/>
            </a:solidFill>
            <a:ln w="31750">
              <a:solidFill>
                <a:srgbClr val="F7964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9513" y="2965"/>
              <a:ext cx="1812" cy="2239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TIM PEMERIKSA INSPEKTORAT PROV. NTT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 rot="5400000">
              <a:off x="6850" y="5921"/>
              <a:ext cx="1114" cy="455"/>
            </a:xfrm>
            <a:prstGeom prst="rightArrow">
              <a:avLst>
                <a:gd name="adj1" fmla="val 50000"/>
                <a:gd name="adj2" fmla="val 61209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6933" y="1876"/>
              <a:ext cx="1976" cy="348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REKOMENDASI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8415" y="3573"/>
              <a:ext cx="945" cy="122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5100" y="2328"/>
              <a:ext cx="5205" cy="0"/>
            </a:xfrm>
            <a:prstGeom prst="straightConnector1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>
              <a:off x="5092" y="2283"/>
              <a:ext cx="1" cy="555"/>
            </a:xfrm>
            <a:prstGeom prst="straightConnector1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>
              <a:off x="10335" y="2283"/>
              <a:ext cx="0" cy="510"/>
            </a:xfrm>
            <a:prstGeom prst="straightConnector1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383" y="5236"/>
              <a:ext cx="1981" cy="3184"/>
            </a:xfrm>
            <a:custGeom>
              <a:avLst/>
              <a:gdLst>
                <a:gd name="G0" fmla="+- 13663 0 0"/>
                <a:gd name="G1" fmla="+- 18514 0 0"/>
                <a:gd name="G2" fmla="+- 7200 0 0"/>
                <a:gd name="G3" fmla="*/ 13663 1 2"/>
                <a:gd name="G4" fmla="+- G3 10800 0"/>
                <a:gd name="G5" fmla="+- 21600 13663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7632 w 21600"/>
                <a:gd name="T1" fmla="*/ 0 h 21600"/>
                <a:gd name="T2" fmla="*/ 13663 w 21600"/>
                <a:gd name="T3" fmla="*/ 7200 h 21600"/>
                <a:gd name="T4" fmla="*/ 0 w 21600"/>
                <a:gd name="T5" fmla="*/ 2057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632" y="0"/>
                  </a:moveTo>
                  <a:lnTo>
                    <a:pt x="13663" y="7200"/>
                  </a:lnTo>
                  <a:lnTo>
                    <a:pt x="16749" y="7200"/>
                  </a:lnTo>
                  <a:lnTo>
                    <a:pt x="16749" y="19541"/>
                  </a:lnTo>
                  <a:lnTo>
                    <a:pt x="0" y="19541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rgbClr val="F7964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 rot="5400000">
              <a:off x="3694" y="6054"/>
              <a:ext cx="1327" cy="455"/>
            </a:xfrm>
            <a:prstGeom prst="rightArrow">
              <a:avLst>
                <a:gd name="adj1" fmla="val 50000"/>
                <a:gd name="adj2" fmla="val 72912"/>
              </a:avLst>
            </a:prstGeom>
            <a:solidFill>
              <a:srgbClr val="FFFFFF"/>
            </a:solidFill>
            <a:ln w="31750">
              <a:solidFill>
                <a:srgbClr val="F7964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003" y="1252152"/>
            <a:ext cx="8140204" cy="502508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MENURUT PURWODARMINTO: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err="1">
                <a:latin typeface="Trebuchet MS" pitchFamily="34" charset="0"/>
              </a:rPr>
              <a:t>Disiplin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adalah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latihan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batin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dengan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maksud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supaya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segala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perbuatan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selalu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menaati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tata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tertib</a:t>
            </a:r>
            <a:r>
              <a:rPr lang="en-US" dirty="0">
                <a:latin typeface="Trebuchet MS" pitchFamily="34" charset="0"/>
              </a:rPr>
              <a:t>/</a:t>
            </a:r>
            <a:r>
              <a:rPr lang="en-US" dirty="0" err="1">
                <a:latin typeface="Trebuchet MS" pitchFamily="34" charset="0"/>
              </a:rPr>
              <a:t>ketaatan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kepada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aturan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tata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tertib</a:t>
            </a:r>
            <a:r>
              <a:rPr lang="en-US" dirty="0">
                <a:latin typeface="Trebuchet MS" pitchFamily="34" charset="0"/>
              </a:rPr>
              <a:t>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100" b="1" u="sng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MENURUT BIMO AJI PARMESTYA: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                               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d-ID" dirty="0">
                <a:latin typeface="Trebuchet MS" pitchFamily="34" charset="0"/>
              </a:rPr>
              <a:t>Disiplin </a:t>
            </a:r>
            <a:r>
              <a:rPr lang="en-US" dirty="0" err="1">
                <a:latin typeface="Trebuchet MS" pitchFamily="34" charset="0"/>
              </a:rPr>
              <a:t>adalah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ketaatan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terhadap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peraturan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dan</a:t>
            </a:r>
            <a:r>
              <a:rPr lang="en-US" dirty="0">
                <a:latin typeface="Trebuchet MS" pitchFamily="34" charset="0"/>
              </a:rPr>
              <a:t>  </a:t>
            </a:r>
            <a:r>
              <a:rPr lang="en-US" dirty="0" err="1">
                <a:latin typeface="Trebuchet MS" pitchFamily="34" charset="0"/>
              </a:rPr>
              <a:t>norma</a:t>
            </a:r>
            <a:r>
              <a:rPr lang="id-ID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kehidupan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bermasyarakat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berbangsa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bernegara</a:t>
            </a:r>
            <a:r>
              <a:rPr lang="en-US" dirty="0">
                <a:latin typeface="Trebuchet MS" pitchFamily="34" charset="0"/>
              </a:rPr>
              <a:t> yang </a:t>
            </a:r>
            <a:r>
              <a:rPr lang="en-US" dirty="0" err="1">
                <a:latin typeface="Trebuchet MS" pitchFamily="34" charset="0"/>
              </a:rPr>
              <a:t>berlaku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serta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dilaksanakan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secara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sadar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ikhlas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lahir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batin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sehingga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timbul</a:t>
            </a:r>
            <a:r>
              <a:rPr lang="en-US" dirty="0">
                <a:latin typeface="Trebuchet MS" pitchFamily="34" charset="0"/>
              </a:rPr>
              <a:t> rasa </a:t>
            </a:r>
            <a:r>
              <a:rPr lang="en-US" dirty="0" err="1">
                <a:latin typeface="Trebuchet MS" pitchFamily="34" charset="0"/>
              </a:rPr>
              <a:t>malu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jika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tidak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melaksanakannya</a:t>
            </a:r>
            <a:r>
              <a:rPr lang="en-US" dirty="0">
                <a:latin typeface="Trebuchet MS" pitchFamily="34" charset="0"/>
              </a:rPr>
              <a:t>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100" b="1" u="sng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MENURUT PP No. 53 TAHUN 2010:</a:t>
            </a:r>
            <a:endParaRPr lang="id-ID" sz="2100" b="1" u="sng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 err="1">
                <a:latin typeface="Trebuchet MS" pitchFamily="34" charset="0"/>
              </a:rPr>
              <a:t>Disiplin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dalah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kesanggupan</a:t>
            </a:r>
            <a:r>
              <a:rPr lang="en-US" dirty="0">
                <a:latin typeface="Trebuchet MS" pitchFamily="34" charset="0"/>
              </a:rPr>
              <a:t> PNS </a:t>
            </a:r>
            <a:r>
              <a:rPr lang="en-US" dirty="0" err="1">
                <a:latin typeface="Trebuchet MS" pitchFamily="34" charset="0"/>
              </a:rPr>
              <a:t>untuk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menaati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kewajiban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menghindari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larangan</a:t>
            </a:r>
            <a:r>
              <a:rPr lang="en-US" dirty="0">
                <a:latin typeface="Trebuchet MS" pitchFamily="34" charset="0"/>
              </a:rPr>
              <a:t> yang </a:t>
            </a:r>
            <a:r>
              <a:rPr lang="en-US" dirty="0" err="1">
                <a:latin typeface="Trebuchet MS" pitchFamily="34" charset="0"/>
              </a:rPr>
              <a:t>ditentukan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dalam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peraturan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perundang-undangan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atau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peraturan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kedinasan</a:t>
            </a:r>
            <a:r>
              <a:rPr lang="en-US" dirty="0">
                <a:latin typeface="Trebuchet MS" pitchFamily="34" charset="0"/>
              </a:rPr>
              <a:t> yang </a:t>
            </a:r>
            <a:r>
              <a:rPr lang="en-US" dirty="0" err="1">
                <a:latin typeface="Trebuchet MS" pitchFamily="34" charset="0"/>
              </a:rPr>
              <a:t>apabila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tidak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ditaati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atau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dilanggar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dijatuhi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hukuman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disiplin</a:t>
            </a:r>
            <a:r>
              <a:rPr lang="en-US" dirty="0">
                <a:latin typeface="Trebuchet MS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6003" y="1"/>
            <a:ext cx="8140204" cy="131805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PENGERTIAN DISIPLIN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339675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3" y="263237"/>
            <a:ext cx="8140204" cy="73429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2.PENANGANAN PERCERAIAN PNS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11" t="22414" r="23152" b="6811"/>
          <a:stretch>
            <a:fillRect/>
          </a:stretch>
        </p:blipFill>
        <p:spPr bwMode="auto">
          <a:xfrm>
            <a:off x="1429618" y="1080656"/>
            <a:ext cx="8127422" cy="55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003" y="831273"/>
            <a:ext cx="8564916" cy="655320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ClrTx/>
            </a:pPr>
            <a:endParaRPr lang="en-US" b="1" dirty="0"/>
          </a:p>
          <a:p>
            <a:pPr marL="457200" indent="-457200">
              <a:buClr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360220" y="290944"/>
            <a:ext cx="7452013" cy="3158837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Permintaan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izin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bercerai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diterima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apabila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914400" indent="-457200" algn="just">
              <a:buClrTx/>
              <a:buFont typeface="Arial" pitchFamily="34" charset="0"/>
              <a:buChar char="•"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bertentangan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ajaran</a:t>
            </a:r>
            <a:r>
              <a:rPr lang="en-US" sz="2000" dirty="0"/>
              <a:t>/agama yang </a:t>
            </a:r>
            <a:r>
              <a:rPr lang="en-US" sz="2000" dirty="0" err="1"/>
              <a:t>dianutnya</a:t>
            </a:r>
            <a:r>
              <a:rPr lang="en-US" sz="2000" dirty="0"/>
              <a:t>/</a:t>
            </a:r>
            <a:r>
              <a:rPr lang="en-US" sz="2000" dirty="0" err="1"/>
              <a:t>kepercayaan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Tuhan</a:t>
            </a:r>
            <a:r>
              <a:rPr lang="en-US" sz="2000" dirty="0"/>
              <a:t> Yang </a:t>
            </a:r>
            <a:r>
              <a:rPr lang="en-US" sz="2000" dirty="0" err="1"/>
              <a:t>Maha</a:t>
            </a:r>
            <a:r>
              <a:rPr lang="en-US" sz="2000" dirty="0"/>
              <a:t> </a:t>
            </a:r>
            <a:r>
              <a:rPr lang="en-US" sz="2000" dirty="0" err="1"/>
              <a:t>Esa</a:t>
            </a:r>
            <a:endParaRPr lang="en-US" sz="2000" dirty="0"/>
          </a:p>
          <a:p>
            <a:pPr marL="914400" indent="-457200" algn="just">
              <a:buClrTx/>
              <a:buFont typeface="Arial" pitchFamily="34" charset="0"/>
              <a:buChar char="•"/>
            </a:pP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bertentangan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perundang-undangan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endParaRPr lang="en-US" sz="2000" dirty="0"/>
          </a:p>
          <a:p>
            <a:pPr marL="914400" indent="-457200" algn="just">
              <a:buClrTx/>
              <a:buFont typeface="Arial" pitchFamily="34" charset="0"/>
              <a:buChar char="•"/>
            </a:pP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/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 </a:t>
            </a:r>
            <a:r>
              <a:rPr lang="en-US" sz="2000" dirty="0" err="1"/>
              <a:t>alasan</a:t>
            </a:r>
            <a:r>
              <a:rPr lang="en-US" sz="2000" dirty="0"/>
              <a:t> </a:t>
            </a:r>
            <a:r>
              <a:rPr lang="en-US" sz="2000" dirty="0" err="1"/>
              <a:t>perceraian</a:t>
            </a:r>
            <a:r>
              <a:rPr lang="en-US" sz="2000" dirty="0"/>
              <a:t> </a:t>
            </a:r>
            <a:r>
              <a:rPr lang="en-US" sz="2000" dirty="0" err="1"/>
              <a:t>disertai</a:t>
            </a:r>
            <a:r>
              <a:rPr lang="en-US" sz="2000" dirty="0"/>
              <a:t> </a:t>
            </a:r>
            <a:r>
              <a:rPr lang="en-US" sz="2000" dirty="0" err="1"/>
              <a:t>bukti</a:t>
            </a:r>
            <a:endParaRPr lang="en-US" sz="2000" dirty="0"/>
          </a:p>
          <a:p>
            <a:pPr marL="914400" indent="-457200" algn="just">
              <a:buClrTx/>
              <a:buFont typeface="Arial" pitchFamily="34" charset="0"/>
              <a:buChar char="•"/>
            </a:pPr>
            <a:r>
              <a:rPr lang="en-US" sz="2000" dirty="0" err="1"/>
              <a:t>Alasan</a:t>
            </a:r>
            <a:r>
              <a:rPr lang="en-US" sz="2000" dirty="0"/>
              <a:t> </a:t>
            </a:r>
            <a:r>
              <a:rPr lang="en-US" sz="2000" dirty="0" err="1"/>
              <a:t>perceraian</a:t>
            </a:r>
            <a:r>
              <a:rPr lang="en-US" sz="2000" dirty="0"/>
              <a:t> yang </a:t>
            </a:r>
            <a:r>
              <a:rPr lang="en-US" sz="2000" dirty="0" err="1"/>
              <a:t>dikemukakan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bertentangan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akal</a:t>
            </a:r>
            <a:r>
              <a:rPr lang="en-US" sz="2000" dirty="0"/>
              <a:t> </a:t>
            </a:r>
            <a:r>
              <a:rPr lang="en-US" sz="2000" dirty="0" err="1"/>
              <a:t>sehat</a:t>
            </a:r>
            <a:endParaRPr lang="en-US" sz="2000" dirty="0"/>
          </a:p>
          <a:p>
            <a:pPr algn="ctr"/>
            <a:endParaRPr lang="en-US" sz="1600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1553441" y="3574469"/>
            <a:ext cx="7159337" cy="3158837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ClrTx/>
              <a:buFont typeface="Wingdings" pitchFamily="2" charset="2"/>
              <a:buChar char="ü"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Permintaan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izin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bercerai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ditolak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apabila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457200">
              <a:buClrTx/>
            </a:pPr>
            <a:r>
              <a:rPr lang="en-US" sz="2800" dirty="0" err="1"/>
              <a:t>Bertentangan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agamanya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alasan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buktinya</a:t>
            </a:r>
            <a:r>
              <a:rPr lang="en-US" sz="2800" dirty="0"/>
              <a:t> </a:t>
            </a:r>
            <a:r>
              <a:rPr lang="en-US" sz="2800" dirty="0" err="1"/>
              <a:t>Bertentangan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perundang-undangan</a:t>
            </a:r>
            <a:r>
              <a:rPr lang="en-US" sz="2800" dirty="0"/>
              <a:t> </a:t>
            </a:r>
            <a:r>
              <a:rPr lang="en-US" sz="2800" dirty="0" err="1"/>
              <a:t>Alasan</a:t>
            </a:r>
            <a:r>
              <a:rPr lang="en-US" sz="2800" dirty="0"/>
              <a:t> yang </a:t>
            </a:r>
            <a:r>
              <a:rPr lang="en-US" sz="2800" dirty="0" err="1"/>
              <a:t>dikemukakan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akal</a:t>
            </a:r>
            <a:endParaRPr lang="en-US" sz="2800" dirty="0"/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checke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956" y="431075"/>
            <a:ext cx="5200006" cy="6152606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II.SUB BIDANG KESRA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600" dirty="0"/>
          </a:p>
        </p:txBody>
      </p:sp>
      <p:pic>
        <p:nvPicPr>
          <p:cNvPr id="20482" name="Picture 2" descr="http://indonesiabaik.id/public/uploads/post/3058/190320_tmb_Perhatikan-Kesejahteraan-Gaji-PNS-Naik-5-_MI.png"/>
          <p:cNvPicPr>
            <a:picLocks noChangeAspect="1" noChangeArrowheads="1"/>
          </p:cNvPicPr>
          <p:nvPr/>
        </p:nvPicPr>
        <p:blipFill>
          <a:blip r:embed="rId2" cstate="print"/>
          <a:srcRect t="15407"/>
          <a:stretch>
            <a:fillRect/>
          </a:stretch>
        </p:blipFill>
        <p:spPr bwMode="auto">
          <a:xfrm>
            <a:off x="1184548" y="955963"/>
            <a:ext cx="3396979" cy="4904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99" y="1731819"/>
            <a:ext cx="3523384" cy="62345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DASAR HUKUM</a:t>
            </a:r>
          </a:p>
        </p:txBody>
      </p:sp>
      <p:pic>
        <p:nvPicPr>
          <p:cNvPr id="6" name="Picture 5" descr="ws_BB8F.tmp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/>
          <a:stretch>
            <a:fillRect/>
          </a:stretch>
        </p:blipFill>
        <p:spPr bwMode="auto">
          <a:xfrm>
            <a:off x="1452129" y="2286002"/>
            <a:ext cx="3680979" cy="39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ws_C200.tmp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03" y="235524"/>
            <a:ext cx="4509803" cy="36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1731" t="35964" r="13962" b="32268"/>
          <a:stretch>
            <a:fillRect/>
          </a:stretch>
        </p:blipFill>
        <p:spPr bwMode="auto">
          <a:xfrm>
            <a:off x="5234420" y="3823856"/>
            <a:ext cx="4502729" cy="28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40996" t="34165" r="26208" b="53447"/>
          <a:stretch>
            <a:fillRect/>
          </a:stretch>
        </p:blipFill>
        <p:spPr bwMode="auto">
          <a:xfrm>
            <a:off x="1497159" y="221673"/>
            <a:ext cx="3703493" cy="113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5" y="156754"/>
            <a:ext cx="8699997" cy="6492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8277" t="25924" r="11453" b="6343"/>
          <a:stretch>
            <a:fillRect/>
          </a:stretch>
        </p:blipFill>
        <p:spPr bwMode="auto">
          <a:xfrm>
            <a:off x="1539936" y="235531"/>
            <a:ext cx="8186916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218" t="29171" r="11407" b="6294"/>
          <a:stretch>
            <a:fillRect/>
          </a:stretch>
        </p:blipFill>
        <p:spPr bwMode="auto">
          <a:xfrm>
            <a:off x="1260765" y="387929"/>
            <a:ext cx="8543925" cy="53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8431" t="25774" r="11300" b="6294"/>
          <a:stretch>
            <a:fillRect/>
          </a:stretch>
        </p:blipFill>
        <p:spPr bwMode="auto">
          <a:xfrm>
            <a:off x="1609724" y="249382"/>
            <a:ext cx="8172450" cy="61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430" t="25974" r="11300" b="5894"/>
          <a:stretch>
            <a:fillRect/>
          </a:stretch>
        </p:blipFill>
        <p:spPr bwMode="auto">
          <a:xfrm>
            <a:off x="1497158" y="263238"/>
            <a:ext cx="8023860" cy="59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537" t="38765" r="11620" b="21319"/>
          <a:stretch>
            <a:fillRect/>
          </a:stretch>
        </p:blipFill>
        <p:spPr bwMode="auto">
          <a:xfrm>
            <a:off x="1310717" y="-1"/>
            <a:ext cx="835991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5565" t="27972" r="17264" b="21479"/>
          <a:stretch>
            <a:fillRect/>
          </a:stretch>
        </p:blipFill>
        <p:spPr bwMode="auto">
          <a:xfrm>
            <a:off x="1547335" y="3645040"/>
            <a:ext cx="7832191" cy="26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080" r="3087"/>
          <a:stretch>
            <a:fillRect/>
          </a:stretch>
        </p:blipFill>
        <p:spPr bwMode="auto">
          <a:xfrm>
            <a:off x="1632240" y="180107"/>
            <a:ext cx="8103566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03" y="90617"/>
            <a:ext cx="8398802" cy="100389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DASAR HUKUM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728" y="1219201"/>
            <a:ext cx="7987477" cy="5338118"/>
          </a:xfrm>
        </p:spPr>
        <p:txBody>
          <a:bodyPr>
            <a:normAutofit/>
          </a:bodyPr>
          <a:lstStyle/>
          <a:p>
            <a:pPr marL="512763" indent="-512763">
              <a:buNone/>
            </a:pPr>
            <a:endParaRPr lang="en-US" dirty="0">
              <a:ln>
                <a:solidFill>
                  <a:schemeClr val="tx1"/>
                </a:solidFill>
              </a:ln>
              <a:latin typeface="Copperplate Gothic Bold" pitchFamily="34" charset="0"/>
            </a:endParaRPr>
          </a:p>
          <a:p>
            <a:pPr marL="512763" indent="-512763">
              <a:buFont typeface="Wingdings" pitchFamily="2" charset="2"/>
              <a:buChar char="q"/>
            </a:pPr>
            <a:r>
              <a:rPr lang="en-US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Undang-Undang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Nomor 5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Tahun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2014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Tentang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Aparatur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Sipil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Negara</a:t>
            </a:r>
          </a:p>
          <a:p>
            <a:pPr marL="401638" indent="-401638">
              <a:buFont typeface="Wingdings" pitchFamily="2" charset="2"/>
              <a:buChar char="q"/>
            </a:pP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Peraturan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Pemerintah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Nomor 53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Tahun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2010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Disiplin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Pegawai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Negeri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Sipil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Peraturan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Pemerintah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Nomor 11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Tahun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2017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Tentang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Manajemen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Pegawai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Negeri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Sipil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.</a:t>
            </a:r>
          </a:p>
          <a:p>
            <a:pPr marL="401638" lvl="0" indent="-401638">
              <a:buFont typeface="Wingdings" pitchFamily="2" charset="2"/>
              <a:buChar char="q"/>
            </a:pP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Peraturan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Pemerintah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Nomor 10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Tahun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1983 Jo.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Peraturan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Pemerintah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Nomor 45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Tahun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1990Tentang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Izin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Perkawinan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dan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perceraian</a:t>
            </a:r>
            <a:r>
              <a:rPr lang="en-US" b="1" dirty="0">
                <a:ln>
                  <a:solidFill>
                    <a:schemeClr val="tx1"/>
                  </a:solidFill>
                </a:ln>
                <a:latin typeface="Copperplate Gothic Bold" pitchFamily="34" charset="0"/>
                <a:cs typeface="Times New Roman" pitchFamily="18" charset="0"/>
              </a:rPr>
              <a:t>.</a:t>
            </a:r>
            <a:endParaRPr lang="en-US" b="1" dirty="0">
              <a:ln>
                <a:solidFill>
                  <a:schemeClr val="tx1"/>
                </a:solidFill>
              </a:ln>
              <a:latin typeface="Copperplate Gothic Bold" pitchFamily="34" charset="0"/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3437" y="1066801"/>
            <a:ext cx="8677484" cy="55833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2437136"/>
      </p:ext>
    </p:extLst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195" r="3314"/>
          <a:stretch>
            <a:fillRect/>
          </a:stretch>
        </p:blipFill>
        <p:spPr bwMode="auto">
          <a:xfrm>
            <a:off x="1369962" y="0"/>
            <a:ext cx="5682999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7347" t="23674" r="6296" b="21212"/>
          <a:stretch>
            <a:fillRect/>
          </a:stretch>
        </p:blipFill>
        <p:spPr bwMode="auto">
          <a:xfrm>
            <a:off x="3694329" y="3837708"/>
            <a:ext cx="6004618" cy="27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94" r="3208"/>
          <a:stretch>
            <a:fillRect/>
          </a:stretch>
        </p:blipFill>
        <p:spPr bwMode="auto">
          <a:xfrm>
            <a:off x="1440880" y="218903"/>
            <a:ext cx="7915792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238" t="6684" r="28494" b="12656"/>
          <a:stretch>
            <a:fillRect/>
          </a:stretch>
        </p:blipFill>
        <p:spPr bwMode="auto">
          <a:xfrm>
            <a:off x="1294537" y="193962"/>
            <a:ext cx="4153767" cy="64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8898" t="16193" r="32111" b="13163"/>
          <a:stretch>
            <a:fillRect/>
          </a:stretch>
        </p:blipFill>
        <p:spPr bwMode="auto">
          <a:xfrm>
            <a:off x="5381778" y="249382"/>
            <a:ext cx="4524224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9643" t="13542" r="32217" b="25473"/>
          <a:stretch>
            <a:fillRect/>
          </a:stretch>
        </p:blipFill>
        <p:spPr bwMode="auto">
          <a:xfrm>
            <a:off x="5414529" y="3840481"/>
            <a:ext cx="4491471" cy="27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690" t="10985" r="32171" b="43561"/>
          <a:stretch>
            <a:fillRect/>
          </a:stretch>
        </p:blipFill>
        <p:spPr bwMode="auto">
          <a:xfrm>
            <a:off x="1395848" y="0"/>
            <a:ext cx="5408675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1773" t="13920" r="28384" b="29072"/>
          <a:stretch>
            <a:fillRect/>
          </a:stretch>
        </p:blipFill>
        <p:spPr bwMode="auto">
          <a:xfrm>
            <a:off x="4277592" y="2923310"/>
            <a:ext cx="5628408" cy="39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342" t="6723" r="14435" b="26989"/>
          <a:stretch>
            <a:fillRect/>
          </a:stretch>
        </p:blipFill>
        <p:spPr bwMode="auto">
          <a:xfrm>
            <a:off x="4108742" y="3721330"/>
            <a:ext cx="5560867" cy="28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849" t="6719" r="9125" b="17391"/>
          <a:stretch>
            <a:fillRect/>
          </a:stretch>
        </p:blipFill>
        <p:spPr bwMode="auto">
          <a:xfrm>
            <a:off x="1418358" y="207820"/>
            <a:ext cx="5617153" cy="339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996" t="15341" r="15453" b="41288"/>
          <a:stretch>
            <a:fillRect/>
          </a:stretch>
        </p:blipFill>
        <p:spPr bwMode="auto">
          <a:xfrm>
            <a:off x="1339563" y="207818"/>
            <a:ext cx="50692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32963" t="34316" r="19653" b="6344"/>
          <a:stretch>
            <a:fillRect/>
          </a:stretch>
        </p:blipFill>
        <p:spPr bwMode="auto">
          <a:xfrm>
            <a:off x="3028084" y="2479964"/>
            <a:ext cx="651769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496" t="38162" r="21629" b="9460"/>
          <a:stretch>
            <a:fillRect/>
          </a:stretch>
        </p:blipFill>
        <p:spPr bwMode="auto">
          <a:xfrm>
            <a:off x="1317049" y="1"/>
            <a:ext cx="4158706" cy="292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1046" t="39111" r="13796" b="11237"/>
          <a:stretch>
            <a:fillRect/>
          </a:stretch>
        </p:blipFill>
        <p:spPr bwMode="auto">
          <a:xfrm>
            <a:off x="5448303" y="1"/>
            <a:ext cx="4457699" cy="29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4958" t="23580" r="4532" b="30208"/>
          <a:stretch>
            <a:fillRect/>
          </a:stretch>
        </p:blipFill>
        <p:spPr bwMode="auto">
          <a:xfrm>
            <a:off x="1328305" y="3200400"/>
            <a:ext cx="8405986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9496" t="38162" r="21629" b="9460"/>
          <a:stretch>
            <a:fillRect/>
          </a:stretch>
        </p:blipFill>
        <p:spPr bwMode="auto">
          <a:xfrm>
            <a:off x="1317049" y="1"/>
            <a:ext cx="4158706" cy="292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1046" t="39111" r="13796" b="11237"/>
          <a:stretch>
            <a:fillRect/>
          </a:stretch>
        </p:blipFill>
        <p:spPr bwMode="auto">
          <a:xfrm>
            <a:off x="5448303" y="1"/>
            <a:ext cx="4457699" cy="29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4958" t="23580" r="4532" b="30208"/>
          <a:stretch>
            <a:fillRect/>
          </a:stretch>
        </p:blipFill>
        <p:spPr bwMode="auto">
          <a:xfrm>
            <a:off x="1328306" y="3200400"/>
            <a:ext cx="8405986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042" t="7576" r="24824" b="20833"/>
          <a:stretch>
            <a:fillRect/>
          </a:stretch>
        </p:blipFill>
        <p:spPr bwMode="auto">
          <a:xfrm>
            <a:off x="354332" y="-1"/>
            <a:ext cx="4240529" cy="313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8153" t="8996" r="14009" b="16193"/>
          <a:stretch>
            <a:fillRect/>
          </a:stretch>
        </p:blipFill>
        <p:spPr bwMode="auto">
          <a:xfrm>
            <a:off x="4694095" y="0"/>
            <a:ext cx="5211905" cy="423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10069" t="18655" r="16565" b="39110"/>
          <a:stretch>
            <a:fillRect/>
          </a:stretch>
        </p:blipFill>
        <p:spPr bwMode="auto">
          <a:xfrm>
            <a:off x="4694095" y="4239492"/>
            <a:ext cx="5211907" cy="24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 l="11240" t="12216" r="12625" b="30587"/>
          <a:stretch>
            <a:fillRect/>
          </a:stretch>
        </p:blipFill>
        <p:spPr bwMode="auto">
          <a:xfrm>
            <a:off x="348962" y="3352800"/>
            <a:ext cx="4277589" cy="331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2005" t="34515" r="15393" b="28322"/>
          <a:stretch>
            <a:fillRect/>
          </a:stretch>
        </p:blipFill>
        <p:spPr bwMode="auto">
          <a:xfrm>
            <a:off x="1812349" y="360218"/>
            <a:ext cx="4029941" cy="31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986" t="11553" r="12578" b="18750"/>
          <a:stretch>
            <a:fillRect/>
          </a:stretch>
        </p:blipFill>
        <p:spPr bwMode="auto">
          <a:xfrm>
            <a:off x="1834866" y="3560619"/>
            <a:ext cx="3998905" cy="307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3060" t="15436" r="22634" b="20360"/>
          <a:stretch>
            <a:fillRect/>
          </a:stretch>
        </p:blipFill>
        <p:spPr bwMode="auto">
          <a:xfrm>
            <a:off x="5887316" y="346363"/>
            <a:ext cx="4018684" cy="31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 l="32158" t="38961" r="37921" b="36863"/>
          <a:stretch>
            <a:fillRect/>
          </a:stretch>
        </p:blipFill>
        <p:spPr bwMode="auto">
          <a:xfrm>
            <a:off x="5887316" y="3546764"/>
            <a:ext cx="4018684" cy="307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893" y="1"/>
            <a:ext cx="5133109" cy="6635931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III.SUB BIDANG KORPRI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1026" name="Picture 2" descr="Image result for KORP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047" y="1155413"/>
            <a:ext cx="3714750" cy="4330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93950" y="3581400"/>
            <a:ext cx="7099300" cy="29718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Pelanggaran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disiplin</a:t>
            </a:r>
            <a:r>
              <a:rPr lang="en-US" sz="2400" b="1" dirty="0">
                <a:solidFill>
                  <a:srgbClr val="002060"/>
                </a:solidFill>
              </a:rPr>
              <a:t> PNS  </a:t>
            </a:r>
            <a:r>
              <a:rPr lang="en-US" sz="2400" b="1" dirty="0" err="1">
                <a:solidFill>
                  <a:srgbClr val="002060"/>
                </a:solidFill>
              </a:rPr>
              <a:t>Bukan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Delik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Aduan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oleh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karena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itu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setiap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atasan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langsung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mengetahuai</a:t>
            </a:r>
            <a:r>
              <a:rPr lang="en-US" sz="2400" b="1" dirty="0">
                <a:solidFill>
                  <a:srgbClr val="002060"/>
                </a:solidFill>
              </a:rPr>
              <a:t> / </a:t>
            </a:r>
            <a:r>
              <a:rPr lang="en-US" sz="2400" b="1" dirty="0" err="1">
                <a:solidFill>
                  <a:srgbClr val="002060"/>
                </a:solidFill>
              </a:rPr>
              <a:t>mendapat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informasi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tentang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dugaan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pelanggaran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disiplin</a:t>
            </a:r>
            <a:r>
              <a:rPr lang="en-US" sz="2400" b="1" dirty="0">
                <a:solidFill>
                  <a:srgbClr val="002060"/>
                </a:solidFill>
              </a:rPr>
              <a:t> yang </a:t>
            </a:r>
            <a:r>
              <a:rPr lang="en-US" sz="2400" b="1" dirty="0" err="1">
                <a:solidFill>
                  <a:srgbClr val="002060"/>
                </a:solidFill>
              </a:rPr>
              <a:t>dilakukan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bawahannya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maka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atasan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langsung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tersebut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wajib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menindak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lanjuti</a:t>
            </a:r>
            <a:r>
              <a:rPr lang="en-US" sz="2400" b="1" dirty="0">
                <a:solidFill>
                  <a:srgbClr val="002060"/>
                </a:solidFill>
              </a:rPr>
              <a:t>.( </a:t>
            </a:r>
            <a:r>
              <a:rPr lang="en-US" sz="2400" b="1" dirty="0" err="1">
                <a:solidFill>
                  <a:srgbClr val="002060"/>
                </a:solidFill>
              </a:rPr>
              <a:t>Psl</a:t>
            </a:r>
            <a:r>
              <a:rPr lang="en-US" sz="2400" b="1" dirty="0">
                <a:solidFill>
                  <a:srgbClr val="002060"/>
                </a:solidFill>
              </a:rPr>
              <a:t>. 23 </a:t>
            </a:r>
            <a:r>
              <a:rPr lang="en-US" sz="2400" b="1" dirty="0" err="1">
                <a:solidFill>
                  <a:srgbClr val="002060"/>
                </a:solidFill>
              </a:rPr>
              <a:t>ayat</a:t>
            </a:r>
            <a:r>
              <a:rPr lang="en-US" sz="2400" b="1" dirty="0">
                <a:solidFill>
                  <a:srgbClr val="002060"/>
                </a:solidFill>
              </a:rPr>
              <a:t>(1).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11400" y="2057400"/>
            <a:ext cx="6851650" cy="121920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002060"/>
                </a:solidFill>
              </a:rPr>
              <a:t>Yang </a:t>
            </a:r>
            <a:r>
              <a:rPr lang="en-US" sz="2600" dirty="0" err="1">
                <a:solidFill>
                  <a:srgbClr val="002060"/>
                </a:solidFill>
              </a:rPr>
              <a:t>bertanggung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jawab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terhadap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disiplin</a:t>
            </a:r>
            <a:r>
              <a:rPr lang="en-US" sz="2600" dirty="0">
                <a:solidFill>
                  <a:srgbClr val="002060"/>
                </a:solidFill>
              </a:rPr>
              <a:t> PNS </a:t>
            </a:r>
            <a:r>
              <a:rPr lang="en-US" sz="2600" dirty="0" err="1">
                <a:solidFill>
                  <a:srgbClr val="002060"/>
                </a:solidFill>
              </a:rPr>
              <a:t>adalah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Atasan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Langsung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masing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masing</a:t>
            </a:r>
            <a:r>
              <a:rPr lang="en-US" sz="2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228600"/>
            <a:ext cx="8007350" cy="1524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2060"/>
                </a:solidFill>
              </a:rPr>
              <a:t>PERINSIP DASAR  PP. No 53/2010.</a:t>
            </a:r>
          </a:p>
        </p:txBody>
      </p:sp>
      <p:sp>
        <p:nvSpPr>
          <p:cNvPr id="10" name="Oval 9"/>
          <p:cNvSpPr/>
          <p:nvPr/>
        </p:nvSpPr>
        <p:spPr>
          <a:xfrm>
            <a:off x="1485900" y="2438400"/>
            <a:ext cx="8255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568450" y="4572000"/>
            <a:ext cx="8255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22681" t="6439" r="20671" b="10795"/>
          <a:stretch>
            <a:fillRect/>
          </a:stretch>
        </p:blipFill>
        <p:spPr bwMode="auto">
          <a:xfrm>
            <a:off x="1508415" y="304800"/>
            <a:ext cx="3346511" cy="577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 l="12518" t="20000" r="12731" b="19737"/>
          <a:stretch>
            <a:fillRect/>
          </a:stretch>
        </p:blipFill>
        <p:spPr bwMode="auto">
          <a:xfrm>
            <a:off x="4941746" y="318656"/>
            <a:ext cx="4660322" cy="26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 l="36051" t="24725" r="19653" b="11538"/>
          <a:stretch>
            <a:fillRect/>
          </a:stretch>
        </p:blipFill>
        <p:spPr bwMode="auto">
          <a:xfrm>
            <a:off x="4998033" y="2992582"/>
            <a:ext cx="461529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 l="21676" t="5777" r="13051" b="5966"/>
          <a:stretch>
            <a:fillRect/>
          </a:stretch>
        </p:blipFill>
        <p:spPr bwMode="auto">
          <a:xfrm>
            <a:off x="1958686" y="193965"/>
            <a:ext cx="7542068" cy="633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13204" r="12791" b="6250"/>
          <a:stretch>
            <a:fillRect/>
          </a:stretch>
        </p:blipFill>
        <p:spPr bwMode="auto">
          <a:xfrm>
            <a:off x="1846120" y="180110"/>
            <a:ext cx="7868516" cy="615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l="13583" r="12901"/>
          <a:stretch>
            <a:fillRect/>
          </a:stretch>
        </p:blipFill>
        <p:spPr bwMode="auto">
          <a:xfrm>
            <a:off x="1823604" y="235528"/>
            <a:ext cx="7936058" cy="628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36417" t="25574" r="19180" b="11089"/>
          <a:stretch>
            <a:fillRect/>
          </a:stretch>
        </p:blipFill>
        <p:spPr bwMode="auto">
          <a:xfrm>
            <a:off x="1744807" y="207816"/>
            <a:ext cx="7913543" cy="61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35991" t="25774" r="19712" b="21678"/>
          <a:stretch>
            <a:fillRect/>
          </a:stretch>
        </p:blipFill>
        <p:spPr bwMode="auto">
          <a:xfrm>
            <a:off x="1497159" y="249382"/>
            <a:ext cx="8183707" cy="597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8902" r="12898"/>
          <a:stretch>
            <a:fillRect/>
          </a:stretch>
        </p:blipFill>
        <p:spPr bwMode="auto">
          <a:xfrm>
            <a:off x="1620983" y="166256"/>
            <a:ext cx="8149935" cy="605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 l="35731" t="25325" r="19121" b="10939"/>
          <a:stretch>
            <a:fillRect/>
          </a:stretch>
        </p:blipFill>
        <p:spPr bwMode="auto">
          <a:xfrm>
            <a:off x="1632238" y="180111"/>
            <a:ext cx="8093653" cy="608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36310" t="26374" r="19606" b="13087"/>
          <a:stretch>
            <a:fillRect/>
          </a:stretch>
        </p:blipFill>
        <p:spPr bwMode="auto">
          <a:xfrm>
            <a:off x="1395846" y="263236"/>
            <a:ext cx="3948666" cy="343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 l="36350" t="27203" r="19433" b="14336"/>
          <a:stretch>
            <a:fillRect/>
          </a:stretch>
        </p:blipFill>
        <p:spPr bwMode="auto">
          <a:xfrm>
            <a:off x="5437044" y="207819"/>
            <a:ext cx="42438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print"/>
          <a:srcRect l="36264" t="33716" r="19546" b="29920"/>
          <a:stretch>
            <a:fillRect/>
          </a:stretch>
        </p:blipFill>
        <p:spPr bwMode="auto">
          <a:xfrm>
            <a:off x="1936174" y="3796146"/>
            <a:ext cx="7238134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 l="36796" t="26797" r="19759" b="16733"/>
          <a:stretch>
            <a:fillRect/>
          </a:stretch>
        </p:blipFill>
        <p:spPr bwMode="auto">
          <a:xfrm>
            <a:off x="1485900" y="346365"/>
            <a:ext cx="8037368" cy="584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3750" y="152400"/>
            <a:ext cx="7677150" cy="32766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Atasan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bawahannya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memanggil</a:t>
            </a:r>
            <a:r>
              <a:rPr lang="en-US" sz="2400" dirty="0"/>
              <a:t>, </a:t>
            </a:r>
            <a:r>
              <a:rPr lang="en-US" sz="2400" dirty="0" err="1"/>
              <a:t>memeriksa</a:t>
            </a:r>
            <a:r>
              <a:rPr lang="en-US" sz="2400" dirty="0"/>
              <a:t>, </a:t>
            </a:r>
            <a:r>
              <a:rPr lang="en-US" sz="2400" dirty="0" err="1"/>
              <a:t>menghukum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melaporkan</a:t>
            </a:r>
            <a:r>
              <a:rPr lang="en-US" sz="2400" dirty="0"/>
              <a:t> 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atasannya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atasan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dijatuhi</a:t>
            </a:r>
            <a:r>
              <a:rPr lang="en-US" sz="2400" dirty="0"/>
              <a:t> </a:t>
            </a:r>
            <a:r>
              <a:rPr lang="en-US" sz="2400" dirty="0" err="1"/>
              <a:t>hukuman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yang </a:t>
            </a:r>
            <a:r>
              <a:rPr lang="en-US" sz="2400" dirty="0" err="1"/>
              <a:t>jenisnya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hukuman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yang </a:t>
            </a:r>
            <a:r>
              <a:rPr lang="en-US" sz="2400" dirty="0" err="1"/>
              <a:t>seharusnya</a:t>
            </a:r>
            <a:r>
              <a:rPr lang="en-US" sz="2400" dirty="0"/>
              <a:t> </a:t>
            </a:r>
            <a:r>
              <a:rPr lang="en-US" sz="2400" dirty="0" err="1"/>
              <a:t>dijatuhkan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PNS yang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.( </a:t>
            </a:r>
            <a:r>
              <a:rPr lang="en-US" sz="2400" dirty="0" err="1"/>
              <a:t>Psl</a:t>
            </a:r>
            <a:r>
              <a:rPr lang="en-US" sz="2400" dirty="0"/>
              <a:t>. 21).</a:t>
            </a:r>
          </a:p>
        </p:txBody>
      </p:sp>
      <p:sp>
        <p:nvSpPr>
          <p:cNvPr id="3" name="Oval 2"/>
          <p:cNvSpPr/>
          <p:nvPr/>
        </p:nvSpPr>
        <p:spPr>
          <a:xfrm>
            <a:off x="1073150" y="1219200"/>
            <a:ext cx="90805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1200" y="3581400"/>
            <a:ext cx="7759700" cy="3048000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/>
              <a:t>Pelanggaran</a:t>
            </a:r>
            <a:r>
              <a:rPr lang="en-US" sz="2200" b="1" dirty="0"/>
              <a:t> </a:t>
            </a:r>
            <a:r>
              <a:rPr lang="en-US" sz="2200" b="1" dirty="0" err="1"/>
              <a:t>disiplin</a:t>
            </a:r>
            <a:r>
              <a:rPr lang="en-US" sz="2200" b="1" dirty="0"/>
              <a:t>  = </a:t>
            </a:r>
            <a:r>
              <a:rPr lang="en-US" sz="2200" b="1" dirty="0" err="1"/>
              <a:t>Seluruh</a:t>
            </a:r>
            <a:r>
              <a:rPr lang="en-US" sz="2200" b="1" dirty="0"/>
              <a:t> </a:t>
            </a:r>
            <a:r>
              <a:rPr lang="en-US" sz="2200" b="1" dirty="0" err="1"/>
              <a:t>tindakan</a:t>
            </a:r>
            <a:r>
              <a:rPr lang="en-US" sz="2200" b="1" dirty="0"/>
              <a:t>/ </a:t>
            </a:r>
            <a:r>
              <a:rPr lang="en-US" sz="2200" b="1" dirty="0" err="1"/>
              <a:t>perbuatan</a:t>
            </a:r>
            <a:r>
              <a:rPr lang="en-US" sz="2200" b="1" dirty="0"/>
              <a:t> yang  </a:t>
            </a:r>
            <a:r>
              <a:rPr lang="en-US" sz="2200" b="1" dirty="0" err="1"/>
              <a:t>bersifat</a:t>
            </a:r>
            <a:r>
              <a:rPr lang="en-US" sz="2200" b="1" dirty="0"/>
              <a:t> </a:t>
            </a:r>
            <a:r>
              <a:rPr lang="en-US" sz="2200" b="1" dirty="0" err="1"/>
              <a:t>negatif</a:t>
            </a:r>
            <a:r>
              <a:rPr lang="en-US" sz="2200" b="1" dirty="0"/>
              <a:t>, </a:t>
            </a:r>
            <a:r>
              <a:rPr lang="en-US" sz="2200" b="1" dirty="0" err="1"/>
              <a:t>karena</a:t>
            </a:r>
            <a:r>
              <a:rPr lang="en-US" sz="2200" b="1" dirty="0"/>
              <a:t> </a:t>
            </a:r>
            <a:r>
              <a:rPr lang="en-US" sz="2200" b="1" dirty="0" err="1"/>
              <a:t>bertentangan</a:t>
            </a:r>
            <a:r>
              <a:rPr lang="en-US" sz="2200" b="1" dirty="0"/>
              <a:t> </a:t>
            </a:r>
            <a:r>
              <a:rPr lang="en-US" sz="2200" b="1" dirty="0" err="1"/>
              <a:t>dgn</a:t>
            </a:r>
            <a:r>
              <a:rPr lang="en-US" sz="2200" b="1" dirty="0"/>
              <a:t> </a:t>
            </a:r>
            <a:r>
              <a:rPr lang="en-US" sz="2200" b="1" dirty="0" err="1"/>
              <a:t>peraturan</a:t>
            </a:r>
            <a:r>
              <a:rPr lang="en-US" sz="2200" b="1" dirty="0"/>
              <a:t> per UU an yang </a:t>
            </a:r>
            <a:r>
              <a:rPr lang="en-US" sz="2200" b="1" dirty="0" err="1"/>
              <a:t>berlaku</a:t>
            </a:r>
            <a:r>
              <a:rPr lang="en-US" sz="2200" b="1" dirty="0"/>
              <a:t> </a:t>
            </a:r>
            <a:r>
              <a:rPr lang="en-US" sz="2200" b="1" dirty="0" err="1"/>
              <a:t>bagi</a:t>
            </a:r>
            <a:r>
              <a:rPr lang="en-US" sz="2200" b="1" dirty="0"/>
              <a:t>   </a:t>
            </a:r>
            <a:r>
              <a:rPr lang="en-US" sz="2200" b="1" dirty="0" err="1"/>
              <a:t>masyarakat</a:t>
            </a:r>
            <a:r>
              <a:rPr lang="en-US" sz="2200" b="1" dirty="0"/>
              <a:t>,  </a:t>
            </a:r>
            <a:r>
              <a:rPr lang="en-US" sz="2200" b="1" dirty="0" err="1"/>
              <a:t>maupun</a:t>
            </a:r>
            <a:r>
              <a:rPr lang="en-US" sz="2200" b="1" dirty="0"/>
              <a:t> yang </a:t>
            </a:r>
            <a:r>
              <a:rPr lang="en-US" sz="2200" b="1" dirty="0" err="1"/>
              <a:t>berlaku</a:t>
            </a:r>
            <a:r>
              <a:rPr lang="en-US" sz="2200" b="1" dirty="0"/>
              <a:t>  </a:t>
            </a:r>
            <a:r>
              <a:rPr lang="en-US" sz="2200" b="1" dirty="0" err="1"/>
              <a:t>bagi</a:t>
            </a:r>
            <a:r>
              <a:rPr lang="en-US" sz="2200" b="1" dirty="0"/>
              <a:t> PNS, </a:t>
            </a:r>
            <a:r>
              <a:rPr lang="en-US" sz="2200" b="1" dirty="0" err="1"/>
              <a:t>baik</a:t>
            </a:r>
            <a:r>
              <a:rPr lang="en-US" sz="2200" b="1" dirty="0"/>
              <a:t> </a:t>
            </a:r>
            <a:r>
              <a:rPr lang="en-US" sz="2200" b="1" dirty="0" err="1"/>
              <a:t>itu</a:t>
            </a:r>
            <a:r>
              <a:rPr lang="en-US" sz="2200" b="1" dirty="0"/>
              <a:t> yang </a:t>
            </a:r>
            <a:r>
              <a:rPr lang="en-US" sz="2200" b="1" dirty="0" err="1"/>
              <a:t>berkaitan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kedinasan</a:t>
            </a:r>
            <a:r>
              <a:rPr lang="en-US" sz="2200" b="1" dirty="0"/>
              <a:t> </a:t>
            </a:r>
            <a:r>
              <a:rPr lang="en-US" sz="2200" b="1" dirty="0" err="1"/>
              <a:t>maupun</a:t>
            </a:r>
            <a:r>
              <a:rPr lang="en-US" sz="2200" b="1" dirty="0"/>
              <a:t> yang </a:t>
            </a:r>
            <a:r>
              <a:rPr lang="en-US" sz="2200" b="1" dirty="0" err="1"/>
              <a:t>tidak</a:t>
            </a:r>
            <a:r>
              <a:rPr lang="en-US" sz="2200" b="1" dirty="0"/>
              <a:t> </a:t>
            </a:r>
            <a:r>
              <a:rPr lang="en-US" sz="2200" b="1" dirty="0" err="1"/>
              <a:t>berkaitan</a:t>
            </a:r>
            <a:r>
              <a:rPr lang="en-US" sz="2200" b="1" dirty="0"/>
              <a:t> </a:t>
            </a:r>
            <a:r>
              <a:rPr lang="en-US" sz="2200" b="1" dirty="0" err="1"/>
              <a:t>dengan</a:t>
            </a:r>
            <a:r>
              <a:rPr lang="en-US" sz="2200" b="1" dirty="0"/>
              <a:t> </a:t>
            </a:r>
            <a:r>
              <a:rPr lang="en-US" sz="2200" b="1" dirty="0" err="1"/>
              <a:t>kedinasan</a:t>
            </a:r>
            <a:r>
              <a:rPr lang="en-US" sz="2200" b="1" dirty="0"/>
              <a:t>, </a:t>
            </a:r>
            <a:r>
              <a:rPr lang="en-US" sz="2200" b="1" dirty="0" err="1"/>
              <a:t>shg</a:t>
            </a:r>
            <a:r>
              <a:rPr lang="en-US" sz="2200" b="1" dirty="0"/>
              <a:t> </a:t>
            </a:r>
            <a:r>
              <a:rPr lang="en-US" sz="2200" b="1" dirty="0" err="1"/>
              <a:t>termasuk</a:t>
            </a:r>
            <a:r>
              <a:rPr lang="en-US" sz="2200" b="1" dirty="0"/>
              <a:t> </a:t>
            </a:r>
            <a:r>
              <a:rPr lang="en-US" sz="2200" b="1" dirty="0" err="1"/>
              <a:t>melanggar</a:t>
            </a:r>
            <a:r>
              <a:rPr lang="en-US" sz="2200" b="1" dirty="0"/>
              <a:t> </a:t>
            </a:r>
            <a:r>
              <a:rPr lang="en-US" sz="2200" b="1" dirty="0" err="1"/>
              <a:t>kewajiban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atau</a:t>
            </a:r>
            <a:r>
              <a:rPr lang="en-US" sz="2200" b="1" dirty="0"/>
              <a:t> </a:t>
            </a:r>
            <a:r>
              <a:rPr lang="en-US" sz="2200" b="1" dirty="0" err="1"/>
              <a:t>larangan</a:t>
            </a:r>
            <a:r>
              <a:rPr lang="en-US" sz="2200" b="1" dirty="0"/>
              <a:t> ( </a:t>
            </a:r>
            <a:r>
              <a:rPr lang="en-US" sz="2200" b="1" dirty="0" err="1"/>
              <a:t>Psl</a:t>
            </a:r>
            <a:r>
              <a:rPr lang="en-US" sz="2200" b="1" dirty="0"/>
              <a:t>. 3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atau</a:t>
            </a:r>
            <a:r>
              <a:rPr lang="en-US" sz="2200" b="1" dirty="0"/>
              <a:t> 5).</a:t>
            </a:r>
          </a:p>
        </p:txBody>
      </p:sp>
      <p:sp>
        <p:nvSpPr>
          <p:cNvPr id="7" name="Oval 6"/>
          <p:cNvSpPr/>
          <p:nvPr/>
        </p:nvSpPr>
        <p:spPr>
          <a:xfrm>
            <a:off x="1155700" y="5029200"/>
            <a:ext cx="8255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6264" t="26723" r="19333" b="14536"/>
          <a:stretch>
            <a:fillRect/>
          </a:stretch>
        </p:blipFill>
        <p:spPr bwMode="auto">
          <a:xfrm>
            <a:off x="1429617" y="221672"/>
            <a:ext cx="8285018" cy="587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36417" t="32967" r="19606" b="18082"/>
          <a:stretch>
            <a:fillRect/>
          </a:stretch>
        </p:blipFill>
        <p:spPr bwMode="auto">
          <a:xfrm>
            <a:off x="1744807" y="249382"/>
            <a:ext cx="7857259" cy="616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975" y="2673392"/>
            <a:ext cx="64951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D" sz="5400" dirty="0">
                <a:latin typeface="Aharoni" pitchFamily="2" charset="-79"/>
                <a:cs typeface="Aharoni" pitchFamily="2" charset="-79"/>
              </a:rPr>
              <a:t>SEKIAN DAN </a:t>
            </a:r>
            <a:r>
              <a:rPr lang="id-ID" sz="5400" dirty="0">
                <a:latin typeface="Aharoni" pitchFamily="2" charset="-79"/>
                <a:cs typeface="Aharoni" pitchFamily="2" charset="-79"/>
              </a:rPr>
              <a:t>TERIMA KASIH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7" y="3954938"/>
            <a:ext cx="7598353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91" y="473790"/>
            <a:ext cx="7000330" cy="2194560"/>
          </a:xfrm>
          <a:prstGeom prst="rect">
            <a:avLst/>
          </a:prstGeom>
        </p:spPr>
      </p:pic>
      <p:pic>
        <p:nvPicPr>
          <p:cNvPr id="6" name="Content Placeholder 5" descr="MMj0286672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44263" y="789709"/>
            <a:ext cx="1857375" cy="4378036"/>
          </a:xfrm>
          <a:noFill/>
        </p:spPr>
      </p:pic>
    </p:spTree>
    <p:extLst>
      <p:ext uri="{BB962C8B-B14F-4D97-AF65-F5344CB8AC3E}">
        <p14:creationId xmlns:p14="http://schemas.microsoft.com/office/powerpoint/2010/main" val="8446857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5102" y="1530350"/>
            <a:ext cx="9637713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300" b="1" dirty="0">
                <a:latin typeface="Trebuchet MS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451" y="1295402"/>
            <a:ext cx="9309388" cy="46905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5667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 pitchFamily="18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Bookman Old Style" pitchFamily="18" charset="0"/>
              <a:ea typeface="SimSun" charset="-122"/>
            </a:endParaRPr>
          </a:p>
          <a:p>
            <a:pPr marL="1146175" indent="-4016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Mengucapkan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sumpah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/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janji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PNS;</a:t>
            </a:r>
          </a:p>
          <a:p>
            <a:pPr marL="1146175" indent="-4016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Mengucapkan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sumpah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/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janji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jabatan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1146175" indent="-4016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Setia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taat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sepenuhnya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kepada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Pancasila,UUD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45, NKRI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Pemerintah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1146175" indent="-4016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en-US" sz="2800" b="1" u="sng" dirty="0" err="1">
                <a:solidFill>
                  <a:srgbClr val="0070C0"/>
                </a:solidFill>
                <a:ea typeface="SimSun" charset="-122"/>
              </a:rPr>
              <a:t>Menaati</a:t>
            </a:r>
            <a:r>
              <a:rPr lang="en-US" sz="2800" b="1" u="sng" dirty="0">
                <a:solidFill>
                  <a:srgbClr val="0070C0"/>
                </a:solidFill>
                <a:ea typeface="SimSun" charset="-122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a typeface="SimSun" charset="-122"/>
              </a:rPr>
              <a:t>segala</a:t>
            </a:r>
            <a:r>
              <a:rPr lang="en-US" sz="2800" b="1" u="sng" dirty="0">
                <a:solidFill>
                  <a:srgbClr val="0070C0"/>
                </a:solidFill>
                <a:ea typeface="SimSun" charset="-122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a typeface="SimSun" charset="-122"/>
              </a:rPr>
              <a:t>ketentuan</a:t>
            </a:r>
            <a:r>
              <a:rPr lang="en-US" sz="2800" b="1" u="sng" dirty="0">
                <a:solidFill>
                  <a:srgbClr val="0070C0"/>
                </a:solidFill>
                <a:ea typeface="SimSun" charset="-122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a typeface="SimSun" charset="-122"/>
              </a:rPr>
              <a:t>Peraturan</a:t>
            </a:r>
            <a:r>
              <a:rPr lang="en-US" sz="2800" b="1" u="sng" dirty="0">
                <a:solidFill>
                  <a:srgbClr val="0070C0"/>
                </a:solidFill>
                <a:ea typeface="SimSun" charset="-122"/>
              </a:rPr>
              <a:t> Per-UU;</a:t>
            </a:r>
          </a:p>
          <a:p>
            <a:pPr marL="1146175" indent="-4016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Melaksanakan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tugas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kedinasan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dengan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penuh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pengabdian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kesadaran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tanggung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jawab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1146175" indent="-4016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Menjunjung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tinggi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kehormatan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negara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Pemerintah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martabat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PNS;</a:t>
            </a:r>
          </a:p>
          <a:p>
            <a:pPr marL="1146175" indent="-4016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Mengutamakan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kepentingan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negara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daripada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kepentingan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sendiri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seseorang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a typeface="SimSun" charset="-122"/>
              </a:rPr>
              <a:t>golongan</a:t>
            </a:r>
            <a:r>
              <a:rPr lang="en-US" sz="2800" b="1" dirty="0">
                <a:solidFill>
                  <a:schemeClr val="tx1"/>
                </a:solidFill>
                <a:ea typeface="SimSun" charset="-122"/>
              </a:rPr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199" y="1039090"/>
            <a:ext cx="5474856" cy="5541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70C0"/>
                </a:solidFill>
              </a:rPr>
              <a:t>Kewajiban</a:t>
            </a:r>
            <a:r>
              <a:rPr lang="en-US" sz="3200" dirty="0">
                <a:solidFill>
                  <a:srgbClr val="0070C0"/>
                </a:solidFill>
              </a:rPr>
              <a:t> (17 </a:t>
            </a:r>
            <a:r>
              <a:rPr lang="en-US" sz="3200" dirty="0" err="1">
                <a:solidFill>
                  <a:srgbClr val="0070C0"/>
                </a:solidFill>
              </a:rPr>
              <a:t>poin</a:t>
            </a:r>
            <a:r>
              <a:rPr lang="en-US" sz="3200" dirty="0">
                <a:solidFill>
                  <a:srgbClr val="0070C0"/>
                </a:solidFill>
              </a:rPr>
              <a:t>) – </a:t>
            </a:r>
            <a:r>
              <a:rPr lang="en-US" sz="3200" dirty="0" err="1">
                <a:solidFill>
                  <a:srgbClr val="0070C0"/>
                </a:solidFill>
              </a:rPr>
              <a:t>Pasal</a:t>
            </a:r>
            <a:r>
              <a:rPr lang="en-US" sz="3200" dirty="0">
                <a:solidFill>
                  <a:srgbClr val="0070C0"/>
                </a:solidFill>
              </a:rPr>
              <a:t> 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11382" y="193967"/>
            <a:ext cx="7800109" cy="595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0070C0"/>
                </a:solidFill>
              </a:rPr>
              <a:t>KEWAJIBAN DAN LARANGAN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0333" y="216043"/>
            <a:ext cx="9025467" cy="55953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8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Memegang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rahasia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jabatan</a:t>
            </a:r>
            <a:r>
              <a:rPr lang="en-US" sz="2400" b="1" dirty="0">
                <a:solidFill>
                  <a:schemeClr val="tx1"/>
                </a:solidFill>
              </a:rPr>
              <a:t>;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8"/>
              <a:defRPr/>
            </a:pPr>
            <a:r>
              <a:rPr lang="en-US" sz="2400" b="1" u="sng" dirty="0" err="1">
                <a:solidFill>
                  <a:srgbClr val="0070C0"/>
                </a:solidFill>
              </a:rPr>
              <a:t>Bekerja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dengan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jujur</a:t>
            </a:r>
            <a:r>
              <a:rPr lang="en-US" sz="2400" b="1" u="sng" dirty="0">
                <a:solidFill>
                  <a:srgbClr val="0070C0"/>
                </a:solidFill>
              </a:rPr>
              <a:t>, </a:t>
            </a:r>
            <a:r>
              <a:rPr lang="en-US" sz="2400" b="1" u="sng" dirty="0" err="1">
                <a:solidFill>
                  <a:srgbClr val="0070C0"/>
                </a:solidFill>
              </a:rPr>
              <a:t>tertib</a:t>
            </a:r>
            <a:r>
              <a:rPr lang="en-US" sz="2400" b="1" u="sng" dirty="0">
                <a:solidFill>
                  <a:srgbClr val="0070C0"/>
                </a:solidFill>
              </a:rPr>
              <a:t>, </a:t>
            </a:r>
            <a:r>
              <a:rPr lang="en-US" sz="2400" b="1" u="sng" dirty="0" err="1">
                <a:solidFill>
                  <a:srgbClr val="0070C0"/>
                </a:solidFill>
              </a:rPr>
              <a:t>cermat</a:t>
            </a:r>
            <a:r>
              <a:rPr lang="en-US" sz="2400" b="1" u="sng" dirty="0">
                <a:solidFill>
                  <a:srgbClr val="0070C0"/>
                </a:solidFill>
              </a:rPr>
              <a:t>, </a:t>
            </a:r>
            <a:r>
              <a:rPr lang="en-US" sz="2400" b="1" u="sng" dirty="0" err="1">
                <a:solidFill>
                  <a:srgbClr val="0070C0"/>
                </a:solidFill>
              </a:rPr>
              <a:t>dan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bersemangat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utk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kepentingan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negara</a:t>
            </a:r>
            <a:r>
              <a:rPr lang="en-US" sz="2400" b="1" u="sng" dirty="0">
                <a:solidFill>
                  <a:srgbClr val="0070C0"/>
                </a:solidFill>
              </a:rPr>
              <a:t>;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8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Melaporkan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kpd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atasan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apabila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mengetahui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yg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membahayakan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en-US" sz="2400" b="1" dirty="0" err="1">
                <a:solidFill>
                  <a:schemeClr val="tx1"/>
                </a:solidFill>
              </a:rPr>
              <a:t>merugikan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negara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atau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Pemerintah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terutama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dibidang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keamanan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keuangan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materiil</a:t>
            </a:r>
            <a:r>
              <a:rPr lang="en-US" sz="2400" b="1" dirty="0">
                <a:solidFill>
                  <a:schemeClr val="tx1"/>
                </a:solidFill>
              </a:rPr>
              <a:t>;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8"/>
              <a:defRPr/>
            </a:pPr>
            <a:r>
              <a:rPr lang="en-US" sz="2400" b="1" u="sng" dirty="0" err="1">
                <a:solidFill>
                  <a:srgbClr val="0070C0"/>
                </a:solidFill>
              </a:rPr>
              <a:t>Masuk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kerja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dan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mentaati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ketentuan</a:t>
            </a:r>
            <a:r>
              <a:rPr lang="en-US" sz="2400" b="1" u="sng" dirty="0">
                <a:solidFill>
                  <a:srgbClr val="0070C0"/>
                </a:solidFill>
              </a:rPr>
              <a:t> jam </a:t>
            </a:r>
            <a:r>
              <a:rPr lang="en-US" sz="2400" b="1" u="sng" dirty="0" err="1">
                <a:solidFill>
                  <a:srgbClr val="0070C0"/>
                </a:solidFill>
              </a:rPr>
              <a:t>kerja</a:t>
            </a:r>
            <a:r>
              <a:rPr lang="en-US" sz="2400" b="1" u="sng" dirty="0">
                <a:solidFill>
                  <a:srgbClr val="0070C0"/>
                </a:solidFill>
              </a:rPr>
              <a:t>;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8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Mencapai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sasaran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kerja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pegawai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ditetapkan</a:t>
            </a:r>
            <a:r>
              <a:rPr lang="en-US" sz="2400" b="1" dirty="0">
                <a:solidFill>
                  <a:schemeClr val="tx1"/>
                </a:solidFill>
              </a:rPr>
              <a:t>;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8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Menggunakan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memelihara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barang-barang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milik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negara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sebaik-baiknya</a:t>
            </a:r>
            <a:r>
              <a:rPr lang="en-US" sz="2400" b="1" dirty="0">
                <a:solidFill>
                  <a:schemeClr val="tx1"/>
                </a:solidFill>
              </a:rPr>
              <a:t>;</a:t>
            </a:r>
          </a:p>
          <a:p>
            <a:pPr marL="465138" indent="-4651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8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Memberikan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pelayanan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sebaik-baiknya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kepada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masyarakat</a:t>
            </a:r>
            <a:r>
              <a:rPr lang="en-US" sz="2400" b="1" dirty="0">
                <a:solidFill>
                  <a:schemeClr val="tx1"/>
                </a:solidFill>
              </a:rPr>
              <a:t>;</a:t>
            </a:r>
          </a:p>
          <a:p>
            <a:pPr marL="465138" indent="-46513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 startAt="15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Membimbing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bawahan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dalam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melaksanakan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tugas</a:t>
            </a:r>
            <a:r>
              <a:rPr lang="en-US" sz="2400" b="1" dirty="0">
                <a:solidFill>
                  <a:schemeClr val="tx1"/>
                </a:solidFill>
              </a:rPr>
              <a:t>;</a:t>
            </a:r>
          </a:p>
          <a:p>
            <a:pPr marL="465138" indent="-46513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 startAt="15"/>
              <a:defRPr/>
            </a:pPr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kesempatan</a:t>
            </a:r>
            <a:r>
              <a:rPr lang="en-US" sz="2400" b="1" dirty="0"/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</a:t>
            </a:r>
            <a:r>
              <a:rPr lang="en-US" sz="2400" b="1" dirty="0" err="1"/>
              <a:t>bawahan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mengembangkan</a:t>
            </a:r>
            <a:r>
              <a:rPr lang="en-US" sz="2400" b="1" dirty="0"/>
              <a:t> </a:t>
            </a:r>
            <a:r>
              <a:rPr lang="en-US" sz="2400" b="1" dirty="0" err="1"/>
              <a:t>karier</a:t>
            </a:r>
            <a:r>
              <a:rPr lang="en-US" sz="2400" b="1" dirty="0"/>
              <a:t>.</a:t>
            </a:r>
          </a:p>
          <a:p>
            <a:pPr marL="465138" indent="-46513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 startAt="15"/>
              <a:defRPr/>
            </a:pPr>
            <a:r>
              <a:rPr lang="en-US" sz="2400" b="1" dirty="0" err="1">
                <a:solidFill>
                  <a:srgbClr val="0070C0"/>
                </a:solidFill>
              </a:rPr>
              <a:t>Menaati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peraturan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kedinasan</a:t>
            </a:r>
            <a:r>
              <a:rPr lang="en-US" sz="2400" b="1" dirty="0">
                <a:solidFill>
                  <a:srgbClr val="0070C0"/>
                </a:solidFill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ditetapkan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oleh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pejabat</a:t>
            </a:r>
            <a:r>
              <a:rPr lang="en-US" sz="2400" b="1" dirty="0">
                <a:solidFill>
                  <a:srgbClr val="0070C0"/>
                </a:solidFill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berwenang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5135" y="6215065"/>
            <a:ext cx="914930" cy="3206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5102" y="914400"/>
            <a:ext cx="9637713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257300" algn="l"/>
              </a:tabLst>
              <a:defRPr/>
            </a:pPr>
            <a:endParaRPr lang="en-US" sz="2300" b="1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38202"/>
            <a:ext cx="9906000" cy="584254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4349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Bookman Old Style" pitchFamily="18" charset="0"/>
              <a:ea typeface="SimSun" charset="-122"/>
            </a:endParaRPr>
          </a:p>
          <a:p>
            <a:pPr marL="1022350" indent="-3397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defRPr/>
            </a:pP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Menyalahgunakan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wewenang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;</a:t>
            </a:r>
          </a:p>
          <a:p>
            <a:pPr marL="1022350" indent="-3397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defRPr/>
            </a:pP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Menjadi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perantara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untuk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mendapatkan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keuntungan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pribadi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dan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atau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org lain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dgn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menggunakan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ea typeface="SimSun" charset="-122"/>
              </a:rPr>
              <a:t>kewenangan</a:t>
            </a:r>
            <a:r>
              <a:rPr lang="en-US" sz="2400" b="1" u="sng" dirty="0">
                <a:solidFill>
                  <a:srgbClr val="C00000"/>
                </a:solidFill>
                <a:ea typeface="SimSun" charset="-122"/>
              </a:rPr>
              <a:t> org lain;</a:t>
            </a:r>
          </a:p>
          <a:p>
            <a:pPr marL="1022350" indent="-3397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Tanpa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izin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Pemerintah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menjadi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pegawai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bekerja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untuk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negara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lain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dan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lembaga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organisasi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internasional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1022350" indent="-3397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Bekerja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pada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perusahaan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LSM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asing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1022350" indent="-3397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Memiliki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menjual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membeli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menggadaikan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menyewakan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meminjamkan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barang-barang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baik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bergerak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tidak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bergerak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dokumen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atau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surat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berharga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milik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negara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secara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tidak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sah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;</a:t>
            </a:r>
          </a:p>
          <a:p>
            <a:pPr marL="1022350" indent="-3397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6"/>
              <a:defRPr/>
            </a:pP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Melakukan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kegiatan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bersama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dgn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atasan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teman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sejawat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bawahan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/ org lain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di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dlm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maupun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di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luar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lingkungan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kerjanya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utk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keuntungan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pribadi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golongan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/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pihak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lain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yg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merugikan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a typeface="SimSun" charset="-122"/>
              </a:rPr>
              <a:t>negara</a:t>
            </a:r>
            <a:r>
              <a:rPr lang="en-US" sz="2400" b="1" dirty="0">
                <a:solidFill>
                  <a:schemeClr val="tx1"/>
                </a:solidFill>
                <a:ea typeface="SimSun" charset="-122"/>
              </a:rPr>
              <a:t>;</a:t>
            </a:r>
            <a:endParaRPr lang="en-US" sz="2400" dirty="0">
              <a:solidFill>
                <a:schemeClr val="tx1"/>
              </a:solidFill>
              <a:ea typeface="SimSun" charset="-122"/>
            </a:endParaRPr>
          </a:p>
          <a:p>
            <a:pPr marL="1022350" indent="-33972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AutoNum type="arabicPeriod" startAt="6"/>
              <a:defRPr/>
            </a:pP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Memberi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/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menyanggupi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akan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memberi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sesuatu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kpd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siapapun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baik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secara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langsung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/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tdk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utk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diangkat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dlm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jabatan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SimSun" charset="-122"/>
              </a:rPr>
              <a:t>;</a:t>
            </a:r>
          </a:p>
          <a:p>
            <a:pPr marL="1022350" indent="-33972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Bookman Old Style" pitchFamily="18" charset="0"/>
              <a:ea typeface="SimSun" charset="-122"/>
            </a:endParaRP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b="1" dirty="0">
              <a:solidFill>
                <a:srgbClr val="0070C0"/>
              </a:solidFill>
              <a:latin typeface="Bookman Old Style" pitchFamily="18" charset="0"/>
              <a:ea typeface="SimSun" charset="-122"/>
            </a:endParaRPr>
          </a:p>
          <a:p>
            <a:pPr marL="690563" indent="-51593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400" b="1" dirty="0">
              <a:solidFill>
                <a:srgbClr val="0070C0"/>
              </a:solidFill>
              <a:latin typeface="Bookman Old Style" pitchFamily="18" charset="0"/>
              <a:ea typeface="SimSun" charset="-12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0199" y="471054"/>
            <a:ext cx="6098309" cy="6719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C00000"/>
                </a:solidFill>
              </a:rPr>
              <a:t>Larangan</a:t>
            </a:r>
            <a:r>
              <a:rPr lang="en-US" sz="3600" dirty="0">
                <a:solidFill>
                  <a:srgbClr val="C00000"/>
                </a:solidFill>
              </a:rPr>
              <a:t> (15 </a:t>
            </a:r>
            <a:r>
              <a:rPr lang="en-US" sz="3600" dirty="0" err="1">
                <a:solidFill>
                  <a:srgbClr val="C00000"/>
                </a:solidFill>
              </a:rPr>
              <a:t>poin</a:t>
            </a:r>
            <a:r>
              <a:rPr lang="en-US" sz="3600" dirty="0">
                <a:solidFill>
                  <a:srgbClr val="C00000"/>
                </a:solidFill>
              </a:rPr>
              <a:t>) – </a:t>
            </a:r>
            <a:r>
              <a:rPr lang="en-US" sz="3600" dirty="0" err="1">
                <a:solidFill>
                  <a:srgbClr val="C00000"/>
                </a:solidFill>
              </a:rPr>
              <a:t>Pasal</a:t>
            </a:r>
            <a:r>
              <a:rPr lang="en-US" sz="3600" dirty="0">
                <a:solidFill>
                  <a:srgbClr val="C00000"/>
                </a:solidFill>
              </a:rPr>
              <a:t> 4</a:t>
            </a:r>
          </a:p>
        </p:txBody>
      </p:sp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5964959</TotalTime>
  <Words>2461</Words>
  <Application>Microsoft Office PowerPoint</Application>
  <PresentationFormat>A4 Paper (210x297 mm)</PresentationFormat>
  <Paragraphs>221</Paragraphs>
  <Slides>62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Aharoni</vt:lpstr>
      <vt:lpstr>Arial</vt:lpstr>
      <vt:lpstr>Bookman Old Style</vt:lpstr>
      <vt:lpstr>Calibri</vt:lpstr>
      <vt:lpstr>Copperplate Gothic Bold</vt:lpstr>
      <vt:lpstr>Corbel</vt:lpstr>
      <vt:lpstr>Times New Roman</vt:lpstr>
      <vt:lpstr>Trebuchet MS</vt:lpstr>
      <vt:lpstr>Wingdings</vt:lpstr>
      <vt:lpstr>Parallax</vt:lpstr>
      <vt:lpstr>MATERI TUPOKSI BIDANG DISIPLIN DAN KORPRI </vt:lpstr>
      <vt:lpstr>I.SUB BIDANG DISIPLIN </vt:lpstr>
      <vt:lpstr>PENGERTIAN DISIPLIN </vt:lpstr>
      <vt:lpstr>DASAR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PROSES PENANGANAN PNS YANG MELAKUKAN TINDAK INDISIPLINER DAN PERMASALAHAN / SENGKETA LAINNYA</vt:lpstr>
      <vt:lpstr>2.PENANGANAN PERCERAIAN PNS</vt:lpstr>
      <vt:lpstr>PowerPoint Presentation</vt:lpstr>
      <vt:lpstr>II.SUB BIDANG KESRA </vt:lpstr>
      <vt:lpstr>DASAR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III.SUB BIDANG KORPRI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TUPOKSI SUB BIDANG DISIPLIN</dc:title>
  <dc:creator>HP</dc:creator>
  <cp:lastModifiedBy>hp</cp:lastModifiedBy>
  <cp:revision>150</cp:revision>
  <dcterms:created xsi:type="dcterms:W3CDTF">2020-03-03T02:39:01Z</dcterms:created>
  <dcterms:modified xsi:type="dcterms:W3CDTF">2021-05-27T03:25:14Z</dcterms:modified>
</cp:coreProperties>
</file>