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256" r:id="rId2"/>
    <p:sldId id="371" r:id="rId3"/>
    <p:sldId id="435" r:id="rId4"/>
    <p:sldId id="436" r:id="rId5"/>
    <p:sldId id="298" r:id="rId6"/>
    <p:sldId id="259" r:id="rId7"/>
    <p:sldId id="258" r:id="rId8"/>
    <p:sldId id="260" r:id="rId9"/>
    <p:sldId id="261" r:id="rId10"/>
    <p:sldId id="262" r:id="rId11"/>
    <p:sldId id="377" r:id="rId12"/>
    <p:sldId id="257" r:id="rId13"/>
    <p:sldId id="420" r:id="rId14"/>
    <p:sldId id="438" r:id="rId15"/>
    <p:sldId id="264" r:id="rId16"/>
    <p:sldId id="372" r:id="rId17"/>
    <p:sldId id="378" r:id="rId18"/>
    <p:sldId id="437" r:id="rId19"/>
    <p:sldId id="265" r:id="rId20"/>
    <p:sldId id="268" r:id="rId21"/>
    <p:sldId id="279" r:id="rId22"/>
    <p:sldId id="280" r:id="rId23"/>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99"/>
    <a:srgbClr val="D7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671" autoAdjust="0"/>
  </p:normalViewPr>
  <p:slideViewPr>
    <p:cSldViewPr snapToGrid="0">
      <p:cViewPr varScale="1">
        <p:scale>
          <a:sx n="105" d="100"/>
          <a:sy n="105" d="100"/>
        </p:scale>
        <p:origin x="5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ASSESSMENT%20CENTER\2019\1.%20CAT\utk%20ANALISIS%20DIKLAT%20(administrato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ASSESSMENT%20CENTER\ANALISIS%20DIKLAT\PENGAWAS%20AKPK%2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6905166970577"/>
          <c:y val="0.26350165669053016"/>
          <c:w val="0.50241959062514852"/>
          <c:h val="0.62735651575374352"/>
        </c:manualLayout>
      </c:layout>
      <c:radarChart>
        <c:radarStyle val="marker"/>
        <c:varyColors val="0"/>
        <c:ser>
          <c:idx val="0"/>
          <c:order val="0"/>
          <c:tx>
            <c:strRef>
              <c:f>'JPM DAN GAP'!$C$3</c:f>
              <c:strCache>
                <c:ptCount val="1"/>
                <c:pt idx="0">
                  <c:v>STANDAR</c:v>
                </c:pt>
              </c:strCache>
            </c:strRef>
          </c:tx>
          <c:dLbls>
            <c:dLbl>
              <c:idx val="0"/>
              <c:layout>
                <c:manualLayout>
                  <c:x val="2.633585105106229E-2"/>
                  <c:y val="5.28563223652996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CF4-4A7C-A156-EAD312C050D8}"/>
                </c:ext>
                <c:ext xmlns:c15="http://schemas.microsoft.com/office/drawing/2012/chart" uri="{CE6537A1-D6FC-4f65-9D91-7224C49458BB}"/>
              </c:extLst>
            </c:dLbl>
            <c:dLbl>
              <c:idx val="2"/>
              <c:layout>
                <c:manualLayout>
                  <c:x val="-2.556806407700965E-2"/>
                  <c:y val="-2.54313806204325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CF4-4A7C-A156-EAD312C050D8}"/>
                </c:ext>
                <c:ext xmlns:c15="http://schemas.microsoft.com/office/drawing/2012/chart" uri="{CE6537A1-D6FC-4f65-9D91-7224C49458BB}"/>
              </c:extLst>
            </c:dLbl>
            <c:dLbl>
              <c:idx val="4"/>
              <c:layout>
                <c:manualLayout>
                  <c:x val="-2.9080118014904548E-2"/>
                  <c:y val="-5.68160499908899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CF4-4A7C-A156-EAD312C050D8}"/>
                </c:ext>
                <c:ext xmlns:c15="http://schemas.microsoft.com/office/drawing/2012/chart" uri="{CE6537A1-D6FC-4f65-9D91-7224C49458BB}"/>
              </c:extLst>
            </c:dLbl>
            <c:dLbl>
              <c:idx val="5"/>
              <c:layout>
                <c:manualLayout>
                  <c:x val="1.454005900745226E-2"/>
                  <c:y val="-1.37124039220714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CF4-4A7C-A156-EAD312C050D8}"/>
                </c:ext>
                <c:ext xmlns:c15="http://schemas.microsoft.com/office/drawing/2012/chart" uri="{CE6537A1-D6FC-4f65-9D91-7224C49458BB}"/>
              </c:extLst>
            </c:dLbl>
            <c:dLbl>
              <c:idx val="6"/>
              <c:layout>
                <c:manualLayout>
                  <c:x val="3.2756119704756691E-2"/>
                  <c:y val="-3.08261858327654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CF4-4A7C-A156-EAD312C050D8}"/>
                </c:ext>
                <c:ext xmlns:c15="http://schemas.microsoft.com/office/drawing/2012/chart" uri="{CE6537A1-D6FC-4f65-9D91-7224C49458BB}"/>
              </c:extLst>
            </c:dLbl>
            <c:dLbl>
              <c:idx val="7"/>
              <c:layout>
                <c:manualLayout>
                  <c:x val="2.4032084300285379E-2"/>
                  <c:y val="7.36123951493725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CF4-4A7C-A156-EAD312C050D8}"/>
                </c:ext>
                <c:ext xmlns:c15="http://schemas.microsoft.com/office/drawing/2012/chart" uri="{CE6537A1-D6FC-4f65-9D91-7224C49458BB}"/>
              </c:extLst>
            </c:dLbl>
            <c:spPr>
              <a:noFill/>
              <a:ln>
                <a:noFill/>
              </a:ln>
              <a:effectLst/>
            </c:spPr>
            <c:txPr>
              <a:bodyPr/>
              <a:lstStyle/>
              <a:p>
                <a:pPr>
                  <a:defRPr lang="en-US"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'JPM DAN GAP'!$B$4:$B$11</c:f>
              <c:strCache>
                <c:ptCount val="8"/>
                <c:pt idx="0">
                  <c:v>PELAYANAN PUBLIK</c:v>
                </c:pt>
                <c:pt idx="1">
                  <c:v>ORIENTASI PADA HASIL</c:v>
                </c:pt>
                <c:pt idx="2">
                  <c:v>INTEGRITAS</c:v>
                </c:pt>
                <c:pt idx="3">
                  <c:v>KERJASAMA</c:v>
                </c:pt>
                <c:pt idx="4">
                  <c:v>PENGAMBILAN KEPUTUSAN</c:v>
                </c:pt>
                <c:pt idx="5">
                  <c:v>MENGELOLA PERUBAHAN</c:v>
                </c:pt>
                <c:pt idx="6">
                  <c:v>KOMUNIKASI</c:v>
                </c:pt>
                <c:pt idx="7">
                  <c:v>PENGEMBANGAN DIRI DAN ORANG LAIN</c:v>
                </c:pt>
              </c:strCache>
            </c:strRef>
          </c:cat>
          <c:val>
            <c:numRef>
              <c:f>'JPM DAN GAP'!$C$4:$C$11</c:f>
              <c:numCache>
                <c:formatCode>General</c:formatCode>
                <c:ptCount val="8"/>
                <c:pt idx="0">
                  <c:v>100</c:v>
                </c:pt>
                <c:pt idx="1">
                  <c:v>100</c:v>
                </c:pt>
                <c:pt idx="2">
                  <c:v>100</c:v>
                </c:pt>
                <c:pt idx="3">
                  <c:v>100</c:v>
                </c:pt>
                <c:pt idx="4">
                  <c:v>100</c:v>
                </c:pt>
                <c:pt idx="5">
                  <c:v>100</c:v>
                </c:pt>
                <c:pt idx="6">
                  <c:v>100</c:v>
                </c:pt>
                <c:pt idx="7">
                  <c:v>100</c:v>
                </c:pt>
              </c:numCache>
            </c:numRef>
          </c:val>
          <c:extLst xmlns:c16r2="http://schemas.microsoft.com/office/drawing/2015/06/chart">
            <c:ext xmlns:c16="http://schemas.microsoft.com/office/drawing/2014/chart" uri="{C3380CC4-5D6E-409C-BE32-E72D297353CC}">
              <c16:uniqueId val="{00000006-BCF4-4A7C-A156-EAD312C050D8}"/>
            </c:ext>
          </c:extLst>
        </c:ser>
        <c:ser>
          <c:idx val="1"/>
          <c:order val="1"/>
          <c:tx>
            <c:strRef>
              <c:f>'JPM DAN GAP'!$D$3</c:f>
              <c:strCache>
                <c:ptCount val="1"/>
                <c:pt idx="0">
                  <c:v>JPM</c:v>
                </c:pt>
              </c:strCache>
            </c:strRef>
          </c:tx>
          <c:dLbls>
            <c:dLbl>
              <c:idx val="0"/>
              <c:layout>
                <c:manualLayout>
                  <c:x val="1.3168026982685883E-2"/>
                  <c:y val="2.44750214256313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CF4-4A7C-A156-EAD312C050D8}"/>
                </c:ext>
                <c:ext xmlns:c15="http://schemas.microsoft.com/office/drawing/2012/chart" uri="{CE6537A1-D6FC-4f65-9D91-7224C49458BB}"/>
              </c:extLst>
            </c:dLbl>
            <c:dLbl>
              <c:idx val="1"/>
              <c:layout>
                <c:manualLayout>
                  <c:x val="-1.3167925525531143E-2"/>
                  <c:y val="1.17458494145112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CF4-4A7C-A156-EAD312C050D8}"/>
                </c:ext>
                <c:ext xmlns:c15="http://schemas.microsoft.com/office/drawing/2012/chart" uri="{CE6537A1-D6FC-4f65-9D91-7224C49458BB}"/>
              </c:extLst>
            </c:dLbl>
            <c:dLbl>
              <c:idx val="2"/>
              <c:layout>
                <c:manualLayout>
                  <c:x val="-4.2640620447119484E-2"/>
                  <c:y val="-3.76823877938013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BCF4-4A7C-A156-EAD312C050D8}"/>
                </c:ext>
                <c:ext xmlns:c15="http://schemas.microsoft.com/office/drawing/2012/chart" uri="{CE6537A1-D6FC-4f65-9D91-7224C49458BB}"/>
              </c:extLst>
            </c:dLbl>
            <c:dLbl>
              <c:idx val="3"/>
              <c:layout>
                <c:manualLayout>
                  <c:x val="-2.9092621744604356E-2"/>
                  <c:y val="-6.7046906948653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BCF4-4A7C-A156-EAD312C050D8}"/>
                </c:ext>
                <c:ext xmlns:c15="http://schemas.microsoft.com/office/drawing/2012/chart" uri="{CE6537A1-D6FC-4f65-9D91-7224C49458BB}"/>
              </c:extLst>
            </c:dLbl>
            <c:dLbl>
              <c:idx val="4"/>
              <c:layout>
                <c:manualLayout>
                  <c:x val="9.8759441441485744E-3"/>
                  <c:y val="-8.22209459015777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CF4-4A7C-A156-EAD312C050D8}"/>
                </c:ext>
                <c:ext xmlns:c15="http://schemas.microsoft.com/office/drawing/2012/chart" uri="{CE6537A1-D6FC-4f65-9D91-7224C49458BB}"/>
              </c:extLst>
            </c:dLbl>
            <c:dLbl>
              <c:idx val="5"/>
              <c:layout>
                <c:manualLayout>
                  <c:x val="1.1634070712938925E-2"/>
                  <c:y val="-6.85620196103571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BCF4-4A7C-A156-EAD312C050D8}"/>
                </c:ext>
                <c:ext xmlns:c15="http://schemas.microsoft.com/office/drawing/2012/chart" uri="{CE6537A1-D6FC-4f65-9D91-7224C49458BB}"/>
              </c:extLst>
            </c:dLbl>
            <c:dLbl>
              <c:idx val="6"/>
              <c:layout>
                <c:manualLayout>
                  <c:x val="4.0717529427072532E-2"/>
                  <c:y val="-3.08529088246611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BCF4-4A7C-A156-EAD312C050D8}"/>
                </c:ext>
                <c:ext xmlns:c15="http://schemas.microsoft.com/office/drawing/2012/chart" uri="{CE6537A1-D6FC-4f65-9D91-7224C49458BB}"/>
              </c:extLst>
            </c:dLbl>
            <c:dLbl>
              <c:idx val="7"/>
              <c:layout>
                <c:manualLayout>
                  <c:x val="2.8475846901192856E-2"/>
                  <c:y val="6.85620196103574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BCF4-4A7C-A156-EAD312C050D8}"/>
                </c:ext>
                <c:ext xmlns:c15="http://schemas.microsoft.com/office/drawing/2012/chart" uri="{CE6537A1-D6FC-4f65-9D91-7224C49458BB}"/>
              </c:extLst>
            </c:dLbl>
            <c:spPr>
              <a:noFill/>
              <a:ln>
                <a:noFill/>
              </a:ln>
              <a:effectLst/>
            </c:spPr>
            <c:txPr>
              <a:bodyPr/>
              <a:lstStyle/>
              <a:p>
                <a:pPr>
                  <a:defRPr lang="en-US"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'JPM DAN GAP'!$B$4:$B$11</c:f>
              <c:strCache>
                <c:ptCount val="8"/>
                <c:pt idx="0">
                  <c:v>PELAYANAN PUBLIK</c:v>
                </c:pt>
                <c:pt idx="1">
                  <c:v>ORIENTASI PADA HASIL</c:v>
                </c:pt>
                <c:pt idx="2">
                  <c:v>INTEGRITAS</c:v>
                </c:pt>
                <c:pt idx="3">
                  <c:v>KERJASAMA</c:v>
                </c:pt>
                <c:pt idx="4">
                  <c:v>PENGAMBILAN KEPUTUSAN</c:v>
                </c:pt>
                <c:pt idx="5">
                  <c:v>MENGELOLA PERUBAHAN</c:v>
                </c:pt>
                <c:pt idx="6">
                  <c:v>KOMUNIKASI</c:v>
                </c:pt>
                <c:pt idx="7">
                  <c:v>PENGEMBANGAN DIRI DAN ORANG LAIN</c:v>
                </c:pt>
              </c:strCache>
            </c:strRef>
          </c:cat>
          <c:val>
            <c:numRef>
              <c:f>'JPM DAN GAP'!$D$4:$D$11</c:f>
              <c:numCache>
                <c:formatCode>0.00</c:formatCode>
                <c:ptCount val="8"/>
                <c:pt idx="0">
                  <c:v>63.179026217228476</c:v>
                </c:pt>
                <c:pt idx="1">
                  <c:v>63.305992509363094</c:v>
                </c:pt>
                <c:pt idx="2">
                  <c:v>65.176779026217289</c:v>
                </c:pt>
                <c:pt idx="3">
                  <c:v>65.429588014980425</c:v>
                </c:pt>
                <c:pt idx="4">
                  <c:v>66.804868913857788</c:v>
                </c:pt>
                <c:pt idx="5">
                  <c:v>69.174157303370919</c:v>
                </c:pt>
                <c:pt idx="6">
                  <c:v>71.055430711610128</c:v>
                </c:pt>
                <c:pt idx="7">
                  <c:v>73.672284644195074</c:v>
                </c:pt>
              </c:numCache>
            </c:numRef>
          </c:val>
          <c:extLst xmlns:c16r2="http://schemas.microsoft.com/office/drawing/2015/06/chart">
            <c:ext xmlns:c16="http://schemas.microsoft.com/office/drawing/2014/chart" uri="{C3380CC4-5D6E-409C-BE32-E72D297353CC}">
              <c16:uniqueId val="{0000000F-BCF4-4A7C-A156-EAD312C050D8}"/>
            </c:ext>
          </c:extLst>
        </c:ser>
        <c:dLbls>
          <c:showLegendKey val="0"/>
          <c:showVal val="1"/>
          <c:showCatName val="0"/>
          <c:showSerName val="0"/>
          <c:showPercent val="0"/>
          <c:showBubbleSize val="0"/>
        </c:dLbls>
        <c:axId val="625775736"/>
        <c:axId val="625780048"/>
      </c:radarChart>
      <c:catAx>
        <c:axId val="625775736"/>
        <c:scaling>
          <c:orientation val="minMax"/>
        </c:scaling>
        <c:delete val="0"/>
        <c:axPos val="b"/>
        <c:majorGridlines/>
        <c:numFmt formatCode="General" sourceLinked="0"/>
        <c:majorTickMark val="none"/>
        <c:minorTickMark val="none"/>
        <c:tickLblPos val="nextTo"/>
        <c:spPr>
          <a:ln w="9525">
            <a:noFill/>
          </a:ln>
        </c:spPr>
        <c:txPr>
          <a:bodyPr/>
          <a:lstStyle/>
          <a:p>
            <a:pPr>
              <a:defRPr lang="en-US" sz="700"/>
            </a:pPr>
            <a:endParaRPr lang="en-US"/>
          </a:p>
        </c:txPr>
        <c:crossAx val="625780048"/>
        <c:crosses val="autoZero"/>
        <c:auto val="1"/>
        <c:lblAlgn val="ctr"/>
        <c:lblOffset val="100"/>
        <c:noMultiLvlLbl val="0"/>
      </c:catAx>
      <c:valAx>
        <c:axId val="625780048"/>
        <c:scaling>
          <c:orientation val="minMax"/>
        </c:scaling>
        <c:delete val="0"/>
        <c:axPos val="l"/>
        <c:majorGridlines/>
        <c:minorGridlines/>
        <c:numFmt formatCode="General" sourceLinked="1"/>
        <c:majorTickMark val="none"/>
        <c:minorTickMark val="none"/>
        <c:tickLblPos val="nextTo"/>
        <c:txPr>
          <a:bodyPr/>
          <a:lstStyle/>
          <a:p>
            <a:pPr>
              <a:defRPr lang="en-US"/>
            </a:pPr>
            <a:endParaRPr lang="en-US"/>
          </a:p>
        </c:txPr>
        <c:crossAx val="625775736"/>
        <c:crosses val="autoZero"/>
        <c:crossBetween val="between"/>
      </c:valAx>
    </c:plotArea>
    <c:legend>
      <c:legendPos val="t"/>
      <c:layout>
        <c:manualLayout>
          <c:xMode val="edge"/>
          <c:yMode val="edge"/>
          <c:x val="0.24621914317978244"/>
          <c:y val="0.14080360107395887"/>
          <c:w val="0.46818074932362724"/>
          <c:h val="5.3343266437483904E-2"/>
        </c:manualLayout>
      </c:layout>
      <c:overlay val="0"/>
      <c:txPr>
        <a:bodyPr/>
        <a:lstStyle/>
        <a:p>
          <a:pPr>
            <a:defRPr lang="en-US"/>
          </a:pPr>
          <a:endParaRPr lang="en-US"/>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6905166970577"/>
          <c:y val="0.2635016566905295"/>
          <c:w val="0.50241959062514852"/>
          <c:h val="0.62735651575374352"/>
        </c:manualLayout>
      </c:layout>
      <c:radarChart>
        <c:radarStyle val="marker"/>
        <c:varyColors val="0"/>
        <c:ser>
          <c:idx val="0"/>
          <c:order val="0"/>
          <c:tx>
            <c:strRef>
              <c:f>'JPM DAN GAP'!$C$3</c:f>
              <c:strCache>
                <c:ptCount val="1"/>
                <c:pt idx="0">
                  <c:v>STANDAR</c:v>
                </c:pt>
              </c:strCache>
            </c:strRef>
          </c:tx>
          <c:dLbls>
            <c:dLbl>
              <c:idx val="0"/>
              <c:layout>
                <c:manualLayout>
                  <c:x val="2.6335851051062259E-2"/>
                  <c:y val="5.28563223652996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B8A-42D9-904E-957F0660E3B1}"/>
                </c:ext>
                <c:ext xmlns:c15="http://schemas.microsoft.com/office/drawing/2012/chart" uri="{CE6537A1-D6FC-4f65-9D91-7224C49458BB}">
                  <c15:layout/>
                </c:ext>
              </c:extLst>
            </c:dLbl>
            <c:dLbl>
              <c:idx val="2"/>
              <c:layout>
                <c:manualLayout>
                  <c:x val="-2.5568064077009647E-2"/>
                  <c:y val="-2.54313806204322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B8A-42D9-904E-957F0660E3B1}"/>
                </c:ext>
                <c:ext xmlns:c15="http://schemas.microsoft.com/office/drawing/2012/chart" uri="{CE6537A1-D6FC-4f65-9D91-7224C49458BB}">
                  <c15:layout/>
                </c:ext>
              </c:extLst>
            </c:dLbl>
            <c:dLbl>
              <c:idx val="4"/>
              <c:layout>
                <c:manualLayout>
                  <c:x val="-2.9080118014904576E-2"/>
                  <c:y val="-5.68160499908898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B8A-42D9-904E-957F0660E3B1}"/>
                </c:ext>
                <c:ext xmlns:c15="http://schemas.microsoft.com/office/drawing/2012/chart" uri="{CE6537A1-D6FC-4f65-9D91-7224C49458BB}">
                  <c15:layout/>
                </c:ext>
              </c:extLst>
            </c:dLbl>
            <c:dLbl>
              <c:idx val="5"/>
              <c:layout>
                <c:manualLayout>
                  <c:x val="1.4540059007452271E-2"/>
                  <c:y val="-1.37124039220714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8A-42D9-904E-957F0660E3B1}"/>
                </c:ext>
                <c:ext xmlns:c15="http://schemas.microsoft.com/office/drawing/2012/chart" uri="{CE6537A1-D6FC-4f65-9D91-7224C49458BB}">
                  <c15:layout/>
                </c:ext>
              </c:extLst>
            </c:dLbl>
            <c:dLbl>
              <c:idx val="6"/>
              <c:layout>
                <c:manualLayout>
                  <c:x val="3.2756119704756684E-2"/>
                  <c:y val="-3.08261858327653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B8A-42D9-904E-957F0660E3B1}"/>
                </c:ext>
                <c:ext xmlns:c15="http://schemas.microsoft.com/office/drawing/2012/chart" uri="{CE6537A1-D6FC-4f65-9D91-7224C49458BB}">
                  <c15:layout/>
                </c:ext>
              </c:extLst>
            </c:dLbl>
            <c:dLbl>
              <c:idx val="7"/>
              <c:layout>
                <c:manualLayout>
                  <c:x val="2.4032084300285379E-2"/>
                  <c:y val="7.361239514937243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B8A-42D9-904E-957F0660E3B1}"/>
                </c:ext>
                <c:ext xmlns:c15="http://schemas.microsoft.com/office/drawing/2012/chart" uri="{CE6537A1-D6FC-4f65-9D91-7224C49458BB}">
                  <c15:layout/>
                </c:ext>
              </c:extLst>
            </c:dLbl>
            <c:spPr>
              <a:noFill/>
              <a:ln>
                <a:noFill/>
              </a:ln>
              <a:effectLst/>
            </c:spPr>
            <c:txPr>
              <a:bodyPr/>
              <a:lstStyle/>
              <a:p>
                <a:pPr>
                  <a:defRPr lang="en-US"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'JPM DAN GAP'!$B$4:$B$11</c:f>
              <c:strCache>
                <c:ptCount val="8"/>
                <c:pt idx="0">
                  <c:v>ORIENTASI PADA HASIL</c:v>
                </c:pt>
                <c:pt idx="1">
                  <c:v>PELAYANAN PUBLIK</c:v>
                </c:pt>
                <c:pt idx="2">
                  <c:v>INTEGRITAS</c:v>
                </c:pt>
                <c:pt idx="3">
                  <c:v>KERJASAMA</c:v>
                </c:pt>
                <c:pt idx="4">
                  <c:v>PENGAMBILAN KEPUTUSAN</c:v>
                </c:pt>
                <c:pt idx="5">
                  <c:v>MENGELOLA PERUBAHAN</c:v>
                </c:pt>
                <c:pt idx="6">
                  <c:v>KOMUNIKASI</c:v>
                </c:pt>
                <c:pt idx="7">
                  <c:v>PENGEMBANGAN DIRI DAN ORANG LAIN</c:v>
                </c:pt>
              </c:strCache>
            </c:strRef>
          </c:cat>
          <c:val>
            <c:numRef>
              <c:f>'JPM DAN GAP'!$C$4:$C$11</c:f>
              <c:numCache>
                <c:formatCode>General</c:formatCode>
                <c:ptCount val="8"/>
                <c:pt idx="0">
                  <c:v>100</c:v>
                </c:pt>
                <c:pt idx="1">
                  <c:v>100</c:v>
                </c:pt>
                <c:pt idx="2">
                  <c:v>100</c:v>
                </c:pt>
                <c:pt idx="3">
                  <c:v>100</c:v>
                </c:pt>
                <c:pt idx="4">
                  <c:v>100</c:v>
                </c:pt>
                <c:pt idx="5">
                  <c:v>100</c:v>
                </c:pt>
                <c:pt idx="6">
                  <c:v>100</c:v>
                </c:pt>
                <c:pt idx="7">
                  <c:v>100</c:v>
                </c:pt>
              </c:numCache>
            </c:numRef>
          </c:val>
          <c:extLst xmlns:c16r2="http://schemas.microsoft.com/office/drawing/2015/06/chart">
            <c:ext xmlns:c16="http://schemas.microsoft.com/office/drawing/2014/chart" uri="{C3380CC4-5D6E-409C-BE32-E72D297353CC}">
              <c16:uniqueId val="{00000006-0B8A-42D9-904E-957F0660E3B1}"/>
            </c:ext>
          </c:extLst>
        </c:ser>
        <c:ser>
          <c:idx val="1"/>
          <c:order val="1"/>
          <c:tx>
            <c:strRef>
              <c:f>'JPM DAN GAP'!$D$3</c:f>
              <c:strCache>
                <c:ptCount val="1"/>
                <c:pt idx="0">
                  <c:v>JPM</c:v>
                </c:pt>
              </c:strCache>
            </c:strRef>
          </c:tx>
          <c:dLbls>
            <c:dLbl>
              <c:idx val="0"/>
              <c:layout>
                <c:manualLayout>
                  <c:x val="1.3168026982685882E-2"/>
                  <c:y val="2.4475021425631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B8A-42D9-904E-957F0660E3B1}"/>
                </c:ext>
                <c:ext xmlns:c15="http://schemas.microsoft.com/office/drawing/2012/chart" uri="{CE6537A1-D6FC-4f65-9D91-7224C49458BB}">
                  <c15:layout/>
                </c:ext>
              </c:extLst>
            </c:dLbl>
            <c:dLbl>
              <c:idx val="1"/>
              <c:layout>
                <c:manualLayout>
                  <c:x val="-1.3167925525531129E-2"/>
                  <c:y val="1.174584941451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B8A-42D9-904E-957F0660E3B1}"/>
                </c:ext>
                <c:ext xmlns:c15="http://schemas.microsoft.com/office/drawing/2012/chart" uri="{CE6537A1-D6FC-4f65-9D91-7224C49458BB}">
                  <c15:layout/>
                </c:ext>
              </c:extLst>
            </c:dLbl>
            <c:dLbl>
              <c:idx val="2"/>
              <c:layout>
                <c:manualLayout>
                  <c:x val="-4.2640620447119304E-2"/>
                  <c:y val="-3.76823877938010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B8A-42D9-904E-957F0660E3B1}"/>
                </c:ext>
                <c:ext xmlns:c15="http://schemas.microsoft.com/office/drawing/2012/chart" uri="{CE6537A1-D6FC-4f65-9D91-7224C49458BB}">
                  <c15:layout/>
                </c:ext>
              </c:extLst>
            </c:dLbl>
            <c:dLbl>
              <c:idx val="3"/>
              <c:layout>
                <c:manualLayout>
                  <c:x val="-2.9092621744604349E-2"/>
                  <c:y val="-6.70469069486528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B8A-42D9-904E-957F0660E3B1}"/>
                </c:ext>
                <c:ext xmlns:c15="http://schemas.microsoft.com/office/drawing/2012/chart" uri="{CE6537A1-D6FC-4f65-9D91-7224C49458BB}">
                  <c15:layout/>
                </c:ext>
              </c:extLst>
            </c:dLbl>
            <c:dLbl>
              <c:idx val="4"/>
              <c:layout>
                <c:manualLayout>
                  <c:x val="9.8759441441485848E-3"/>
                  <c:y val="-8.22209459015772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B8A-42D9-904E-957F0660E3B1}"/>
                </c:ext>
                <c:ext xmlns:c15="http://schemas.microsoft.com/office/drawing/2012/chart" uri="{CE6537A1-D6FC-4f65-9D91-7224C49458BB}">
                  <c15:layout/>
                </c:ext>
              </c:extLst>
            </c:dLbl>
            <c:dLbl>
              <c:idx val="5"/>
              <c:layout>
                <c:manualLayout>
                  <c:x val="1.163407071293894E-2"/>
                  <c:y val="-6.85620196103571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B8A-42D9-904E-957F0660E3B1}"/>
                </c:ext>
                <c:ext xmlns:c15="http://schemas.microsoft.com/office/drawing/2012/chart" uri="{CE6537A1-D6FC-4f65-9D91-7224C49458BB}">
                  <c15:layout/>
                </c:ext>
              </c:extLst>
            </c:dLbl>
            <c:dLbl>
              <c:idx val="6"/>
              <c:layout>
                <c:manualLayout>
                  <c:x val="4.0717529427072414E-2"/>
                  <c:y val="-3.08529088246611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B8A-42D9-904E-957F0660E3B1}"/>
                </c:ext>
                <c:ext xmlns:c15="http://schemas.microsoft.com/office/drawing/2012/chart" uri="{CE6537A1-D6FC-4f65-9D91-7224C49458BB}">
                  <c15:layout/>
                </c:ext>
              </c:extLst>
            </c:dLbl>
            <c:dLbl>
              <c:idx val="7"/>
              <c:layout>
                <c:manualLayout>
                  <c:x val="2.8475846901192856E-2"/>
                  <c:y val="6.856201961035718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B8A-42D9-904E-957F0660E3B1}"/>
                </c:ext>
                <c:ext xmlns:c15="http://schemas.microsoft.com/office/drawing/2012/chart" uri="{CE6537A1-D6FC-4f65-9D91-7224C49458BB}">
                  <c15:layout/>
                </c:ext>
              </c:extLst>
            </c:dLbl>
            <c:spPr>
              <a:noFill/>
              <a:ln>
                <a:noFill/>
              </a:ln>
              <a:effectLst/>
            </c:spPr>
            <c:txPr>
              <a:bodyPr/>
              <a:lstStyle/>
              <a:p>
                <a:pPr>
                  <a:defRPr lang="en-US"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'JPM DAN GAP'!$B$4:$B$11</c:f>
              <c:strCache>
                <c:ptCount val="8"/>
                <c:pt idx="0">
                  <c:v>ORIENTASI PADA HASIL</c:v>
                </c:pt>
                <c:pt idx="1">
                  <c:v>PELAYANAN PUBLIK</c:v>
                </c:pt>
                <c:pt idx="2">
                  <c:v>INTEGRITAS</c:v>
                </c:pt>
                <c:pt idx="3">
                  <c:v>KERJASAMA</c:v>
                </c:pt>
                <c:pt idx="4">
                  <c:v>PENGAMBILAN KEPUTUSAN</c:v>
                </c:pt>
                <c:pt idx="5">
                  <c:v>MENGELOLA PERUBAHAN</c:v>
                </c:pt>
                <c:pt idx="6">
                  <c:v>KOMUNIKASI</c:v>
                </c:pt>
                <c:pt idx="7">
                  <c:v>PENGEMBANGAN DIRI DAN ORANG LAIN</c:v>
                </c:pt>
              </c:strCache>
            </c:strRef>
          </c:cat>
          <c:val>
            <c:numRef>
              <c:f>'JPM DAN GAP'!$D$4:$D$11</c:f>
              <c:numCache>
                <c:formatCode>0.00</c:formatCode>
                <c:ptCount val="8"/>
                <c:pt idx="0">
                  <c:v>67.933333333333309</c:v>
                </c:pt>
                <c:pt idx="1">
                  <c:v>72.466666666666697</c:v>
                </c:pt>
                <c:pt idx="2">
                  <c:v>72.933333333333309</c:v>
                </c:pt>
                <c:pt idx="3">
                  <c:v>73.266666666666666</c:v>
                </c:pt>
                <c:pt idx="4">
                  <c:v>75.86666666666666</c:v>
                </c:pt>
                <c:pt idx="5">
                  <c:v>79.433333333333309</c:v>
                </c:pt>
                <c:pt idx="6">
                  <c:v>80.36666666666666</c:v>
                </c:pt>
                <c:pt idx="7">
                  <c:v>93.666666666666671</c:v>
                </c:pt>
              </c:numCache>
            </c:numRef>
          </c:val>
          <c:extLst xmlns:c16r2="http://schemas.microsoft.com/office/drawing/2015/06/chart">
            <c:ext xmlns:c16="http://schemas.microsoft.com/office/drawing/2014/chart" uri="{C3380CC4-5D6E-409C-BE32-E72D297353CC}">
              <c16:uniqueId val="{0000000F-0B8A-42D9-904E-957F0660E3B1}"/>
            </c:ext>
          </c:extLst>
        </c:ser>
        <c:dLbls>
          <c:showLegendKey val="0"/>
          <c:showVal val="0"/>
          <c:showCatName val="0"/>
          <c:showSerName val="0"/>
          <c:showPercent val="0"/>
          <c:showBubbleSize val="0"/>
        </c:dLbls>
        <c:axId val="418081512"/>
        <c:axId val="418085432"/>
      </c:radarChart>
      <c:catAx>
        <c:axId val="418081512"/>
        <c:scaling>
          <c:orientation val="minMax"/>
        </c:scaling>
        <c:delete val="0"/>
        <c:axPos val="b"/>
        <c:majorGridlines/>
        <c:numFmt formatCode="General" sourceLinked="1"/>
        <c:majorTickMark val="out"/>
        <c:minorTickMark val="none"/>
        <c:tickLblPos val="nextTo"/>
        <c:txPr>
          <a:bodyPr/>
          <a:lstStyle/>
          <a:p>
            <a:pPr>
              <a:defRPr lang="en-US" sz="700"/>
            </a:pPr>
            <a:endParaRPr lang="en-US"/>
          </a:p>
        </c:txPr>
        <c:crossAx val="418085432"/>
        <c:crosses val="autoZero"/>
        <c:auto val="0"/>
        <c:lblAlgn val="ctr"/>
        <c:lblOffset val="100"/>
        <c:noMultiLvlLbl val="0"/>
      </c:catAx>
      <c:valAx>
        <c:axId val="418085432"/>
        <c:scaling>
          <c:orientation val="minMax"/>
        </c:scaling>
        <c:delete val="0"/>
        <c:axPos val="l"/>
        <c:majorGridlines/>
        <c:minorGridlines/>
        <c:numFmt formatCode="General" sourceLinked="1"/>
        <c:majorTickMark val="none"/>
        <c:minorTickMark val="none"/>
        <c:tickLblPos val="nextTo"/>
        <c:txPr>
          <a:bodyPr/>
          <a:lstStyle/>
          <a:p>
            <a:pPr>
              <a:defRPr lang="en-US"/>
            </a:pPr>
            <a:endParaRPr lang="en-US"/>
          </a:p>
        </c:txPr>
        <c:crossAx val="418081512"/>
        <c:crosses val="autoZero"/>
        <c:crossBetween val="between"/>
      </c:valAx>
    </c:plotArea>
    <c:legend>
      <c:legendPos val="t"/>
      <c:layout>
        <c:manualLayout>
          <c:xMode val="edge"/>
          <c:yMode val="edge"/>
          <c:x val="0.24621909103467529"/>
          <c:y val="0.14080349047278379"/>
          <c:w val="0.46818068794032697"/>
          <c:h val="5.3343150288032166E-2"/>
        </c:manualLayout>
      </c:layout>
      <c:overlay val="0"/>
      <c:txPr>
        <a:bodyPr/>
        <a:lstStyle/>
        <a:p>
          <a:pPr>
            <a:defRPr lang="en-US"/>
          </a:pPr>
          <a:endParaRPr lang="en-US"/>
        </a:p>
      </c:txPr>
    </c:legend>
    <c:plotVisOnly val="1"/>
    <c:dispBlanksAs val="gap"/>
    <c:showDLblsOverMax val="0"/>
  </c:chart>
  <c:spPr>
    <a:ln>
      <a:noFill/>
    </a:ln>
  </c:sp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3E297-E7CF-4E87-99AB-1DD3B392744B}" type="doc">
      <dgm:prSet loTypeId="urn:microsoft.com/office/officeart/2005/8/layout/vList4#1" loCatId="picture" qsTypeId="urn:microsoft.com/office/officeart/2005/8/quickstyle/simple1" qsCatId="simple" csTypeId="urn:microsoft.com/office/officeart/2005/8/colors/colorful5" csCatId="colorful" phldr="1"/>
      <dgm:spPr/>
      <dgm:t>
        <a:bodyPr/>
        <a:lstStyle/>
        <a:p>
          <a:endParaRPr lang="en-US"/>
        </a:p>
      </dgm:t>
    </dgm:pt>
    <dgm:pt modelId="{4B050896-FFBB-4EBB-9DF8-9171F6D2EC2D}">
      <dgm:prSet phldrT="[Text]" custT="1"/>
      <dgm:spPr/>
      <dgm:t>
        <a:bodyPr/>
        <a:lstStyle/>
        <a:p>
          <a:r>
            <a:rPr lang="id-ID" sz="2800" b="1" dirty="0"/>
            <a:t>Badan</a:t>
          </a:r>
          <a:r>
            <a:rPr lang="id-ID" sz="2800" b="1" i="1" dirty="0"/>
            <a:t> </a:t>
          </a:r>
          <a:r>
            <a:rPr lang="id-ID" sz="2800" b="1" dirty="0"/>
            <a:t>Kepegawaian Daerah mempunyai tugas membantu Gubernur melaksanakan fungsi penunjang urusan pemerintahan bidang kepegawaian daerah yang menjadi kewenangan daerah</a:t>
          </a:r>
          <a:endParaRPr lang="en-US" sz="2800" dirty="0"/>
        </a:p>
      </dgm:t>
    </dgm:pt>
    <dgm:pt modelId="{1CC97E0F-04EC-445C-91E0-843D8E499927}" type="parTrans" cxnId="{1F2C8F64-D3B5-482A-B26E-7B6CB785C60E}">
      <dgm:prSet/>
      <dgm:spPr/>
      <dgm:t>
        <a:bodyPr/>
        <a:lstStyle/>
        <a:p>
          <a:endParaRPr lang="en-US" sz="2000"/>
        </a:p>
      </dgm:t>
    </dgm:pt>
    <dgm:pt modelId="{FEE4AD9F-EB3F-433C-B970-D80D5FEEB36D}" type="sibTrans" cxnId="{1F2C8F64-D3B5-482A-B26E-7B6CB785C60E}">
      <dgm:prSet/>
      <dgm:spPr/>
      <dgm:t>
        <a:bodyPr/>
        <a:lstStyle/>
        <a:p>
          <a:endParaRPr lang="en-US" sz="2000"/>
        </a:p>
      </dgm:t>
    </dgm:pt>
    <dgm:pt modelId="{E564D9DF-E22B-48EA-88F0-E15BE646E4E6}">
      <dgm:prSet phldrT="[Text]" custT="1"/>
      <dgm:spPr/>
      <dgm:t>
        <a:bodyPr/>
        <a:lstStyle/>
        <a:p>
          <a:r>
            <a:rPr lang="en-US" sz="2000" b="1" dirty="0" err="1"/>
            <a:t>Indikator</a:t>
          </a:r>
          <a:r>
            <a:rPr lang="en-US" sz="2000" b="1" dirty="0"/>
            <a:t> </a:t>
          </a:r>
          <a:r>
            <a:rPr lang="en-US" sz="2000" b="1" dirty="0" err="1"/>
            <a:t>utama</a:t>
          </a:r>
          <a:r>
            <a:rPr lang="en-US" sz="2000" b="1" dirty="0"/>
            <a:t> </a:t>
          </a:r>
        </a:p>
      </dgm:t>
    </dgm:pt>
    <dgm:pt modelId="{EF25A696-DDCD-4B8B-9ACD-59CA02F78B62}" type="parTrans" cxnId="{5D3D2F14-6D2B-478E-A76D-706F1CC542E0}">
      <dgm:prSet/>
      <dgm:spPr/>
      <dgm:t>
        <a:bodyPr/>
        <a:lstStyle/>
        <a:p>
          <a:endParaRPr lang="en-US" sz="2000"/>
        </a:p>
      </dgm:t>
    </dgm:pt>
    <dgm:pt modelId="{7F58EDBB-A7C3-4F84-8A15-61CC33B3B2EF}" type="sibTrans" cxnId="{5D3D2F14-6D2B-478E-A76D-706F1CC542E0}">
      <dgm:prSet/>
      <dgm:spPr/>
      <dgm:t>
        <a:bodyPr/>
        <a:lstStyle/>
        <a:p>
          <a:endParaRPr lang="en-US" sz="2000"/>
        </a:p>
      </dgm:t>
    </dgm:pt>
    <dgm:pt modelId="{A0F31D56-4F6A-4C42-B30E-809E94FD37E9}">
      <dgm:prSet phldrT="[Text]" custT="1"/>
      <dgm:spPr/>
      <dgm:t>
        <a:bodyPr/>
        <a:lstStyle/>
        <a:p>
          <a:r>
            <a:rPr lang="en-US" sz="2400" b="1" dirty="0" err="1"/>
            <a:t>Presentasi</a:t>
          </a:r>
          <a:r>
            <a:rPr lang="en-US" sz="2400" b="1" dirty="0"/>
            <a:t> </a:t>
          </a:r>
          <a:r>
            <a:rPr lang="en-US" sz="2400" b="1" dirty="0" err="1"/>
            <a:t>formasi</a:t>
          </a:r>
          <a:r>
            <a:rPr lang="en-US" sz="2400" b="1" dirty="0"/>
            <a:t> </a:t>
          </a:r>
          <a:r>
            <a:rPr lang="en-US" sz="2400" b="1" dirty="0" err="1"/>
            <a:t>jabatan</a:t>
          </a:r>
          <a:r>
            <a:rPr lang="en-US" sz="2400" b="1" dirty="0"/>
            <a:t> </a:t>
          </a:r>
          <a:r>
            <a:rPr lang="en-US" sz="2400" b="1" dirty="0" err="1"/>
            <a:t>sesuai</a:t>
          </a:r>
          <a:r>
            <a:rPr lang="en-US" sz="2400" b="1" dirty="0"/>
            <a:t> </a:t>
          </a:r>
          <a:r>
            <a:rPr lang="en-US" sz="2400" b="1" dirty="0" err="1"/>
            <a:t>kualifikasi</a:t>
          </a:r>
          <a:r>
            <a:rPr lang="en-US" sz="2400" b="1" dirty="0"/>
            <a:t> </a:t>
          </a:r>
          <a:r>
            <a:rPr lang="en-US" sz="2400" b="1" dirty="0" err="1"/>
            <a:t>dan</a:t>
          </a:r>
          <a:r>
            <a:rPr lang="en-US" sz="2400" b="1" dirty="0"/>
            <a:t> </a:t>
          </a:r>
          <a:r>
            <a:rPr lang="en-US" sz="2400" b="1" dirty="0" err="1"/>
            <a:t>kompetensi</a:t>
          </a:r>
          <a:endParaRPr lang="en-US" sz="2400" b="1" dirty="0"/>
        </a:p>
      </dgm:t>
    </dgm:pt>
    <dgm:pt modelId="{CB1E635A-A4DF-4DDF-A372-57943FAC01B9}" type="parTrans" cxnId="{7C2340E9-A782-4E8F-A457-1454AB4FFD70}">
      <dgm:prSet/>
      <dgm:spPr/>
      <dgm:t>
        <a:bodyPr/>
        <a:lstStyle/>
        <a:p>
          <a:endParaRPr lang="en-US" sz="2000"/>
        </a:p>
      </dgm:t>
    </dgm:pt>
    <dgm:pt modelId="{7FE57BA9-644F-4128-AA2D-6AB512E977A4}" type="sibTrans" cxnId="{7C2340E9-A782-4E8F-A457-1454AB4FFD70}">
      <dgm:prSet/>
      <dgm:spPr/>
      <dgm:t>
        <a:bodyPr/>
        <a:lstStyle/>
        <a:p>
          <a:endParaRPr lang="en-US" sz="2000"/>
        </a:p>
      </dgm:t>
    </dgm:pt>
    <dgm:pt modelId="{4D9E0DB4-B3C0-45F2-8B11-728778C59EE6}">
      <dgm:prSet phldrT="[Text]" custT="1"/>
      <dgm:spPr/>
      <dgm:t>
        <a:bodyPr/>
        <a:lstStyle/>
        <a:p>
          <a:r>
            <a:rPr lang="en-US" sz="1800" b="1" dirty="0" err="1"/>
            <a:t>Sasarannya</a:t>
          </a:r>
          <a:r>
            <a:rPr lang="en-US" sz="1800" b="1" dirty="0"/>
            <a:t> </a:t>
          </a:r>
          <a:r>
            <a:rPr lang="en-US" sz="1800" b="1" dirty="0" err="1"/>
            <a:t>adalah</a:t>
          </a:r>
          <a:r>
            <a:rPr lang="en-US" sz="1800" b="1" dirty="0"/>
            <a:t> </a:t>
          </a:r>
          <a:r>
            <a:rPr lang="en-US" sz="1800" b="1" dirty="0" err="1"/>
            <a:t>terwujudnya</a:t>
          </a:r>
          <a:r>
            <a:rPr lang="en-US" sz="1800" b="1" dirty="0"/>
            <a:t> </a:t>
          </a:r>
          <a:r>
            <a:rPr lang="en-US" sz="1800" b="1" dirty="0" err="1"/>
            <a:t>ketersediaan</a:t>
          </a:r>
          <a:r>
            <a:rPr lang="en-US" sz="1800" b="1" dirty="0"/>
            <a:t> </a:t>
          </a:r>
          <a:r>
            <a:rPr lang="en-US" sz="1800" b="1" dirty="0" err="1"/>
            <a:t>dan</a:t>
          </a:r>
          <a:r>
            <a:rPr lang="en-US" sz="1800" b="1" dirty="0"/>
            <a:t> </a:t>
          </a:r>
          <a:r>
            <a:rPr lang="en-US" sz="1800" b="1" dirty="0" err="1"/>
            <a:t>penempatan</a:t>
          </a:r>
          <a:r>
            <a:rPr lang="en-US" sz="1800" b="1" dirty="0"/>
            <a:t> </a:t>
          </a:r>
          <a:r>
            <a:rPr lang="en-US" sz="1800" b="1" dirty="0" err="1"/>
            <a:t>sumber</a:t>
          </a:r>
          <a:r>
            <a:rPr lang="en-US" sz="1800" b="1" dirty="0"/>
            <a:t> </a:t>
          </a:r>
          <a:r>
            <a:rPr lang="en-US" sz="1800" b="1" dirty="0" err="1"/>
            <a:t>daya</a:t>
          </a:r>
          <a:r>
            <a:rPr lang="en-US" sz="1800" b="1" dirty="0"/>
            <a:t> </a:t>
          </a:r>
          <a:r>
            <a:rPr lang="en-US" sz="1800" b="1" dirty="0" err="1"/>
            <a:t>aparatur</a:t>
          </a:r>
          <a:r>
            <a:rPr lang="en-US" sz="1800" b="1" dirty="0"/>
            <a:t> </a:t>
          </a:r>
          <a:r>
            <a:rPr lang="en-US" sz="1800" b="1" dirty="0" err="1"/>
            <a:t>daerah</a:t>
          </a:r>
          <a:r>
            <a:rPr lang="en-US" sz="1800" b="1" dirty="0"/>
            <a:t> </a:t>
          </a:r>
          <a:r>
            <a:rPr lang="en-US" sz="1800" b="1" dirty="0" err="1"/>
            <a:t>sesuai</a:t>
          </a:r>
          <a:r>
            <a:rPr lang="en-US" sz="1800" b="1" dirty="0"/>
            <a:t> </a:t>
          </a:r>
          <a:r>
            <a:rPr lang="en-US" sz="1800" b="1" dirty="0" err="1"/>
            <a:t>dengan</a:t>
          </a:r>
          <a:r>
            <a:rPr lang="en-US" sz="1800" b="1" dirty="0"/>
            <a:t> </a:t>
          </a:r>
          <a:r>
            <a:rPr lang="en-US" sz="1800" b="1" dirty="0" err="1"/>
            <a:t>kompetensi</a:t>
          </a:r>
          <a:r>
            <a:rPr lang="en-US" sz="1800" b="1" dirty="0"/>
            <a:t> </a:t>
          </a:r>
          <a:r>
            <a:rPr lang="en-US" sz="1800" b="1" dirty="0" err="1"/>
            <a:t>dan</a:t>
          </a:r>
          <a:r>
            <a:rPr lang="en-US" sz="1800" b="1" dirty="0"/>
            <a:t> </a:t>
          </a:r>
          <a:r>
            <a:rPr lang="en-US" sz="1800" b="1" dirty="0" err="1"/>
            <a:t>kebutuhan</a:t>
          </a:r>
          <a:r>
            <a:rPr lang="en-US" sz="1800" b="1" dirty="0"/>
            <a:t> </a:t>
          </a:r>
          <a:r>
            <a:rPr lang="en-US" sz="1800" b="1" dirty="0" err="1"/>
            <a:t>organisasi</a:t>
          </a:r>
          <a:r>
            <a:rPr lang="en-US" sz="1800" b="1" dirty="0"/>
            <a:t> </a:t>
          </a:r>
          <a:r>
            <a:rPr lang="en-US" sz="1800" b="1" dirty="0" err="1"/>
            <a:t>dalam</a:t>
          </a:r>
          <a:r>
            <a:rPr lang="en-US" sz="1800" b="1" dirty="0"/>
            <a:t> </a:t>
          </a:r>
          <a:r>
            <a:rPr lang="en-US" sz="1800" b="1" dirty="0" err="1"/>
            <a:t>hal</a:t>
          </a:r>
          <a:r>
            <a:rPr lang="en-US" sz="1800" b="1" dirty="0"/>
            <a:t> </a:t>
          </a:r>
          <a:r>
            <a:rPr lang="en-US" sz="1800" b="1" dirty="0" err="1"/>
            <a:t>ini</a:t>
          </a:r>
          <a:r>
            <a:rPr lang="en-US" sz="1800" b="1" dirty="0"/>
            <a:t> </a:t>
          </a:r>
          <a:r>
            <a:rPr lang="en-US" sz="1800" b="1" dirty="0" err="1"/>
            <a:t>terwujudnya</a:t>
          </a:r>
          <a:r>
            <a:rPr lang="en-US" sz="1800" b="1" dirty="0"/>
            <a:t> </a:t>
          </a:r>
          <a:r>
            <a:rPr lang="en-US" sz="1800" b="1" dirty="0" err="1"/>
            <a:t>pengembangan</a:t>
          </a:r>
          <a:r>
            <a:rPr lang="en-US" sz="1800" b="1" dirty="0"/>
            <a:t> </a:t>
          </a:r>
          <a:r>
            <a:rPr lang="en-US" sz="1800" b="1" dirty="0" err="1"/>
            <a:t>kompetensi</a:t>
          </a:r>
          <a:r>
            <a:rPr lang="id-ID" sz="1800" b="1" dirty="0"/>
            <a:t>.</a:t>
          </a:r>
          <a:endParaRPr lang="en-US" sz="1800" b="1" dirty="0"/>
        </a:p>
      </dgm:t>
    </dgm:pt>
    <dgm:pt modelId="{62F5C3C7-16CC-4AE6-91F8-D6D8744C7680}" type="parTrans" cxnId="{75C6F360-8836-42FE-B842-EDC21B5334D3}">
      <dgm:prSet/>
      <dgm:spPr/>
      <dgm:t>
        <a:bodyPr/>
        <a:lstStyle/>
        <a:p>
          <a:endParaRPr lang="en-US" sz="2000"/>
        </a:p>
      </dgm:t>
    </dgm:pt>
    <dgm:pt modelId="{79B2278D-60F6-4EF2-BB25-8BE4E3CC0E8E}" type="sibTrans" cxnId="{75C6F360-8836-42FE-B842-EDC21B5334D3}">
      <dgm:prSet/>
      <dgm:spPr/>
      <dgm:t>
        <a:bodyPr/>
        <a:lstStyle/>
        <a:p>
          <a:endParaRPr lang="en-US" sz="2000"/>
        </a:p>
      </dgm:t>
    </dgm:pt>
    <dgm:pt modelId="{C8D2F33D-0A50-47DB-BFB1-C9E90EBDD974}">
      <dgm:prSet phldrT="[Text]" custT="1"/>
      <dgm:spPr/>
      <dgm:t>
        <a:bodyPr/>
        <a:lstStyle/>
        <a:p>
          <a:r>
            <a:rPr lang="en-US" sz="1100" b="1" dirty="0" err="1"/>
            <a:t>Melakukan</a:t>
          </a:r>
          <a:r>
            <a:rPr lang="en-US" sz="1100" b="1" dirty="0"/>
            <a:t> </a:t>
          </a:r>
          <a:r>
            <a:rPr lang="en-US" sz="1100" b="1" dirty="0" err="1"/>
            <a:t>pengadaan</a:t>
          </a:r>
          <a:r>
            <a:rPr lang="en-US" sz="1100" b="1" dirty="0"/>
            <a:t> dan </a:t>
          </a:r>
          <a:r>
            <a:rPr lang="en-US" sz="1100" b="1" dirty="0" err="1"/>
            <a:t>penempatan</a:t>
          </a:r>
          <a:r>
            <a:rPr lang="en-US" sz="1100" b="1" dirty="0"/>
            <a:t> </a:t>
          </a:r>
          <a:r>
            <a:rPr lang="en-US" sz="1100" b="1" dirty="0" err="1"/>
            <a:t>aparatur</a:t>
          </a:r>
          <a:r>
            <a:rPr lang="en-US" sz="1100" b="1" dirty="0"/>
            <a:t> </a:t>
          </a:r>
          <a:r>
            <a:rPr lang="en-US" sz="1100" b="1" dirty="0" err="1"/>
            <a:t>pemerintah</a:t>
          </a:r>
          <a:r>
            <a:rPr lang="en-US" sz="1100" b="1" dirty="0"/>
            <a:t> </a:t>
          </a:r>
          <a:r>
            <a:rPr lang="en-US" sz="1100" b="1" dirty="0" err="1"/>
            <a:t>daerah</a:t>
          </a:r>
          <a:r>
            <a:rPr lang="en-US" sz="1100" b="1" dirty="0"/>
            <a:t> </a:t>
          </a:r>
          <a:r>
            <a:rPr lang="en-US" sz="1100" b="1" dirty="0" err="1"/>
            <a:t>melalui</a:t>
          </a:r>
          <a:r>
            <a:rPr lang="en-US" sz="1100" b="1" dirty="0"/>
            <a:t> uji </a:t>
          </a:r>
          <a:r>
            <a:rPr lang="en-US" sz="1100" b="1" dirty="0" err="1"/>
            <a:t>kompetensi</a:t>
          </a:r>
          <a:r>
            <a:rPr lang="en-US" sz="1100" b="1" dirty="0"/>
            <a:t> pada </a:t>
          </a:r>
          <a:r>
            <a:rPr lang="en-US" sz="1100" b="1" i="1" dirty="0" err="1"/>
            <a:t>Assesment</a:t>
          </a:r>
          <a:r>
            <a:rPr lang="en-US" sz="1100" b="1" i="1" dirty="0"/>
            <a:t> Center</a:t>
          </a:r>
          <a:endParaRPr lang="en-US" sz="1100" b="1" dirty="0"/>
        </a:p>
      </dgm:t>
    </dgm:pt>
    <dgm:pt modelId="{A75340E4-C9B1-45A4-B568-467C23980EF4}" type="parTrans" cxnId="{53333EC8-9DFE-416B-ABDA-09C65EC423AF}">
      <dgm:prSet/>
      <dgm:spPr/>
      <dgm:t>
        <a:bodyPr/>
        <a:lstStyle/>
        <a:p>
          <a:endParaRPr lang="en-US" sz="2000"/>
        </a:p>
      </dgm:t>
    </dgm:pt>
    <dgm:pt modelId="{564C4075-846A-41D9-8A6F-09A10A055F59}" type="sibTrans" cxnId="{53333EC8-9DFE-416B-ABDA-09C65EC423AF}">
      <dgm:prSet/>
      <dgm:spPr/>
      <dgm:t>
        <a:bodyPr/>
        <a:lstStyle/>
        <a:p>
          <a:endParaRPr lang="en-US" sz="2000"/>
        </a:p>
      </dgm:t>
    </dgm:pt>
    <dgm:pt modelId="{2ACC45DB-CD66-42D9-942F-BAB2DB7A3C33}">
      <dgm:prSet phldrT="[Text]" custT="1"/>
      <dgm:spPr/>
      <dgm:t>
        <a:bodyPr/>
        <a:lstStyle/>
        <a:p>
          <a:r>
            <a:rPr lang="en-US" sz="1100" b="1" dirty="0" err="1"/>
            <a:t>Melakukan</a:t>
          </a:r>
          <a:r>
            <a:rPr lang="en-US" sz="1100" b="1" dirty="0"/>
            <a:t> </a:t>
          </a:r>
          <a:r>
            <a:rPr lang="en-US" sz="1100" b="1" dirty="0" err="1"/>
            <a:t>peningkatan</a:t>
          </a:r>
          <a:r>
            <a:rPr lang="en-US" sz="1100" b="1" dirty="0"/>
            <a:t> </a:t>
          </a:r>
          <a:r>
            <a:rPr lang="en-US" sz="1100" b="1" dirty="0" err="1"/>
            <a:t>dan</a:t>
          </a:r>
          <a:r>
            <a:rPr lang="en-US" sz="1100" b="1" dirty="0"/>
            <a:t> </a:t>
          </a:r>
          <a:r>
            <a:rPr lang="en-US" sz="1100" b="1" dirty="0" err="1"/>
            <a:t>perbaikan</a:t>
          </a:r>
          <a:r>
            <a:rPr lang="en-US" sz="1100" b="1" dirty="0"/>
            <a:t> </a:t>
          </a:r>
          <a:r>
            <a:rPr lang="en-US" sz="1100" b="1" dirty="0" err="1"/>
            <a:t>sarana</a:t>
          </a:r>
          <a:r>
            <a:rPr lang="en-US" sz="1100" b="1" dirty="0"/>
            <a:t> </a:t>
          </a:r>
          <a:r>
            <a:rPr lang="en-US" sz="1100" b="1" dirty="0" err="1"/>
            <a:t>dan</a:t>
          </a:r>
          <a:r>
            <a:rPr lang="en-US" sz="1100" b="1" dirty="0"/>
            <a:t> </a:t>
          </a:r>
          <a:r>
            <a:rPr lang="en-US" sz="1100" b="1" dirty="0" err="1"/>
            <a:t>prasarana</a:t>
          </a:r>
          <a:r>
            <a:rPr lang="en-US" sz="1100" b="1" dirty="0"/>
            <a:t> </a:t>
          </a:r>
          <a:r>
            <a:rPr lang="en-US" sz="1100" b="1" dirty="0" err="1"/>
            <a:t>serta</a:t>
          </a:r>
          <a:r>
            <a:rPr lang="en-US" sz="1100" b="1" dirty="0"/>
            <a:t> </a:t>
          </a:r>
          <a:r>
            <a:rPr lang="en-US" sz="1100" b="1" dirty="0" err="1"/>
            <a:t>penertiban</a:t>
          </a:r>
          <a:r>
            <a:rPr lang="en-US" sz="1100" b="1" dirty="0"/>
            <a:t> </a:t>
          </a:r>
          <a:r>
            <a:rPr lang="en-US" sz="1100" b="1" dirty="0" err="1"/>
            <a:t>administrasi</a:t>
          </a:r>
          <a:r>
            <a:rPr lang="en-US" sz="1100" b="1" dirty="0"/>
            <a:t> </a:t>
          </a:r>
          <a:r>
            <a:rPr lang="en-US" sz="1100" b="1" dirty="0" err="1"/>
            <a:t>dalam</a:t>
          </a:r>
          <a:r>
            <a:rPr lang="en-US" sz="1100" b="1" dirty="0"/>
            <a:t> </a:t>
          </a:r>
          <a:r>
            <a:rPr lang="en-US" sz="1100" b="1" dirty="0" err="1"/>
            <a:t>menunjang</a:t>
          </a:r>
          <a:r>
            <a:rPr lang="en-US" sz="1100" b="1" dirty="0"/>
            <a:t> </a:t>
          </a:r>
          <a:r>
            <a:rPr lang="en-US" sz="1100" b="1" dirty="0" err="1"/>
            <a:t>kegiatan</a:t>
          </a:r>
          <a:r>
            <a:rPr lang="en-US" sz="1100" b="1" dirty="0"/>
            <a:t> </a:t>
          </a:r>
          <a:r>
            <a:rPr lang="en-US" sz="1100" b="1" dirty="0" err="1"/>
            <a:t>perkantoran</a:t>
          </a:r>
          <a:r>
            <a:rPr lang="en-US" sz="1100" b="1" dirty="0"/>
            <a:t>. </a:t>
          </a:r>
        </a:p>
      </dgm:t>
    </dgm:pt>
    <dgm:pt modelId="{D4A77524-64E8-40B6-9403-98AF92E84A5D}" type="parTrans" cxnId="{C7D35468-060D-4086-88A3-82435E6BDFA9}">
      <dgm:prSet/>
      <dgm:spPr/>
      <dgm:t>
        <a:bodyPr/>
        <a:lstStyle/>
        <a:p>
          <a:endParaRPr lang="en-US" sz="2000"/>
        </a:p>
      </dgm:t>
    </dgm:pt>
    <dgm:pt modelId="{EC1FB9BF-988B-4565-8981-5B026DD67A3C}" type="sibTrans" cxnId="{C7D35468-060D-4086-88A3-82435E6BDFA9}">
      <dgm:prSet/>
      <dgm:spPr/>
      <dgm:t>
        <a:bodyPr/>
        <a:lstStyle/>
        <a:p>
          <a:endParaRPr lang="en-US" sz="2000"/>
        </a:p>
      </dgm:t>
    </dgm:pt>
    <dgm:pt modelId="{8FCAA163-FADF-4799-9CD2-21C653554DE7}">
      <dgm:prSet phldrT="[Text]" custT="1"/>
      <dgm:spPr/>
      <dgm:t>
        <a:bodyPr/>
        <a:lstStyle/>
        <a:p>
          <a:r>
            <a:rPr lang="en-US" sz="2400" b="1" dirty="0" err="1"/>
            <a:t>Terlaksananya</a:t>
          </a:r>
          <a:r>
            <a:rPr lang="en-US" sz="2400" b="1" dirty="0"/>
            <a:t> </a:t>
          </a:r>
          <a:r>
            <a:rPr lang="en-US" sz="2400" b="1" dirty="0" err="1"/>
            <a:t>lelang</a:t>
          </a:r>
          <a:r>
            <a:rPr lang="en-US" sz="2400" b="1" dirty="0"/>
            <a:t> </a:t>
          </a:r>
          <a:r>
            <a:rPr lang="en-US" sz="2400" b="1" dirty="0" err="1"/>
            <a:t>jabatan</a:t>
          </a:r>
          <a:r>
            <a:rPr lang="en-US" sz="2400" b="1" dirty="0"/>
            <a:t> </a:t>
          </a:r>
          <a:r>
            <a:rPr lang="en-US" sz="2400" b="1" dirty="0" err="1"/>
            <a:t>terbuka</a:t>
          </a:r>
          <a:r>
            <a:rPr lang="en-US" sz="2400" b="1" dirty="0"/>
            <a:t> </a:t>
          </a:r>
          <a:r>
            <a:rPr lang="en-US" sz="2400" b="1" dirty="0" err="1"/>
            <a:t>dan</a:t>
          </a:r>
          <a:r>
            <a:rPr lang="en-US" sz="2400" b="1" dirty="0"/>
            <a:t> </a:t>
          </a:r>
          <a:r>
            <a:rPr lang="en-US" sz="2400" b="1" dirty="0" err="1"/>
            <a:t>akuntabel</a:t>
          </a:r>
          <a:r>
            <a:rPr lang="en-US" sz="2400" b="1" dirty="0"/>
            <a:t> </a:t>
          </a:r>
          <a:r>
            <a:rPr lang="en-US" sz="2400" b="1" dirty="0" err="1"/>
            <a:t>untuk</a:t>
          </a:r>
          <a:r>
            <a:rPr lang="en-US" sz="2400" b="1" dirty="0"/>
            <a:t> </a:t>
          </a:r>
          <a:r>
            <a:rPr lang="en-US" sz="2400" b="1" dirty="0" err="1"/>
            <a:t>eselon</a:t>
          </a:r>
          <a:r>
            <a:rPr lang="en-US" sz="2400" b="1" dirty="0"/>
            <a:t> </a:t>
          </a:r>
          <a:r>
            <a:rPr lang="id-ID" sz="2400" b="1" dirty="0"/>
            <a:t>I</a:t>
          </a:r>
          <a:r>
            <a:rPr lang="en-US" sz="2400" b="1" dirty="0"/>
            <a:t> </a:t>
          </a:r>
          <a:r>
            <a:rPr lang="en-US" sz="2400" b="1" dirty="0" err="1"/>
            <a:t>dan</a:t>
          </a:r>
          <a:r>
            <a:rPr lang="en-US" sz="2400" b="1" dirty="0"/>
            <a:t> </a:t>
          </a:r>
          <a:r>
            <a:rPr lang="id-ID" sz="2400" b="1" dirty="0"/>
            <a:t>eselon II</a:t>
          </a:r>
          <a:r>
            <a:rPr lang="en-US" sz="2400" b="1" dirty="0"/>
            <a:t>.</a:t>
          </a:r>
        </a:p>
      </dgm:t>
    </dgm:pt>
    <dgm:pt modelId="{C869D513-D8E8-4963-A3AA-F9BA84886FA3}" type="parTrans" cxnId="{362985F4-0928-46E2-86CB-D46472112C55}">
      <dgm:prSet/>
      <dgm:spPr/>
      <dgm:t>
        <a:bodyPr/>
        <a:lstStyle/>
        <a:p>
          <a:endParaRPr lang="en-US" sz="2000"/>
        </a:p>
      </dgm:t>
    </dgm:pt>
    <dgm:pt modelId="{26CF88F9-504D-4910-968D-5D60318B8286}" type="sibTrans" cxnId="{362985F4-0928-46E2-86CB-D46472112C55}">
      <dgm:prSet/>
      <dgm:spPr/>
      <dgm:t>
        <a:bodyPr/>
        <a:lstStyle/>
        <a:p>
          <a:endParaRPr lang="en-US" sz="2000"/>
        </a:p>
      </dgm:t>
    </dgm:pt>
    <dgm:pt modelId="{9A70A5C8-85CE-479F-95E0-8131AB2B828A}">
      <dgm:prSet phldrT="[Text]" custT="1"/>
      <dgm:spPr/>
      <dgm:t>
        <a:bodyPr/>
        <a:lstStyle/>
        <a:p>
          <a:r>
            <a:rPr lang="en-US" sz="1100" b="1" dirty="0" err="1"/>
            <a:t>Melakukan</a:t>
          </a:r>
          <a:r>
            <a:rPr lang="en-US" sz="1100" b="1" dirty="0"/>
            <a:t> </a:t>
          </a:r>
          <a:r>
            <a:rPr lang="en-US" sz="1100" b="1" dirty="0" err="1"/>
            <a:t>penyusunan</a:t>
          </a:r>
          <a:r>
            <a:rPr lang="en-US" sz="1100" b="1" dirty="0"/>
            <a:t> </a:t>
          </a:r>
          <a:r>
            <a:rPr lang="en-US" sz="1100" b="1" i="1" dirty="0"/>
            <a:t>master plan</a:t>
          </a:r>
          <a:r>
            <a:rPr lang="en-US" sz="1100" b="1" dirty="0"/>
            <a:t> </a:t>
          </a:r>
          <a:r>
            <a:rPr lang="en-US" sz="1100" b="1" dirty="0" err="1"/>
            <a:t>pola</a:t>
          </a:r>
          <a:r>
            <a:rPr lang="en-US" sz="1100" b="1" dirty="0"/>
            <a:t> </a:t>
          </a:r>
          <a:r>
            <a:rPr lang="en-US" sz="1100" b="1" dirty="0" err="1"/>
            <a:t>pengembangan</a:t>
          </a:r>
          <a:r>
            <a:rPr lang="en-US" sz="1100" b="1" dirty="0"/>
            <a:t> </a:t>
          </a:r>
          <a:r>
            <a:rPr lang="en-US" sz="1100" b="1" dirty="0" err="1"/>
            <a:t>karier</a:t>
          </a:r>
          <a:r>
            <a:rPr lang="en-US" sz="1100" b="1" dirty="0"/>
            <a:t>.</a:t>
          </a:r>
        </a:p>
      </dgm:t>
    </dgm:pt>
    <dgm:pt modelId="{BEE2D2CD-C422-4490-BADC-C06775B3D604}" type="parTrans" cxnId="{58643437-38DA-492E-87D8-084944F0406B}">
      <dgm:prSet/>
      <dgm:spPr/>
      <dgm:t>
        <a:bodyPr/>
        <a:lstStyle/>
        <a:p>
          <a:endParaRPr lang="en-US" sz="2000"/>
        </a:p>
      </dgm:t>
    </dgm:pt>
    <dgm:pt modelId="{8CEBE387-28CB-4F41-8DB9-9101DF91505C}" type="sibTrans" cxnId="{58643437-38DA-492E-87D8-084944F0406B}">
      <dgm:prSet/>
      <dgm:spPr/>
      <dgm:t>
        <a:bodyPr/>
        <a:lstStyle/>
        <a:p>
          <a:endParaRPr lang="en-US" sz="2000"/>
        </a:p>
      </dgm:t>
    </dgm:pt>
    <dgm:pt modelId="{245370AB-0E14-494C-988C-A39D8CFEFD62}">
      <dgm:prSet phldrT="[Text]" custT="1"/>
      <dgm:spPr/>
      <dgm:t>
        <a:bodyPr/>
        <a:lstStyle/>
        <a:p>
          <a:r>
            <a:rPr lang="en-US" sz="1100" b="1" dirty="0" err="1"/>
            <a:t>Mempercepat</a:t>
          </a:r>
          <a:r>
            <a:rPr lang="en-US" sz="1100" b="1" dirty="0"/>
            <a:t> prose </a:t>
          </a:r>
          <a:r>
            <a:rPr lang="en-US" sz="1100" b="1" dirty="0" err="1"/>
            <a:t>penilaia</a:t>
          </a:r>
          <a:r>
            <a:rPr lang="en-US" sz="1100" b="1" dirty="0"/>
            <a:t> </a:t>
          </a:r>
          <a:r>
            <a:rPr lang="en-US" sz="1100" b="1" dirty="0" err="1"/>
            <a:t>kompetensi</a:t>
          </a:r>
          <a:r>
            <a:rPr lang="en-US" sz="1100" b="1" dirty="0"/>
            <a:t> </a:t>
          </a:r>
          <a:r>
            <a:rPr lang="en-US" sz="1100" b="1" dirty="0" err="1"/>
            <a:t>melalui</a:t>
          </a:r>
          <a:r>
            <a:rPr lang="en-US" sz="1100" b="1" dirty="0"/>
            <a:t> </a:t>
          </a:r>
          <a:r>
            <a:rPr lang="en-US" sz="1100" b="1" i="1" dirty="0"/>
            <a:t>Computer Assisted Test (</a:t>
          </a:r>
          <a:r>
            <a:rPr lang="en-US" sz="1100" b="1" dirty="0"/>
            <a:t>CAT). </a:t>
          </a:r>
        </a:p>
      </dgm:t>
    </dgm:pt>
    <dgm:pt modelId="{575E8500-6273-41CC-8214-9398C7DF20BA}" type="parTrans" cxnId="{1E9884D0-71B6-4929-8B5B-C31D83C1C90E}">
      <dgm:prSet/>
      <dgm:spPr/>
      <dgm:t>
        <a:bodyPr/>
        <a:lstStyle/>
        <a:p>
          <a:endParaRPr lang="en-ID"/>
        </a:p>
      </dgm:t>
    </dgm:pt>
    <dgm:pt modelId="{5A2E2E01-79A2-4737-9327-2B04CA7542D2}" type="sibTrans" cxnId="{1E9884D0-71B6-4929-8B5B-C31D83C1C90E}">
      <dgm:prSet/>
      <dgm:spPr/>
      <dgm:t>
        <a:bodyPr/>
        <a:lstStyle/>
        <a:p>
          <a:endParaRPr lang="en-ID"/>
        </a:p>
      </dgm:t>
    </dgm:pt>
    <dgm:pt modelId="{AB8079FD-6F07-4C95-B7F4-18266B8C7CB5}" type="pres">
      <dgm:prSet presAssocID="{1223E297-E7CF-4E87-99AB-1DD3B392744B}" presName="linear" presStyleCnt="0">
        <dgm:presLayoutVars>
          <dgm:dir/>
          <dgm:resizeHandles val="exact"/>
        </dgm:presLayoutVars>
      </dgm:prSet>
      <dgm:spPr/>
      <dgm:t>
        <a:bodyPr/>
        <a:lstStyle/>
        <a:p>
          <a:endParaRPr lang="en-US"/>
        </a:p>
      </dgm:t>
    </dgm:pt>
    <dgm:pt modelId="{8AB1A7DE-5F31-43BC-9618-C54478E63B32}" type="pres">
      <dgm:prSet presAssocID="{4B050896-FFBB-4EBB-9DF8-9171F6D2EC2D}" presName="comp" presStyleCnt="0"/>
      <dgm:spPr/>
    </dgm:pt>
    <dgm:pt modelId="{F8AB3048-8399-410F-ABA0-5D161821A6B1}" type="pres">
      <dgm:prSet presAssocID="{4B050896-FFBB-4EBB-9DF8-9171F6D2EC2D}" presName="box" presStyleLbl="node1" presStyleIdx="0" presStyleCnt="3"/>
      <dgm:spPr/>
      <dgm:t>
        <a:bodyPr/>
        <a:lstStyle/>
        <a:p>
          <a:endParaRPr lang="en-US"/>
        </a:p>
      </dgm:t>
    </dgm:pt>
    <dgm:pt modelId="{6BC698CC-E5BE-4FF4-AD4C-FC2BBCB87781}" type="pres">
      <dgm:prSet presAssocID="{4B050896-FFBB-4EBB-9DF8-9171F6D2EC2D}"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FEDE6917-6AC6-4423-BE18-AC0A6912E78B}" type="pres">
      <dgm:prSet presAssocID="{4B050896-FFBB-4EBB-9DF8-9171F6D2EC2D}" presName="text" presStyleLbl="node1" presStyleIdx="0" presStyleCnt="3">
        <dgm:presLayoutVars>
          <dgm:bulletEnabled val="1"/>
        </dgm:presLayoutVars>
      </dgm:prSet>
      <dgm:spPr/>
      <dgm:t>
        <a:bodyPr/>
        <a:lstStyle/>
        <a:p>
          <a:endParaRPr lang="en-US"/>
        </a:p>
      </dgm:t>
    </dgm:pt>
    <dgm:pt modelId="{A638BE71-2D7C-4E9D-8FB6-7FF4446C5A50}" type="pres">
      <dgm:prSet presAssocID="{FEE4AD9F-EB3F-433C-B970-D80D5FEEB36D}" presName="spacer" presStyleCnt="0"/>
      <dgm:spPr/>
    </dgm:pt>
    <dgm:pt modelId="{ECC2E5E9-3CAD-4D90-9871-4DCAD40FE618}" type="pres">
      <dgm:prSet presAssocID="{E564D9DF-E22B-48EA-88F0-E15BE646E4E6}" presName="comp" presStyleCnt="0"/>
      <dgm:spPr/>
    </dgm:pt>
    <dgm:pt modelId="{05462B8D-2A2A-4E2C-86C8-A273064EF9C6}" type="pres">
      <dgm:prSet presAssocID="{E564D9DF-E22B-48EA-88F0-E15BE646E4E6}" presName="box" presStyleLbl="node1" presStyleIdx="1" presStyleCnt="3"/>
      <dgm:spPr/>
      <dgm:t>
        <a:bodyPr/>
        <a:lstStyle/>
        <a:p>
          <a:endParaRPr lang="en-US"/>
        </a:p>
      </dgm:t>
    </dgm:pt>
    <dgm:pt modelId="{AEF8DAC7-27FC-47C3-BC88-45C7A9DBD8C7}" type="pres">
      <dgm:prSet presAssocID="{E564D9DF-E22B-48EA-88F0-E15BE646E4E6}"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dgm:spPr>
    </dgm:pt>
    <dgm:pt modelId="{82C0EA24-69AE-4685-99ED-82FE71D9EA07}" type="pres">
      <dgm:prSet presAssocID="{E564D9DF-E22B-48EA-88F0-E15BE646E4E6}" presName="text" presStyleLbl="node1" presStyleIdx="1" presStyleCnt="3">
        <dgm:presLayoutVars>
          <dgm:bulletEnabled val="1"/>
        </dgm:presLayoutVars>
      </dgm:prSet>
      <dgm:spPr/>
      <dgm:t>
        <a:bodyPr/>
        <a:lstStyle/>
        <a:p>
          <a:endParaRPr lang="en-US"/>
        </a:p>
      </dgm:t>
    </dgm:pt>
    <dgm:pt modelId="{8615FF6E-D44E-4E26-ADC7-48DA34E89CF8}" type="pres">
      <dgm:prSet presAssocID="{7F58EDBB-A7C3-4F84-8A15-61CC33B3B2EF}" presName="spacer" presStyleCnt="0"/>
      <dgm:spPr/>
    </dgm:pt>
    <dgm:pt modelId="{BE9AD666-AC68-44FC-8E6C-B86587AB4BD1}" type="pres">
      <dgm:prSet presAssocID="{4D9E0DB4-B3C0-45F2-8B11-728778C59EE6}" presName="comp" presStyleCnt="0"/>
      <dgm:spPr/>
    </dgm:pt>
    <dgm:pt modelId="{8A41003E-4E26-4D41-9F47-DB4F0F33B9DF}" type="pres">
      <dgm:prSet presAssocID="{4D9E0DB4-B3C0-45F2-8B11-728778C59EE6}" presName="box" presStyleLbl="node1" presStyleIdx="2" presStyleCnt="3"/>
      <dgm:spPr/>
      <dgm:t>
        <a:bodyPr/>
        <a:lstStyle/>
        <a:p>
          <a:endParaRPr lang="en-US"/>
        </a:p>
      </dgm:t>
    </dgm:pt>
    <dgm:pt modelId="{7B5FD394-296C-4A0B-B133-6FA50388F47F}" type="pres">
      <dgm:prSet presAssocID="{4D9E0DB4-B3C0-45F2-8B11-728778C59EE6}"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dgm:spPr>
    </dgm:pt>
    <dgm:pt modelId="{116A4953-13C2-4505-86A3-382D1AE3D562}" type="pres">
      <dgm:prSet presAssocID="{4D9E0DB4-B3C0-45F2-8B11-728778C59EE6}" presName="text" presStyleLbl="node1" presStyleIdx="2" presStyleCnt="3">
        <dgm:presLayoutVars>
          <dgm:bulletEnabled val="1"/>
        </dgm:presLayoutVars>
      </dgm:prSet>
      <dgm:spPr/>
      <dgm:t>
        <a:bodyPr/>
        <a:lstStyle/>
        <a:p>
          <a:endParaRPr lang="en-US"/>
        </a:p>
      </dgm:t>
    </dgm:pt>
  </dgm:ptLst>
  <dgm:cxnLst>
    <dgm:cxn modelId="{F7BDF117-3E78-4AF9-BF68-9E272F3F2A45}" type="presOf" srcId="{4D9E0DB4-B3C0-45F2-8B11-728778C59EE6}" destId="{116A4953-13C2-4505-86A3-382D1AE3D562}" srcOrd="1" destOrd="0" presId="urn:microsoft.com/office/officeart/2005/8/layout/vList4#1"/>
    <dgm:cxn modelId="{552DA72F-49E0-4D52-8DFF-AA8AF4755A66}" type="presOf" srcId="{A0F31D56-4F6A-4C42-B30E-809E94FD37E9}" destId="{82C0EA24-69AE-4685-99ED-82FE71D9EA07}" srcOrd="1" destOrd="1" presId="urn:microsoft.com/office/officeart/2005/8/layout/vList4#1"/>
    <dgm:cxn modelId="{D2E19891-B6EB-4BF2-A7EB-21C6F97E696B}" type="presOf" srcId="{E564D9DF-E22B-48EA-88F0-E15BE646E4E6}" destId="{05462B8D-2A2A-4E2C-86C8-A273064EF9C6}" srcOrd="0" destOrd="0" presId="urn:microsoft.com/office/officeart/2005/8/layout/vList4#1"/>
    <dgm:cxn modelId="{E18FA6C5-B7C7-4C06-B0B4-6338B568C2B0}" type="presOf" srcId="{8FCAA163-FADF-4799-9CD2-21C653554DE7}" destId="{82C0EA24-69AE-4685-99ED-82FE71D9EA07}" srcOrd="1" destOrd="2" presId="urn:microsoft.com/office/officeart/2005/8/layout/vList4#1"/>
    <dgm:cxn modelId="{1F2C8F64-D3B5-482A-B26E-7B6CB785C60E}" srcId="{1223E297-E7CF-4E87-99AB-1DD3B392744B}" destId="{4B050896-FFBB-4EBB-9DF8-9171F6D2EC2D}" srcOrd="0" destOrd="0" parTransId="{1CC97E0F-04EC-445C-91E0-843D8E499927}" sibTransId="{FEE4AD9F-EB3F-433C-B970-D80D5FEEB36D}"/>
    <dgm:cxn modelId="{BFEA0AE6-23EC-4D74-AE01-84FB003D77B5}" type="presOf" srcId="{C8D2F33D-0A50-47DB-BFB1-C9E90EBDD974}" destId="{8A41003E-4E26-4D41-9F47-DB4F0F33B9DF}" srcOrd="0" destOrd="1" presId="urn:microsoft.com/office/officeart/2005/8/layout/vList4#1"/>
    <dgm:cxn modelId="{DF89B33F-AD01-409A-AB5F-6B192985B0CB}" type="presOf" srcId="{C8D2F33D-0A50-47DB-BFB1-C9E90EBDD974}" destId="{116A4953-13C2-4505-86A3-382D1AE3D562}" srcOrd="1" destOrd="1" presId="urn:microsoft.com/office/officeart/2005/8/layout/vList4#1"/>
    <dgm:cxn modelId="{5D3D2F14-6D2B-478E-A76D-706F1CC542E0}" srcId="{1223E297-E7CF-4E87-99AB-1DD3B392744B}" destId="{E564D9DF-E22B-48EA-88F0-E15BE646E4E6}" srcOrd="1" destOrd="0" parTransId="{EF25A696-DDCD-4B8B-9ACD-59CA02F78B62}" sibTransId="{7F58EDBB-A7C3-4F84-8A15-61CC33B3B2EF}"/>
    <dgm:cxn modelId="{135724EB-2159-43F0-B1EB-E8A79E7FAFBB}" type="presOf" srcId="{245370AB-0E14-494C-988C-A39D8CFEFD62}" destId="{8A41003E-4E26-4D41-9F47-DB4F0F33B9DF}" srcOrd="0" destOrd="2" presId="urn:microsoft.com/office/officeart/2005/8/layout/vList4#1"/>
    <dgm:cxn modelId="{387F2539-B872-4825-93D3-BBDE4E70930F}" type="presOf" srcId="{2ACC45DB-CD66-42D9-942F-BAB2DB7A3C33}" destId="{8A41003E-4E26-4D41-9F47-DB4F0F33B9DF}" srcOrd="0" destOrd="3" presId="urn:microsoft.com/office/officeart/2005/8/layout/vList4#1"/>
    <dgm:cxn modelId="{53333EC8-9DFE-416B-ABDA-09C65EC423AF}" srcId="{4D9E0DB4-B3C0-45F2-8B11-728778C59EE6}" destId="{C8D2F33D-0A50-47DB-BFB1-C9E90EBDD974}" srcOrd="0" destOrd="0" parTransId="{A75340E4-C9B1-45A4-B568-467C23980EF4}" sibTransId="{564C4075-846A-41D9-8A6F-09A10A055F59}"/>
    <dgm:cxn modelId="{88DF7EFA-B5F3-409E-995F-DA95D1BAFE52}" type="presOf" srcId="{9A70A5C8-85CE-479F-95E0-8131AB2B828A}" destId="{116A4953-13C2-4505-86A3-382D1AE3D562}" srcOrd="1" destOrd="4" presId="urn:microsoft.com/office/officeart/2005/8/layout/vList4#1"/>
    <dgm:cxn modelId="{58643437-38DA-492E-87D8-084944F0406B}" srcId="{4D9E0DB4-B3C0-45F2-8B11-728778C59EE6}" destId="{9A70A5C8-85CE-479F-95E0-8131AB2B828A}" srcOrd="3" destOrd="0" parTransId="{BEE2D2CD-C422-4490-BADC-C06775B3D604}" sibTransId="{8CEBE387-28CB-4F41-8DB9-9101DF91505C}"/>
    <dgm:cxn modelId="{B6FC1C0D-EC9C-44DB-A083-6475B31CB7AE}" type="presOf" srcId="{8FCAA163-FADF-4799-9CD2-21C653554DE7}" destId="{05462B8D-2A2A-4E2C-86C8-A273064EF9C6}" srcOrd="0" destOrd="2" presId="urn:microsoft.com/office/officeart/2005/8/layout/vList4#1"/>
    <dgm:cxn modelId="{75C6F360-8836-42FE-B842-EDC21B5334D3}" srcId="{1223E297-E7CF-4E87-99AB-1DD3B392744B}" destId="{4D9E0DB4-B3C0-45F2-8B11-728778C59EE6}" srcOrd="2" destOrd="0" parTransId="{62F5C3C7-16CC-4AE6-91F8-D6D8744C7680}" sibTransId="{79B2278D-60F6-4EF2-BB25-8BE4E3CC0E8E}"/>
    <dgm:cxn modelId="{91E75582-D167-4970-80ED-0C3906DC17CF}" type="presOf" srcId="{9A70A5C8-85CE-479F-95E0-8131AB2B828A}" destId="{8A41003E-4E26-4D41-9F47-DB4F0F33B9DF}" srcOrd="0" destOrd="4" presId="urn:microsoft.com/office/officeart/2005/8/layout/vList4#1"/>
    <dgm:cxn modelId="{E1947C62-CE97-4134-A8E2-E2546B50C914}" type="presOf" srcId="{E564D9DF-E22B-48EA-88F0-E15BE646E4E6}" destId="{82C0EA24-69AE-4685-99ED-82FE71D9EA07}" srcOrd="1" destOrd="0" presId="urn:microsoft.com/office/officeart/2005/8/layout/vList4#1"/>
    <dgm:cxn modelId="{76128657-45C4-4416-94FB-A5C296522F28}" type="presOf" srcId="{1223E297-E7CF-4E87-99AB-1DD3B392744B}" destId="{AB8079FD-6F07-4C95-B7F4-18266B8C7CB5}" srcOrd="0" destOrd="0" presId="urn:microsoft.com/office/officeart/2005/8/layout/vList4#1"/>
    <dgm:cxn modelId="{5F197477-D91E-49F0-82B0-46A7FA6C8808}" type="presOf" srcId="{4B050896-FFBB-4EBB-9DF8-9171F6D2EC2D}" destId="{FEDE6917-6AC6-4423-BE18-AC0A6912E78B}" srcOrd="1" destOrd="0" presId="urn:microsoft.com/office/officeart/2005/8/layout/vList4#1"/>
    <dgm:cxn modelId="{712BB396-9A31-4DC8-A5FF-1F4D56DE3B6B}" type="presOf" srcId="{A0F31D56-4F6A-4C42-B30E-809E94FD37E9}" destId="{05462B8D-2A2A-4E2C-86C8-A273064EF9C6}" srcOrd="0" destOrd="1" presId="urn:microsoft.com/office/officeart/2005/8/layout/vList4#1"/>
    <dgm:cxn modelId="{7746846F-D212-4B31-BB25-4FB6CDF84FA2}" type="presOf" srcId="{245370AB-0E14-494C-988C-A39D8CFEFD62}" destId="{116A4953-13C2-4505-86A3-382D1AE3D562}" srcOrd="1" destOrd="2" presId="urn:microsoft.com/office/officeart/2005/8/layout/vList4#1"/>
    <dgm:cxn modelId="{673A28CF-77DC-45E5-BD4F-13F5CFD31DE9}" type="presOf" srcId="{2ACC45DB-CD66-42D9-942F-BAB2DB7A3C33}" destId="{116A4953-13C2-4505-86A3-382D1AE3D562}" srcOrd="1" destOrd="3" presId="urn:microsoft.com/office/officeart/2005/8/layout/vList4#1"/>
    <dgm:cxn modelId="{1E9884D0-71B6-4929-8B5B-C31D83C1C90E}" srcId="{4D9E0DB4-B3C0-45F2-8B11-728778C59EE6}" destId="{245370AB-0E14-494C-988C-A39D8CFEFD62}" srcOrd="1" destOrd="0" parTransId="{575E8500-6273-41CC-8214-9398C7DF20BA}" sibTransId="{5A2E2E01-79A2-4737-9327-2B04CA7542D2}"/>
    <dgm:cxn modelId="{C7D35468-060D-4086-88A3-82435E6BDFA9}" srcId="{4D9E0DB4-B3C0-45F2-8B11-728778C59EE6}" destId="{2ACC45DB-CD66-42D9-942F-BAB2DB7A3C33}" srcOrd="2" destOrd="0" parTransId="{D4A77524-64E8-40B6-9403-98AF92E84A5D}" sibTransId="{EC1FB9BF-988B-4565-8981-5B026DD67A3C}"/>
    <dgm:cxn modelId="{7C2340E9-A782-4E8F-A457-1454AB4FFD70}" srcId="{E564D9DF-E22B-48EA-88F0-E15BE646E4E6}" destId="{A0F31D56-4F6A-4C42-B30E-809E94FD37E9}" srcOrd="0" destOrd="0" parTransId="{CB1E635A-A4DF-4DDF-A372-57943FAC01B9}" sibTransId="{7FE57BA9-644F-4128-AA2D-6AB512E977A4}"/>
    <dgm:cxn modelId="{362985F4-0928-46E2-86CB-D46472112C55}" srcId="{E564D9DF-E22B-48EA-88F0-E15BE646E4E6}" destId="{8FCAA163-FADF-4799-9CD2-21C653554DE7}" srcOrd="1" destOrd="0" parTransId="{C869D513-D8E8-4963-A3AA-F9BA84886FA3}" sibTransId="{26CF88F9-504D-4910-968D-5D60318B8286}"/>
    <dgm:cxn modelId="{CE2D2D23-FE21-4DD6-83AC-DA626C8155FC}" type="presOf" srcId="{4B050896-FFBB-4EBB-9DF8-9171F6D2EC2D}" destId="{F8AB3048-8399-410F-ABA0-5D161821A6B1}" srcOrd="0" destOrd="0" presId="urn:microsoft.com/office/officeart/2005/8/layout/vList4#1"/>
    <dgm:cxn modelId="{AD22DF0A-E459-4F7F-B1A6-B7C99A6E8194}" type="presOf" srcId="{4D9E0DB4-B3C0-45F2-8B11-728778C59EE6}" destId="{8A41003E-4E26-4D41-9F47-DB4F0F33B9DF}" srcOrd="0" destOrd="0" presId="urn:microsoft.com/office/officeart/2005/8/layout/vList4#1"/>
    <dgm:cxn modelId="{1BD3CD90-C698-4B1E-B5E7-A551859A23F3}" type="presParOf" srcId="{AB8079FD-6F07-4C95-B7F4-18266B8C7CB5}" destId="{8AB1A7DE-5F31-43BC-9618-C54478E63B32}" srcOrd="0" destOrd="0" presId="urn:microsoft.com/office/officeart/2005/8/layout/vList4#1"/>
    <dgm:cxn modelId="{EE6514C8-4651-46D8-AE47-9E9BC327DFC1}" type="presParOf" srcId="{8AB1A7DE-5F31-43BC-9618-C54478E63B32}" destId="{F8AB3048-8399-410F-ABA0-5D161821A6B1}" srcOrd="0" destOrd="0" presId="urn:microsoft.com/office/officeart/2005/8/layout/vList4#1"/>
    <dgm:cxn modelId="{3A721A9F-6A6B-4F22-ABE7-4702C5182D32}" type="presParOf" srcId="{8AB1A7DE-5F31-43BC-9618-C54478E63B32}" destId="{6BC698CC-E5BE-4FF4-AD4C-FC2BBCB87781}" srcOrd="1" destOrd="0" presId="urn:microsoft.com/office/officeart/2005/8/layout/vList4#1"/>
    <dgm:cxn modelId="{D2933736-4098-4AB3-9C0F-A87EB7A3094E}" type="presParOf" srcId="{8AB1A7DE-5F31-43BC-9618-C54478E63B32}" destId="{FEDE6917-6AC6-4423-BE18-AC0A6912E78B}" srcOrd="2" destOrd="0" presId="urn:microsoft.com/office/officeart/2005/8/layout/vList4#1"/>
    <dgm:cxn modelId="{DE4EA53F-24A5-463C-9681-A116C4C83537}" type="presParOf" srcId="{AB8079FD-6F07-4C95-B7F4-18266B8C7CB5}" destId="{A638BE71-2D7C-4E9D-8FB6-7FF4446C5A50}" srcOrd="1" destOrd="0" presId="urn:microsoft.com/office/officeart/2005/8/layout/vList4#1"/>
    <dgm:cxn modelId="{EFEDCED1-A97E-48A6-BF15-028310114444}" type="presParOf" srcId="{AB8079FD-6F07-4C95-B7F4-18266B8C7CB5}" destId="{ECC2E5E9-3CAD-4D90-9871-4DCAD40FE618}" srcOrd="2" destOrd="0" presId="urn:microsoft.com/office/officeart/2005/8/layout/vList4#1"/>
    <dgm:cxn modelId="{B79FE65A-6E4B-4A2B-86DA-D9D2378F6BC4}" type="presParOf" srcId="{ECC2E5E9-3CAD-4D90-9871-4DCAD40FE618}" destId="{05462B8D-2A2A-4E2C-86C8-A273064EF9C6}" srcOrd="0" destOrd="0" presId="urn:microsoft.com/office/officeart/2005/8/layout/vList4#1"/>
    <dgm:cxn modelId="{EB9F04D8-B13C-4C66-8E6F-BDD685E49946}" type="presParOf" srcId="{ECC2E5E9-3CAD-4D90-9871-4DCAD40FE618}" destId="{AEF8DAC7-27FC-47C3-BC88-45C7A9DBD8C7}" srcOrd="1" destOrd="0" presId="urn:microsoft.com/office/officeart/2005/8/layout/vList4#1"/>
    <dgm:cxn modelId="{FF94C856-22AC-4078-9C7F-96A1422BB9C0}" type="presParOf" srcId="{ECC2E5E9-3CAD-4D90-9871-4DCAD40FE618}" destId="{82C0EA24-69AE-4685-99ED-82FE71D9EA07}" srcOrd="2" destOrd="0" presId="urn:microsoft.com/office/officeart/2005/8/layout/vList4#1"/>
    <dgm:cxn modelId="{620E6C43-8319-4B25-B15E-B552A41AEDE6}" type="presParOf" srcId="{AB8079FD-6F07-4C95-B7F4-18266B8C7CB5}" destId="{8615FF6E-D44E-4E26-ADC7-48DA34E89CF8}" srcOrd="3" destOrd="0" presId="urn:microsoft.com/office/officeart/2005/8/layout/vList4#1"/>
    <dgm:cxn modelId="{E513940A-EE6C-47CF-9645-21E0FB4D6A47}" type="presParOf" srcId="{AB8079FD-6F07-4C95-B7F4-18266B8C7CB5}" destId="{BE9AD666-AC68-44FC-8E6C-B86587AB4BD1}" srcOrd="4" destOrd="0" presId="urn:microsoft.com/office/officeart/2005/8/layout/vList4#1"/>
    <dgm:cxn modelId="{0FF377E3-6820-4AB4-8495-D8708C926616}" type="presParOf" srcId="{BE9AD666-AC68-44FC-8E6C-B86587AB4BD1}" destId="{8A41003E-4E26-4D41-9F47-DB4F0F33B9DF}" srcOrd="0" destOrd="0" presId="urn:microsoft.com/office/officeart/2005/8/layout/vList4#1"/>
    <dgm:cxn modelId="{69978697-F8E0-40A1-B8D9-C079664FC320}" type="presParOf" srcId="{BE9AD666-AC68-44FC-8E6C-B86587AB4BD1}" destId="{7B5FD394-296C-4A0B-B133-6FA50388F47F}" srcOrd="1" destOrd="0" presId="urn:microsoft.com/office/officeart/2005/8/layout/vList4#1"/>
    <dgm:cxn modelId="{FEEBE80F-5916-4E88-BD83-774486B21415}" type="presParOf" srcId="{BE9AD666-AC68-44FC-8E6C-B86587AB4BD1}" destId="{116A4953-13C2-4505-86A3-382D1AE3D562}"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1DE8C-FC61-4071-93F7-EEDEE063D5A4}"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id-ID"/>
        </a:p>
      </dgm:t>
    </dgm:pt>
    <dgm:pt modelId="{88A174B3-9E88-4410-BF2A-E2FDE7536F62}">
      <dgm:prSet phldrT="[Text]"/>
      <dgm:spPr/>
      <dgm:t>
        <a:bodyPr/>
        <a:lstStyle/>
        <a:p>
          <a:r>
            <a:rPr lang="id-ID" dirty="0"/>
            <a:t>Kualifikasi</a:t>
          </a:r>
        </a:p>
      </dgm:t>
    </dgm:pt>
    <dgm:pt modelId="{7CFFD9CE-BE7C-4C5F-81CD-64CC98755314}" type="parTrans" cxnId="{03BED589-9578-424D-86B3-204D6C1EF05A}">
      <dgm:prSet/>
      <dgm:spPr/>
      <dgm:t>
        <a:bodyPr/>
        <a:lstStyle/>
        <a:p>
          <a:endParaRPr lang="id-ID"/>
        </a:p>
      </dgm:t>
    </dgm:pt>
    <dgm:pt modelId="{DA7171AE-7D15-48A8-9372-A4B813DEEFA2}" type="sibTrans" cxnId="{03BED589-9578-424D-86B3-204D6C1EF05A}">
      <dgm:prSet/>
      <dgm:spPr/>
      <dgm:t>
        <a:bodyPr/>
        <a:lstStyle/>
        <a:p>
          <a:endParaRPr lang="id-ID"/>
        </a:p>
      </dgm:t>
    </dgm:pt>
    <dgm:pt modelId="{7FD11637-3D09-4D1E-8D2F-D357AA7CDE46}">
      <dgm:prSet phldrT="[Text]" custT="1"/>
      <dgm:spPr/>
      <dgm:t>
        <a:bodyPr/>
        <a:lstStyle/>
        <a:p>
          <a:r>
            <a:rPr lang="en-US" sz="1800" dirty="0"/>
            <a:t>Pendidikan, </a:t>
          </a:r>
          <a:r>
            <a:rPr lang="id-ID" sz="1800" dirty="0"/>
            <a:t>Pangkat, Golongan, dll</a:t>
          </a:r>
        </a:p>
      </dgm:t>
    </dgm:pt>
    <dgm:pt modelId="{91A553EF-4546-47B2-9978-CFC2E3748459}" type="parTrans" cxnId="{118550D2-4775-405F-A762-48A521AF3326}">
      <dgm:prSet/>
      <dgm:spPr/>
      <dgm:t>
        <a:bodyPr/>
        <a:lstStyle/>
        <a:p>
          <a:endParaRPr lang="id-ID"/>
        </a:p>
      </dgm:t>
    </dgm:pt>
    <dgm:pt modelId="{BF19D62D-1ECF-4CFB-9FD7-A5E00AC66C15}" type="sibTrans" cxnId="{118550D2-4775-405F-A762-48A521AF3326}">
      <dgm:prSet/>
      <dgm:spPr/>
      <dgm:t>
        <a:bodyPr/>
        <a:lstStyle/>
        <a:p>
          <a:endParaRPr lang="id-ID"/>
        </a:p>
      </dgm:t>
    </dgm:pt>
    <dgm:pt modelId="{FA7DC654-7F6E-4995-8CC8-8AA48A3437CA}">
      <dgm:prSet phldrT="[Text]"/>
      <dgm:spPr/>
      <dgm:t>
        <a:bodyPr/>
        <a:lstStyle/>
        <a:p>
          <a:r>
            <a:rPr lang="id-ID" dirty="0"/>
            <a:t>Kompetensi </a:t>
          </a:r>
        </a:p>
      </dgm:t>
    </dgm:pt>
    <dgm:pt modelId="{B00C7ECE-DD8E-423A-8C87-7E689BE365EE}" type="parTrans" cxnId="{46F59A44-9A6A-4F4D-9AFD-7B6928853B1C}">
      <dgm:prSet/>
      <dgm:spPr/>
      <dgm:t>
        <a:bodyPr/>
        <a:lstStyle/>
        <a:p>
          <a:endParaRPr lang="id-ID"/>
        </a:p>
      </dgm:t>
    </dgm:pt>
    <dgm:pt modelId="{E43C6BA4-7ECB-4442-9214-5F597398FF79}" type="sibTrans" cxnId="{46F59A44-9A6A-4F4D-9AFD-7B6928853B1C}">
      <dgm:prSet/>
      <dgm:spPr/>
      <dgm:t>
        <a:bodyPr/>
        <a:lstStyle/>
        <a:p>
          <a:endParaRPr lang="id-ID"/>
        </a:p>
      </dgm:t>
    </dgm:pt>
    <dgm:pt modelId="{046E339B-C1B7-49C7-9451-38AF3F15ACF0}">
      <dgm:prSet phldrT="[Text]" custT="1"/>
      <dgm:spPr/>
      <dgm:t>
        <a:bodyPr/>
        <a:lstStyle/>
        <a:p>
          <a:r>
            <a:rPr lang="id-ID" sz="1400" b="1" i="1" dirty="0"/>
            <a:t>Hardskil</a:t>
          </a:r>
          <a:r>
            <a:rPr lang="id-ID" sz="1400" b="1" dirty="0"/>
            <a:t> : Kompetensi Teknis</a:t>
          </a:r>
        </a:p>
      </dgm:t>
    </dgm:pt>
    <dgm:pt modelId="{5B6655DE-244B-4ABC-90AA-264AD3E38EA4}" type="parTrans" cxnId="{24F62DFC-469C-497A-B0BD-F6B4960C828D}">
      <dgm:prSet/>
      <dgm:spPr/>
      <dgm:t>
        <a:bodyPr/>
        <a:lstStyle/>
        <a:p>
          <a:endParaRPr lang="id-ID"/>
        </a:p>
      </dgm:t>
    </dgm:pt>
    <dgm:pt modelId="{F25DAE00-CD6A-42CD-972C-8B56FD7E3ADE}" type="sibTrans" cxnId="{24F62DFC-469C-497A-B0BD-F6B4960C828D}">
      <dgm:prSet/>
      <dgm:spPr/>
      <dgm:t>
        <a:bodyPr/>
        <a:lstStyle/>
        <a:p>
          <a:endParaRPr lang="id-ID"/>
        </a:p>
      </dgm:t>
    </dgm:pt>
    <dgm:pt modelId="{A4D1582E-9413-4553-890B-56B956C683CD}">
      <dgm:prSet phldrT="[Text]" custT="1"/>
      <dgm:spPr/>
      <dgm:t>
        <a:bodyPr/>
        <a:lstStyle/>
        <a:p>
          <a:r>
            <a:rPr lang="id-ID" sz="1400" b="1" i="1" dirty="0"/>
            <a:t>Softskill</a:t>
          </a:r>
          <a:r>
            <a:rPr lang="id-ID" sz="1400" b="1" dirty="0"/>
            <a:t> : Kompetensi Manajerial</a:t>
          </a:r>
          <a:r>
            <a:rPr lang="en-US" sz="1400" b="1" dirty="0"/>
            <a:t> &amp; </a:t>
          </a:r>
          <a:r>
            <a:rPr lang="en-US" sz="1400" b="1" dirty="0" err="1"/>
            <a:t>Sosial</a:t>
          </a:r>
          <a:r>
            <a:rPr lang="en-US" sz="1400" b="1" dirty="0"/>
            <a:t> </a:t>
          </a:r>
          <a:r>
            <a:rPr lang="en-US" sz="1400" b="1" dirty="0" err="1"/>
            <a:t>Kultural</a:t>
          </a:r>
          <a:endParaRPr lang="id-ID" sz="1400" b="1" dirty="0"/>
        </a:p>
      </dgm:t>
    </dgm:pt>
    <dgm:pt modelId="{7D2CE8E7-600B-4A19-BF65-BC0DD11DCD6A}" type="parTrans" cxnId="{C5BDE9A2-97C2-485D-B6FD-FB1BD8DA71EE}">
      <dgm:prSet/>
      <dgm:spPr/>
      <dgm:t>
        <a:bodyPr/>
        <a:lstStyle/>
        <a:p>
          <a:endParaRPr lang="id-ID"/>
        </a:p>
      </dgm:t>
    </dgm:pt>
    <dgm:pt modelId="{B978D211-55F9-43E7-AF49-B09C35B2A7BA}" type="sibTrans" cxnId="{C5BDE9A2-97C2-485D-B6FD-FB1BD8DA71EE}">
      <dgm:prSet/>
      <dgm:spPr/>
      <dgm:t>
        <a:bodyPr/>
        <a:lstStyle/>
        <a:p>
          <a:endParaRPr lang="id-ID"/>
        </a:p>
      </dgm:t>
    </dgm:pt>
    <dgm:pt modelId="{913B5CD5-77C3-4B20-BB5A-D62EB9C20E82}">
      <dgm:prSet phldrT="[Text]"/>
      <dgm:spPr/>
      <dgm:t>
        <a:bodyPr/>
        <a:lstStyle/>
        <a:p>
          <a:r>
            <a:rPr lang="id-ID" dirty="0"/>
            <a:t>Kinerja</a:t>
          </a:r>
        </a:p>
      </dgm:t>
    </dgm:pt>
    <dgm:pt modelId="{DADEA164-32B7-482C-AE51-A314EC20139B}" type="parTrans" cxnId="{DEBDDABC-D192-4A36-9F4E-DFDF28DC56BC}">
      <dgm:prSet/>
      <dgm:spPr/>
      <dgm:t>
        <a:bodyPr/>
        <a:lstStyle/>
        <a:p>
          <a:endParaRPr lang="id-ID"/>
        </a:p>
      </dgm:t>
    </dgm:pt>
    <dgm:pt modelId="{FBFF8E0F-EA56-41E2-B7F5-9B8AEDBE144D}" type="sibTrans" cxnId="{DEBDDABC-D192-4A36-9F4E-DFDF28DC56BC}">
      <dgm:prSet/>
      <dgm:spPr/>
      <dgm:t>
        <a:bodyPr/>
        <a:lstStyle/>
        <a:p>
          <a:endParaRPr lang="id-ID"/>
        </a:p>
      </dgm:t>
    </dgm:pt>
    <dgm:pt modelId="{33ED3726-81DC-4827-9FCE-6A644FE0B0B4}">
      <dgm:prSet phldrT="[Text]" custT="1"/>
      <dgm:spPr/>
      <dgm:t>
        <a:bodyPr/>
        <a:lstStyle/>
        <a:p>
          <a:r>
            <a:rPr lang="id-ID" sz="1400" b="1" dirty="0"/>
            <a:t>Output/</a:t>
          </a:r>
          <a:r>
            <a:rPr lang="en-US" sz="1400" b="1" dirty="0"/>
            <a:t> </a:t>
          </a:r>
          <a:r>
            <a:rPr lang="id-ID" sz="1400" b="1" dirty="0"/>
            <a:t>hasil pekerjaan</a:t>
          </a:r>
        </a:p>
      </dgm:t>
    </dgm:pt>
    <dgm:pt modelId="{735A5C68-3899-4903-A007-B5FD82D9E264}" type="parTrans" cxnId="{9C64EEBB-AD52-4927-BF78-F98D6B16677B}">
      <dgm:prSet/>
      <dgm:spPr/>
      <dgm:t>
        <a:bodyPr/>
        <a:lstStyle/>
        <a:p>
          <a:endParaRPr lang="id-ID"/>
        </a:p>
      </dgm:t>
    </dgm:pt>
    <dgm:pt modelId="{29CC0B4E-D3B5-4D78-83D9-82BE4592DB1C}" type="sibTrans" cxnId="{9C64EEBB-AD52-4927-BF78-F98D6B16677B}">
      <dgm:prSet/>
      <dgm:spPr/>
      <dgm:t>
        <a:bodyPr/>
        <a:lstStyle/>
        <a:p>
          <a:endParaRPr lang="id-ID"/>
        </a:p>
      </dgm:t>
    </dgm:pt>
    <dgm:pt modelId="{3288AE51-FA54-4FC8-B88B-89D747EB085A}">
      <dgm:prSet phldrT="[Text]" custT="1"/>
      <dgm:spPr/>
      <dgm:t>
        <a:bodyPr/>
        <a:lstStyle/>
        <a:p>
          <a:r>
            <a:rPr lang="id-ID" sz="2400" dirty="0"/>
            <a:t>SKP</a:t>
          </a:r>
        </a:p>
      </dgm:t>
    </dgm:pt>
    <dgm:pt modelId="{FC5B25FB-1E0E-4630-94D8-6A38B549D6B6}" type="parTrans" cxnId="{03FB28C6-33E7-43C7-B015-4F89F473A525}">
      <dgm:prSet/>
      <dgm:spPr/>
      <dgm:t>
        <a:bodyPr/>
        <a:lstStyle/>
        <a:p>
          <a:endParaRPr lang="id-ID"/>
        </a:p>
      </dgm:t>
    </dgm:pt>
    <dgm:pt modelId="{26ABFE44-AAE9-4B97-AFC7-F7AD502D2786}" type="sibTrans" cxnId="{03FB28C6-33E7-43C7-B015-4F89F473A525}">
      <dgm:prSet/>
      <dgm:spPr/>
      <dgm:t>
        <a:bodyPr/>
        <a:lstStyle/>
        <a:p>
          <a:endParaRPr lang="id-ID"/>
        </a:p>
      </dgm:t>
    </dgm:pt>
    <dgm:pt modelId="{EBD7A571-8812-4F56-BEF4-74FE6AA098A3}">
      <dgm:prSet custT="1"/>
      <dgm:spPr/>
      <dgm:t>
        <a:bodyPr/>
        <a:lstStyle/>
        <a:p>
          <a:r>
            <a:rPr lang="id-ID" sz="1800" dirty="0"/>
            <a:t>360</a:t>
          </a:r>
          <a:r>
            <a:rPr lang="id-ID" sz="1800" dirty="0">
              <a:latin typeface="Calibri"/>
              <a:cs typeface="Calibri"/>
            </a:rPr>
            <a:t>°</a:t>
          </a:r>
          <a:endParaRPr lang="id-ID" sz="1800" dirty="0"/>
        </a:p>
      </dgm:t>
    </dgm:pt>
    <dgm:pt modelId="{B46716FE-BFBD-43E9-A93D-DF18D86394B5}" type="parTrans" cxnId="{1910F561-C6A0-4640-9D15-B0BA30BB5BBE}">
      <dgm:prSet/>
      <dgm:spPr/>
      <dgm:t>
        <a:bodyPr/>
        <a:lstStyle/>
        <a:p>
          <a:endParaRPr lang="id-ID"/>
        </a:p>
      </dgm:t>
    </dgm:pt>
    <dgm:pt modelId="{33EE0D8A-5062-43A4-853A-B38F296DCD86}" type="sibTrans" cxnId="{1910F561-C6A0-4640-9D15-B0BA30BB5BBE}">
      <dgm:prSet/>
      <dgm:spPr/>
      <dgm:t>
        <a:bodyPr/>
        <a:lstStyle/>
        <a:p>
          <a:endParaRPr lang="id-ID"/>
        </a:p>
      </dgm:t>
    </dgm:pt>
    <dgm:pt modelId="{488B6CE7-4922-401B-84F1-382E0F3F69FE}" type="pres">
      <dgm:prSet presAssocID="{C0A1DE8C-FC61-4071-93F7-EEDEE063D5A4}" presName="Name0" presStyleCnt="0">
        <dgm:presLayoutVars>
          <dgm:chPref val="3"/>
          <dgm:dir/>
          <dgm:animLvl val="lvl"/>
          <dgm:resizeHandles/>
        </dgm:presLayoutVars>
      </dgm:prSet>
      <dgm:spPr/>
      <dgm:t>
        <a:bodyPr/>
        <a:lstStyle/>
        <a:p>
          <a:endParaRPr lang="en-US"/>
        </a:p>
      </dgm:t>
    </dgm:pt>
    <dgm:pt modelId="{FA69B367-A90E-4D60-9E5F-7D1DF03AF350}" type="pres">
      <dgm:prSet presAssocID="{88A174B3-9E88-4410-BF2A-E2FDE7536F62}" presName="horFlow" presStyleCnt="0"/>
      <dgm:spPr/>
    </dgm:pt>
    <dgm:pt modelId="{1A71BC41-6D32-4160-B70E-48D1109A5D64}" type="pres">
      <dgm:prSet presAssocID="{88A174B3-9E88-4410-BF2A-E2FDE7536F62}" presName="bigChev" presStyleLbl="node1" presStyleIdx="0" presStyleCnt="3"/>
      <dgm:spPr/>
      <dgm:t>
        <a:bodyPr/>
        <a:lstStyle/>
        <a:p>
          <a:endParaRPr lang="en-US"/>
        </a:p>
      </dgm:t>
    </dgm:pt>
    <dgm:pt modelId="{C47B448B-6027-40CD-B654-21E83E4CFC9D}" type="pres">
      <dgm:prSet presAssocID="{91A553EF-4546-47B2-9978-CFC2E3748459}" presName="parTrans" presStyleCnt="0"/>
      <dgm:spPr/>
    </dgm:pt>
    <dgm:pt modelId="{037DD42D-BF49-4393-B394-4F3133987881}" type="pres">
      <dgm:prSet presAssocID="{7FD11637-3D09-4D1E-8D2F-D357AA7CDE46}" presName="node" presStyleLbl="alignAccFollowNode1" presStyleIdx="0" presStyleCnt="6" custScaleX="180472" custLinFactNeighborX="4429" custLinFactNeighborY="-2">
        <dgm:presLayoutVars>
          <dgm:bulletEnabled val="1"/>
        </dgm:presLayoutVars>
      </dgm:prSet>
      <dgm:spPr/>
      <dgm:t>
        <a:bodyPr/>
        <a:lstStyle/>
        <a:p>
          <a:endParaRPr lang="en-US"/>
        </a:p>
      </dgm:t>
    </dgm:pt>
    <dgm:pt modelId="{658ECE15-A14E-4A0F-8ED0-5754210D58E1}" type="pres">
      <dgm:prSet presAssocID="{88A174B3-9E88-4410-BF2A-E2FDE7536F62}" presName="vSp" presStyleCnt="0"/>
      <dgm:spPr/>
    </dgm:pt>
    <dgm:pt modelId="{996CEAAF-DC69-4728-81DD-2B52D043B7F9}" type="pres">
      <dgm:prSet presAssocID="{FA7DC654-7F6E-4995-8CC8-8AA48A3437CA}" presName="horFlow" presStyleCnt="0"/>
      <dgm:spPr/>
    </dgm:pt>
    <dgm:pt modelId="{3A380390-6DB7-4715-B3C4-5A8EAF94430E}" type="pres">
      <dgm:prSet presAssocID="{FA7DC654-7F6E-4995-8CC8-8AA48A3437CA}" presName="bigChev" presStyleLbl="node1" presStyleIdx="1" presStyleCnt="3"/>
      <dgm:spPr/>
      <dgm:t>
        <a:bodyPr/>
        <a:lstStyle/>
        <a:p>
          <a:endParaRPr lang="en-US"/>
        </a:p>
      </dgm:t>
    </dgm:pt>
    <dgm:pt modelId="{20D0A9CE-9664-418F-B526-5E7E4D6F2720}" type="pres">
      <dgm:prSet presAssocID="{5B6655DE-244B-4ABC-90AA-264AD3E38EA4}" presName="parTrans" presStyleCnt="0"/>
      <dgm:spPr/>
    </dgm:pt>
    <dgm:pt modelId="{4A733D60-3940-4333-8759-797597204F07}" type="pres">
      <dgm:prSet presAssocID="{046E339B-C1B7-49C7-9451-38AF3F15ACF0}" presName="node" presStyleLbl="alignAccFollowNode1" presStyleIdx="1" presStyleCnt="6">
        <dgm:presLayoutVars>
          <dgm:bulletEnabled val="1"/>
        </dgm:presLayoutVars>
      </dgm:prSet>
      <dgm:spPr/>
      <dgm:t>
        <a:bodyPr/>
        <a:lstStyle/>
        <a:p>
          <a:endParaRPr lang="en-US"/>
        </a:p>
      </dgm:t>
    </dgm:pt>
    <dgm:pt modelId="{107E52E1-247C-4F8B-B6CF-66C742429817}" type="pres">
      <dgm:prSet presAssocID="{F25DAE00-CD6A-42CD-972C-8B56FD7E3ADE}" presName="sibTrans" presStyleCnt="0"/>
      <dgm:spPr/>
    </dgm:pt>
    <dgm:pt modelId="{48545160-1707-4E47-9B75-62D8C58C338A}" type="pres">
      <dgm:prSet presAssocID="{A4D1582E-9413-4553-890B-56B956C683CD}" presName="node" presStyleLbl="alignAccFollowNode1" presStyleIdx="2" presStyleCnt="6">
        <dgm:presLayoutVars>
          <dgm:bulletEnabled val="1"/>
        </dgm:presLayoutVars>
      </dgm:prSet>
      <dgm:spPr/>
      <dgm:t>
        <a:bodyPr/>
        <a:lstStyle/>
        <a:p>
          <a:endParaRPr lang="en-US"/>
        </a:p>
      </dgm:t>
    </dgm:pt>
    <dgm:pt modelId="{9BC279F4-87FF-4633-B2B3-DE2B1BACB56C}" type="pres">
      <dgm:prSet presAssocID="{FA7DC654-7F6E-4995-8CC8-8AA48A3437CA}" presName="vSp" presStyleCnt="0"/>
      <dgm:spPr/>
    </dgm:pt>
    <dgm:pt modelId="{290D25C4-1BDD-4508-8CFE-671DD69F5528}" type="pres">
      <dgm:prSet presAssocID="{913B5CD5-77C3-4B20-BB5A-D62EB9C20E82}" presName="horFlow" presStyleCnt="0"/>
      <dgm:spPr/>
    </dgm:pt>
    <dgm:pt modelId="{ECC9AE59-F195-4F55-8F83-E5483811B95E}" type="pres">
      <dgm:prSet presAssocID="{913B5CD5-77C3-4B20-BB5A-D62EB9C20E82}" presName="bigChev" presStyleLbl="node1" presStyleIdx="2" presStyleCnt="3" custLinFactNeighborX="-4572"/>
      <dgm:spPr/>
      <dgm:t>
        <a:bodyPr/>
        <a:lstStyle/>
        <a:p>
          <a:endParaRPr lang="en-US"/>
        </a:p>
      </dgm:t>
    </dgm:pt>
    <dgm:pt modelId="{FD25E540-C211-487B-AB94-89C47A974F19}" type="pres">
      <dgm:prSet presAssocID="{735A5C68-3899-4903-A007-B5FD82D9E264}" presName="parTrans" presStyleCnt="0"/>
      <dgm:spPr/>
    </dgm:pt>
    <dgm:pt modelId="{65DF9C3C-1DCC-4C54-80DC-1CBE30F5F7DB}" type="pres">
      <dgm:prSet presAssocID="{33ED3726-81DC-4827-9FCE-6A644FE0B0B4}" presName="node" presStyleLbl="alignAccFollowNode1" presStyleIdx="3" presStyleCnt="6" custScaleX="79532">
        <dgm:presLayoutVars>
          <dgm:bulletEnabled val="1"/>
        </dgm:presLayoutVars>
      </dgm:prSet>
      <dgm:spPr/>
      <dgm:t>
        <a:bodyPr/>
        <a:lstStyle/>
        <a:p>
          <a:endParaRPr lang="en-US"/>
        </a:p>
      </dgm:t>
    </dgm:pt>
    <dgm:pt modelId="{AA269A4F-C65F-436A-B176-F0F872BB0798}" type="pres">
      <dgm:prSet presAssocID="{29CC0B4E-D3B5-4D78-83D9-82BE4592DB1C}" presName="sibTrans" presStyleCnt="0"/>
      <dgm:spPr/>
    </dgm:pt>
    <dgm:pt modelId="{298FDDFA-A5DE-4405-A805-8B7C5FAF6801}" type="pres">
      <dgm:prSet presAssocID="{3288AE51-FA54-4FC8-B88B-89D747EB085A}" presName="node" presStyleLbl="alignAccFollowNode1" presStyleIdx="4" presStyleCnt="6" custScaleX="75281">
        <dgm:presLayoutVars>
          <dgm:bulletEnabled val="1"/>
        </dgm:presLayoutVars>
      </dgm:prSet>
      <dgm:spPr/>
      <dgm:t>
        <a:bodyPr/>
        <a:lstStyle/>
        <a:p>
          <a:endParaRPr lang="en-US"/>
        </a:p>
      </dgm:t>
    </dgm:pt>
    <dgm:pt modelId="{949FA78B-A4C9-42E2-8434-57FCA3D5FB1A}" type="pres">
      <dgm:prSet presAssocID="{26ABFE44-AAE9-4B97-AFC7-F7AD502D2786}" presName="sibTrans" presStyleCnt="0"/>
      <dgm:spPr/>
    </dgm:pt>
    <dgm:pt modelId="{4ED2F4AC-9F22-40EB-85BE-AB0DEAA63BCE}" type="pres">
      <dgm:prSet presAssocID="{EBD7A571-8812-4F56-BEF4-74FE6AA098A3}" presName="node" presStyleLbl="alignAccFollowNode1" presStyleIdx="5" presStyleCnt="6" custScaleX="61944">
        <dgm:presLayoutVars>
          <dgm:bulletEnabled val="1"/>
        </dgm:presLayoutVars>
      </dgm:prSet>
      <dgm:spPr/>
      <dgm:t>
        <a:bodyPr/>
        <a:lstStyle/>
        <a:p>
          <a:endParaRPr lang="en-US"/>
        </a:p>
      </dgm:t>
    </dgm:pt>
  </dgm:ptLst>
  <dgm:cxnLst>
    <dgm:cxn modelId="{3B60C258-E27E-42E5-8B8A-FE5BA2DE73D7}" type="presOf" srcId="{913B5CD5-77C3-4B20-BB5A-D62EB9C20E82}" destId="{ECC9AE59-F195-4F55-8F83-E5483811B95E}" srcOrd="0" destOrd="0" presId="urn:microsoft.com/office/officeart/2005/8/layout/lProcess3"/>
    <dgm:cxn modelId="{46F59A44-9A6A-4F4D-9AFD-7B6928853B1C}" srcId="{C0A1DE8C-FC61-4071-93F7-EEDEE063D5A4}" destId="{FA7DC654-7F6E-4995-8CC8-8AA48A3437CA}" srcOrd="1" destOrd="0" parTransId="{B00C7ECE-DD8E-423A-8C87-7E689BE365EE}" sibTransId="{E43C6BA4-7ECB-4442-9214-5F597398FF79}"/>
    <dgm:cxn modelId="{CDCEF785-834E-40F2-9CFB-B183EC27801C}" type="presOf" srcId="{88A174B3-9E88-4410-BF2A-E2FDE7536F62}" destId="{1A71BC41-6D32-4160-B70E-48D1109A5D64}" srcOrd="0" destOrd="0" presId="urn:microsoft.com/office/officeart/2005/8/layout/lProcess3"/>
    <dgm:cxn modelId="{DEBDDABC-D192-4A36-9F4E-DFDF28DC56BC}" srcId="{C0A1DE8C-FC61-4071-93F7-EEDEE063D5A4}" destId="{913B5CD5-77C3-4B20-BB5A-D62EB9C20E82}" srcOrd="2" destOrd="0" parTransId="{DADEA164-32B7-482C-AE51-A314EC20139B}" sibTransId="{FBFF8E0F-EA56-41E2-B7F5-9B8AEDBE144D}"/>
    <dgm:cxn modelId="{2758819C-F0E4-489D-BC53-C9C544CBF470}" type="presOf" srcId="{3288AE51-FA54-4FC8-B88B-89D747EB085A}" destId="{298FDDFA-A5DE-4405-A805-8B7C5FAF6801}" srcOrd="0" destOrd="0" presId="urn:microsoft.com/office/officeart/2005/8/layout/lProcess3"/>
    <dgm:cxn modelId="{B5DF453E-1768-41DE-A656-6930CE119E5D}" type="presOf" srcId="{C0A1DE8C-FC61-4071-93F7-EEDEE063D5A4}" destId="{488B6CE7-4922-401B-84F1-382E0F3F69FE}" srcOrd="0" destOrd="0" presId="urn:microsoft.com/office/officeart/2005/8/layout/lProcess3"/>
    <dgm:cxn modelId="{535A75D1-1CD8-4520-B251-D4C320E3D6C6}" type="presOf" srcId="{046E339B-C1B7-49C7-9451-38AF3F15ACF0}" destId="{4A733D60-3940-4333-8759-797597204F07}" srcOrd="0" destOrd="0" presId="urn:microsoft.com/office/officeart/2005/8/layout/lProcess3"/>
    <dgm:cxn modelId="{EE52836A-5C62-46DB-B525-32022D871C4E}" type="presOf" srcId="{7FD11637-3D09-4D1E-8D2F-D357AA7CDE46}" destId="{037DD42D-BF49-4393-B394-4F3133987881}" srcOrd="0" destOrd="0" presId="urn:microsoft.com/office/officeart/2005/8/layout/lProcess3"/>
    <dgm:cxn modelId="{CEF2969E-FC6D-41A9-B5A3-3029F499E89D}" type="presOf" srcId="{FA7DC654-7F6E-4995-8CC8-8AA48A3437CA}" destId="{3A380390-6DB7-4715-B3C4-5A8EAF94430E}" srcOrd="0" destOrd="0" presId="urn:microsoft.com/office/officeart/2005/8/layout/lProcess3"/>
    <dgm:cxn modelId="{AC1C0407-F228-4E24-AF71-0F06B395E6FF}" type="presOf" srcId="{EBD7A571-8812-4F56-BEF4-74FE6AA098A3}" destId="{4ED2F4AC-9F22-40EB-85BE-AB0DEAA63BCE}" srcOrd="0" destOrd="0" presId="urn:microsoft.com/office/officeart/2005/8/layout/lProcess3"/>
    <dgm:cxn modelId="{03FB28C6-33E7-43C7-B015-4F89F473A525}" srcId="{913B5CD5-77C3-4B20-BB5A-D62EB9C20E82}" destId="{3288AE51-FA54-4FC8-B88B-89D747EB085A}" srcOrd="1" destOrd="0" parTransId="{FC5B25FB-1E0E-4630-94D8-6A38B549D6B6}" sibTransId="{26ABFE44-AAE9-4B97-AFC7-F7AD502D2786}"/>
    <dgm:cxn modelId="{8BDFB096-06B2-4207-AF2C-B8783D332986}" type="presOf" srcId="{33ED3726-81DC-4827-9FCE-6A644FE0B0B4}" destId="{65DF9C3C-1DCC-4C54-80DC-1CBE30F5F7DB}" srcOrd="0" destOrd="0" presId="urn:microsoft.com/office/officeart/2005/8/layout/lProcess3"/>
    <dgm:cxn modelId="{118550D2-4775-405F-A762-48A521AF3326}" srcId="{88A174B3-9E88-4410-BF2A-E2FDE7536F62}" destId="{7FD11637-3D09-4D1E-8D2F-D357AA7CDE46}" srcOrd="0" destOrd="0" parTransId="{91A553EF-4546-47B2-9978-CFC2E3748459}" sibTransId="{BF19D62D-1ECF-4CFB-9FD7-A5E00AC66C15}"/>
    <dgm:cxn modelId="{03BED589-9578-424D-86B3-204D6C1EF05A}" srcId="{C0A1DE8C-FC61-4071-93F7-EEDEE063D5A4}" destId="{88A174B3-9E88-4410-BF2A-E2FDE7536F62}" srcOrd="0" destOrd="0" parTransId="{7CFFD9CE-BE7C-4C5F-81CD-64CC98755314}" sibTransId="{DA7171AE-7D15-48A8-9372-A4B813DEEFA2}"/>
    <dgm:cxn modelId="{24F62DFC-469C-497A-B0BD-F6B4960C828D}" srcId="{FA7DC654-7F6E-4995-8CC8-8AA48A3437CA}" destId="{046E339B-C1B7-49C7-9451-38AF3F15ACF0}" srcOrd="0" destOrd="0" parTransId="{5B6655DE-244B-4ABC-90AA-264AD3E38EA4}" sibTransId="{F25DAE00-CD6A-42CD-972C-8B56FD7E3ADE}"/>
    <dgm:cxn modelId="{C5BDE9A2-97C2-485D-B6FD-FB1BD8DA71EE}" srcId="{FA7DC654-7F6E-4995-8CC8-8AA48A3437CA}" destId="{A4D1582E-9413-4553-890B-56B956C683CD}" srcOrd="1" destOrd="0" parTransId="{7D2CE8E7-600B-4A19-BF65-BC0DD11DCD6A}" sibTransId="{B978D211-55F9-43E7-AF49-B09C35B2A7BA}"/>
    <dgm:cxn modelId="{1910F561-C6A0-4640-9D15-B0BA30BB5BBE}" srcId="{913B5CD5-77C3-4B20-BB5A-D62EB9C20E82}" destId="{EBD7A571-8812-4F56-BEF4-74FE6AA098A3}" srcOrd="2" destOrd="0" parTransId="{B46716FE-BFBD-43E9-A93D-DF18D86394B5}" sibTransId="{33EE0D8A-5062-43A4-853A-B38F296DCD86}"/>
    <dgm:cxn modelId="{761D7E9A-F74D-4CEF-B4F6-53CF2C944403}" type="presOf" srcId="{A4D1582E-9413-4553-890B-56B956C683CD}" destId="{48545160-1707-4E47-9B75-62D8C58C338A}" srcOrd="0" destOrd="0" presId="urn:microsoft.com/office/officeart/2005/8/layout/lProcess3"/>
    <dgm:cxn modelId="{9C64EEBB-AD52-4927-BF78-F98D6B16677B}" srcId="{913B5CD5-77C3-4B20-BB5A-D62EB9C20E82}" destId="{33ED3726-81DC-4827-9FCE-6A644FE0B0B4}" srcOrd="0" destOrd="0" parTransId="{735A5C68-3899-4903-A007-B5FD82D9E264}" sibTransId="{29CC0B4E-D3B5-4D78-83D9-82BE4592DB1C}"/>
    <dgm:cxn modelId="{ACE5A5A5-0087-4B00-982B-A4079E688533}" type="presParOf" srcId="{488B6CE7-4922-401B-84F1-382E0F3F69FE}" destId="{FA69B367-A90E-4D60-9E5F-7D1DF03AF350}" srcOrd="0" destOrd="0" presId="urn:microsoft.com/office/officeart/2005/8/layout/lProcess3"/>
    <dgm:cxn modelId="{3D028433-2C72-442D-B389-444FC2516D55}" type="presParOf" srcId="{FA69B367-A90E-4D60-9E5F-7D1DF03AF350}" destId="{1A71BC41-6D32-4160-B70E-48D1109A5D64}" srcOrd="0" destOrd="0" presId="urn:microsoft.com/office/officeart/2005/8/layout/lProcess3"/>
    <dgm:cxn modelId="{7444028D-28CD-4D95-927D-2C82B96DE3DF}" type="presParOf" srcId="{FA69B367-A90E-4D60-9E5F-7D1DF03AF350}" destId="{C47B448B-6027-40CD-B654-21E83E4CFC9D}" srcOrd="1" destOrd="0" presId="urn:microsoft.com/office/officeart/2005/8/layout/lProcess3"/>
    <dgm:cxn modelId="{902EF971-9243-4E1E-A796-303EBB1593B6}" type="presParOf" srcId="{FA69B367-A90E-4D60-9E5F-7D1DF03AF350}" destId="{037DD42D-BF49-4393-B394-4F3133987881}" srcOrd="2" destOrd="0" presId="urn:microsoft.com/office/officeart/2005/8/layout/lProcess3"/>
    <dgm:cxn modelId="{45BA32C6-8BBD-4210-92B3-9C7E0A5218BC}" type="presParOf" srcId="{488B6CE7-4922-401B-84F1-382E0F3F69FE}" destId="{658ECE15-A14E-4A0F-8ED0-5754210D58E1}" srcOrd="1" destOrd="0" presId="urn:microsoft.com/office/officeart/2005/8/layout/lProcess3"/>
    <dgm:cxn modelId="{81BD8B73-C3C6-4159-A27A-F55F92C68F9E}" type="presParOf" srcId="{488B6CE7-4922-401B-84F1-382E0F3F69FE}" destId="{996CEAAF-DC69-4728-81DD-2B52D043B7F9}" srcOrd="2" destOrd="0" presId="urn:microsoft.com/office/officeart/2005/8/layout/lProcess3"/>
    <dgm:cxn modelId="{AFF842CB-1572-4D24-B8C8-C723E6DC3558}" type="presParOf" srcId="{996CEAAF-DC69-4728-81DD-2B52D043B7F9}" destId="{3A380390-6DB7-4715-B3C4-5A8EAF94430E}" srcOrd="0" destOrd="0" presId="urn:microsoft.com/office/officeart/2005/8/layout/lProcess3"/>
    <dgm:cxn modelId="{ED66932D-18BD-4CDF-A943-6CAAC0D09033}" type="presParOf" srcId="{996CEAAF-DC69-4728-81DD-2B52D043B7F9}" destId="{20D0A9CE-9664-418F-B526-5E7E4D6F2720}" srcOrd="1" destOrd="0" presId="urn:microsoft.com/office/officeart/2005/8/layout/lProcess3"/>
    <dgm:cxn modelId="{4334DB8B-1218-4CAF-80D3-9EAF98F569B8}" type="presParOf" srcId="{996CEAAF-DC69-4728-81DD-2B52D043B7F9}" destId="{4A733D60-3940-4333-8759-797597204F07}" srcOrd="2" destOrd="0" presId="urn:microsoft.com/office/officeart/2005/8/layout/lProcess3"/>
    <dgm:cxn modelId="{674D7C8E-37E5-4E2C-8BA8-23913D343578}" type="presParOf" srcId="{996CEAAF-DC69-4728-81DD-2B52D043B7F9}" destId="{107E52E1-247C-4F8B-B6CF-66C742429817}" srcOrd="3" destOrd="0" presId="urn:microsoft.com/office/officeart/2005/8/layout/lProcess3"/>
    <dgm:cxn modelId="{487E8FFF-F2C1-452F-BA27-B5D433EFE527}" type="presParOf" srcId="{996CEAAF-DC69-4728-81DD-2B52D043B7F9}" destId="{48545160-1707-4E47-9B75-62D8C58C338A}" srcOrd="4" destOrd="0" presId="urn:microsoft.com/office/officeart/2005/8/layout/lProcess3"/>
    <dgm:cxn modelId="{46FF7B43-F11B-4D0B-9631-F8ADA8370D1B}" type="presParOf" srcId="{488B6CE7-4922-401B-84F1-382E0F3F69FE}" destId="{9BC279F4-87FF-4633-B2B3-DE2B1BACB56C}" srcOrd="3" destOrd="0" presId="urn:microsoft.com/office/officeart/2005/8/layout/lProcess3"/>
    <dgm:cxn modelId="{9E468922-BC4E-4EA1-AA44-4CF7E675A922}" type="presParOf" srcId="{488B6CE7-4922-401B-84F1-382E0F3F69FE}" destId="{290D25C4-1BDD-4508-8CFE-671DD69F5528}" srcOrd="4" destOrd="0" presId="urn:microsoft.com/office/officeart/2005/8/layout/lProcess3"/>
    <dgm:cxn modelId="{4834EF8B-15D4-49C2-A43A-541434C9B958}" type="presParOf" srcId="{290D25C4-1BDD-4508-8CFE-671DD69F5528}" destId="{ECC9AE59-F195-4F55-8F83-E5483811B95E}" srcOrd="0" destOrd="0" presId="urn:microsoft.com/office/officeart/2005/8/layout/lProcess3"/>
    <dgm:cxn modelId="{4A31E3E1-7733-4722-9DF6-B9EBC682569E}" type="presParOf" srcId="{290D25C4-1BDD-4508-8CFE-671DD69F5528}" destId="{FD25E540-C211-487B-AB94-89C47A974F19}" srcOrd="1" destOrd="0" presId="urn:microsoft.com/office/officeart/2005/8/layout/lProcess3"/>
    <dgm:cxn modelId="{D00027E3-3A43-43BF-8286-66D75CCE6F18}" type="presParOf" srcId="{290D25C4-1BDD-4508-8CFE-671DD69F5528}" destId="{65DF9C3C-1DCC-4C54-80DC-1CBE30F5F7DB}" srcOrd="2" destOrd="0" presId="urn:microsoft.com/office/officeart/2005/8/layout/lProcess3"/>
    <dgm:cxn modelId="{988ECC82-0279-4F47-80FB-9BF8DADB3723}" type="presParOf" srcId="{290D25C4-1BDD-4508-8CFE-671DD69F5528}" destId="{AA269A4F-C65F-436A-B176-F0F872BB0798}" srcOrd="3" destOrd="0" presId="urn:microsoft.com/office/officeart/2005/8/layout/lProcess3"/>
    <dgm:cxn modelId="{55558639-1BD5-4E39-97FB-909A03CF604F}" type="presParOf" srcId="{290D25C4-1BDD-4508-8CFE-671DD69F5528}" destId="{298FDDFA-A5DE-4405-A805-8B7C5FAF6801}" srcOrd="4" destOrd="0" presId="urn:microsoft.com/office/officeart/2005/8/layout/lProcess3"/>
    <dgm:cxn modelId="{6AFCF70C-D5FE-4EF5-A3F6-CE3E4B88F13B}" type="presParOf" srcId="{290D25C4-1BDD-4508-8CFE-671DD69F5528}" destId="{949FA78B-A4C9-42E2-8434-57FCA3D5FB1A}" srcOrd="5" destOrd="0" presId="urn:microsoft.com/office/officeart/2005/8/layout/lProcess3"/>
    <dgm:cxn modelId="{CED924DC-B3A1-4D71-966D-F77A31AF3526}" type="presParOf" srcId="{290D25C4-1BDD-4508-8CFE-671DD69F5528}" destId="{4ED2F4AC-9F22-40EB-85BE-AB0DEAA63BCE}"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4978D-9656-4560-831A-4E6036AF75F5}"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94389A2E-35AE-4BD2-BDB4-DC9BBCE68281}">
      <dgm:prSet custT="1"/>
      <dgm:spPr/>
      <dgm:t>
        <a:bodyPr/>
        <a:lstStyle/>
        <a:p>
          <a:pPr rtl="0"/>
          <a:r>
            <a:rPr lang="en-US" sz="1400" b="1" dirty="0"/>
            <a:t>  </a:t>
          </a:r>
          <a:r>
            <a:rPr lang="en-US" sz="1400" b="1" dirty="0" err="1"/>
            <a:t>Perencanaan</a:t>
          </a:r>
          <a:r>
            <a:rPr lang="en-US" sz="1400" b="1" dirty="0"/>
            <a:t> </a:t>
          </a:r>
          <a:r>
            <a:rPr lang="en-US" sz="1400" b="1" dirty="0" err="1"/>
            <a:t>kebutuhan</a:t>
          </a:r>
          <a:r>
            <a:rPr lang="en-US" sz="1400" b="1" dirty="0"/>
            <a:t>,</a:t>
          </a:r>
        </a:p>
      </dgm:t>
    </dgm:pt>
    <dgm:pt modelId="{4A83DD7D-F109-4B9D-A678-0C2FA3B2DA5C}" type="parTrans" cxnId="{FB46CF73-A0B8-4C8F-A809-0E9B677D4325}">
      <dgm:prSet/>
      <dgm:spPr/>
      <dgm:t>
        <a:bodyPr/>
        <a:lstStyle/>
        <a:p>
          <a:endParaRPr lang="en-US" sz="2000"/>
        </a:p>
      </dgm:t>
    </dgm:pt>
    <dgm:pt modelId="{ABD2A829-28D2-4A14-BAEA-B4431265BB35}" type="sibTrans" cxnId="{FB46CF73-A0B8-4C8F-A809-0E9B677D4325}">
      <dgm:prSet/>
      <dgm:spPr/>
      <dgm:t>
        <a:bodyPr/>
        <a:lstStyle/>
        <a:p>
          <a:endParaRPr lang="en-US" sz="2000"/>
        </a:p>
      </dgm:t>
    </dgm:pt>
    <dgm:pt modelId="{ED141C7F-F3CB-4746-9C55-5B7074617A57}">
      <dgm:prSet custT="1"/>
      <dgm:spPr/>
      <dgm:t>
        <a:bodyPr/>
        <a:lstStyle/>
        <a:p>
          <a:pPr rtl="0"/>
          <a:r>
            <a:rPr lang="en-US" sz="1050" dirty="0" err="1"/>
            <a:t>Pengadaan</a:t>
          </a:r>
          <a:r>
            <a:rPr lang="en-US" sz="1050" dirty="0"/>
            <a:t> </a:t>
          </a:r>
          <a:r>
            <a:rPr lang="en-US" sz="1050" dirty="0" err="1"/>
            <a:t>secara</a:t>
          </a:r>
          <a:r>
            <a:rPr lang="en-US" sz="1050" dirty="0"/>
            <a:t> </a:t>
          </a:r>
          <a:r>
            <a:rPr lang="en-US" sz="1050" dirty="0" err="1"/>
            <a:t>terbuka</a:t>
          </a:r>
          <a:r>
            <a:rPr lang="en-US" sz="1050" dirty="0"/>
            <a:t> </a:t>
          </a:r>
          <a:r>
            <a:rPr lang="en-US" sz="1050" dirty="0" err="1"/>
            <a:t>dan</a:t>
          </a:r>
          <a:r>
            <a:rPr lang="en-US" sz="1050" dirty="0"/>
            <a:t> </a:t>
          </a:r>
          <a:r>
            <a:rPr lang="en-US" sz="1050" dirty="0" err="1"/>
            <a:t>kompetitif</a:t>
          </a:r>
          <a:r>
            <a:rPr lang="en-US" sz="1050" dirty="0"/>
            <a:t>, </a:t>
          </a:r>
          <a:r>
            <a:rPr lang="en-US" sz="1050" dirty="0" err="1"/>
            <a:t>dari</a:t>
          </a:r>
          <a:r>
            <a:rPr lang="en-US" sz="1050" dirty="0"/>
            <a:t> </a:t>
          </a:r>
          <a:r>
            <a:rPr lang="en-US" sz="1050" dirty="0" err="1"/>
            <a:t>jalur</a:t>
          </a:r>
          <a:r>
            <a:rPr lang="en-US" sz="1050" dirty="0"/>
            <a:t> CPNS, PPPK, </a:t>
          </a:r>
          <a:r>
            <a:rPr lang="en-US" sz="1050" dirty="0" err="1"/>
            <a:t>dan</a:t>
          </a:r>
          <a:r>
            <a:rPr lang="en-US" sz="1050" dirty="0"/>
            <a:t> </a:t>
          </a:r>
          <a:r>
            <a:rPr lang="en-US" sz="1050" dirty="0" err="1"/>
            <a:t>dari</a:t>
          </a:r>
          <a:r>
            <a:rPr lang="en-US" sz="1050" dirty="0"/>
            <a:t> </a:t>
          </a:r>
          <a:r>
            <a:rPr lang="en-US" sz="1050" dirty="0" err="1"/>
            <a:t>instansi</a:t>
          </a:r>
          <a:r>
            <a:rPr lang="en-US" sz="1050" dirty="0"/>
            <a:t> lain,</a:t>
          </a:r>
        </a:p>
      </dgm:t>
    </dgm:pt>
    <dgm:pt modelId="{CFC4BD6A-F682-4E80-BC0B-7DC002852ACB}" type="parTrans" cxnId="{C2F4713D-C20C-46F3-89D8-1D57DB6DDD89}">
      <dgm:prSet/>
      <dgm:spPr/>
      <dgm:t>
        <a:bodyPr/>
        <a:lstStyle/>
        <a:p>
          <a:endParaRPr lang="en-US" sz="2000"/>
        </a:p>
      </dgm:t>
    </dgm:pt>
    <dgm:pt modelId="{EA7947C7-4EF1-4A8B-BA1C-85A72438ABE7}" type="sibTrans" cxnId="{C2F4713D-C20C-46F3-89D8-1D57DB6DDD89}">
      <dgm:prSet/>
      <dgm:spPr/>
      <dgm:t>
        <a:bodyPr/>
        <a:lstStyle/>
        <a:p>
          <a:endParaRPr lang="en-US" sz="2000"/>
        </a:p>
      </dgm:t>
    </dgm:pt>
    <dgm:pt modelId="{B5B8E66E-E9D0-4773-9D96-AA87C93A0C8D}">
      <dgm:prSet custT="1"/>
      <dgm:spPr>
        <a:solidFill>
          <a:schemeClr val="accent4">
            <a:lumMod val="40000"/>
            <a:lumOff val="60000"/>
          </a:schemeClr>
        </a:solidFill>
      </dgm:spPr>
      <dgm:t>
        <a:bodyPr/>
        <a:lstStyle/>
        <a:p>
          <a:pPr rtl="0"/>
          <a:r>
            <a:rPr lang="en-US" sz="1050" dirty="0"/>
            <a:t> </a:t>
          </a:r>
          <a:r>
            <a:rPr lang="en-US" sz="1400" b="1" dirty="0" err="1"/>
            <a:t>Pengembangan</a:t>
          </a:r>
          <a:r>
            <a:rPr lang="en-US" sz="1400" b="1" dirty="0"/>
            <a:t> </a:t>
          </a:r>
          <a:r>
            <a:rPr lang="en-US" sz="1400" b="1" dirty="0" err="1"/>
            <a:t>Karier</a:t>
          </a:r>
          <a:r>
            <a:rPr lang="en-US" sz="1400" b="1" dirty="0"/>
            <a:t> yang </a:t>
          </a:r>
          <a:r>
            <a:rPr lang="en-US" sz="1400" b="1" dirty="0" err="1"/>
            <a:t>berbasis</a:t>
          </a:r>
          <a:r>
            <a:rPr lang="en-US" sz="1400" b="1" dirty="0"/>
            <a:t> </a:t>
          </a:r>
          <a:r>
            <a:rPr lang="en-US" sz="1400" b="1" dirty="0" err="1"/>
            <a:t>manajemen</a:t>
          </a:r>
          <a:r>
            <a:rPr lang="en-US" sz="1400" b="1" dirty="0"/>
            <a:t> </a:t>
          </a:r>
          <a:r>
            <a:rPr lang="en-US" sz="1400" b="1" dirty="0" err="1"/>
            <a:t>talenta</a:t>
          </a:r>
          <a:endParaRPr lang="en-US" sz="1400" b="1" dirty="0"/>
        </a:p>
      </dgm:t>
    </dgm:pt>
    <dgm:pt modelId="{C79B26B7-7672-43CD-BE4F-7BD070DE83CC}" type="parTrans" cxnId="{90CE33BE-81F1-4527-9F74-54282DC42AE4}">
      <dgm:prSet/>
      <dgm:spPr/>
      <dgm:t>
        <a:bodyPr/>
        <a:lstStyle/>
        <a:p>
          <a:endParaRPr lang="en-US" sz="2000"/>
        </a:p>
      </dgm:t>
    </dgm:pt>
    <dgm:pt modelId="{3FBC6DAF-BB9B-41E0-908E-D24C7663B30C}" type="sibTrans" cxnId="{90CE33BE-81F1-4527-9F74-54282DC42AE4}">
      <dgm:prSet/>
      <dgm:spPr/>
      <dgm:t>
        <a:bodyPr/>
        <a:lstStyle/>
        <a:p>
          <a:endParaRPr lang="en-US" sz="2000"/>
        </a:p>
      </dgm:t>
    </dgm:pt>
    <dgm:pt modelId="{74684CE0-53C9-4F32-8FA4-6D9DF22168E4}">
      <dgm:prSet custT="1"/>
      <dgm:spPr>
        <a:solidFill>
          <a:schemeClr val="accent4">
            <a:lumMod val="40000"/>
            <a:lumOff val="60000"/>
          </a:schemeClr>
        </a:solidFill>
      </dgm:spPr>
      <dgm:t>
        <a:bodyPr/>
        <a:lstStyle/>
        <a:p>
          <a:pPr rtl="0"/>
          <a:r>
            <a:rPr lang="en-US" sz="1100" b="1" dirty="0" err="1"/>
            <a:t>Promosi</a:t>
          </a:r>
          <a:r>
            <a:rPr lang="en-US" sz="1100" b="1" dirty="0"/>
            <a:t> </a:t>
          </a:r>
          <a:r>
            <a:rPr lang="en-US" sz="1100" b="1" dirty="0" err="1"/>
            <a:t>Mutasi</a:t>
          </a:r>
          <a:r>
            <a:rPr lang="en-US" sz="1100" b="1" dirty="0"/>
            <a:t> </a:t>
          </a:r>
          <a:r>
            <a:rPr lang="en-US" sz="1100" b="1" dirty="0" err="1"/>
            <a:t>berdasarkan</a:t>
          </a:r>
          <a:r>
            <a:rPr lang="en-US" sz="1100" b="1" dirty="0"/>
            <a:t> </a:t>
          </a:r>
          <a:r>
            <a:rPr lang="en-US" sz="1100" b="1" dirty="0" err="1"/>
            <a:t>kualifikasi</a:t>
          </a:r>
          <a:r>
            <a:rPr lang="en-US" sz="1100" b="1" dirty="0"/>
            <a:t>, </a:t>
          </a:r>
          <a:r>
            <a:rPr lang="en-US" sz="1100" b="1" dirty="0" err="1"/>
            <a:t>kompetensi</a:t>
          </a:r>
          <a:r>
            <a:rPr lang="en-US" sz="1100" b="1" dirty="0"/>
            <a:t> </a:t>
          </a:r>
          <a:r>
            <a:rPr lang="en-US" sz="1100" b="1" dirty="0" err="1"/>
            <a:t>dan</a:t>
          </a:r>
          <a:r>
            <a:rPr lang="en-US" sz="1100" b="1" dirty="0"/>
            <a:t> </a:t>
          </a:r>
          <a:r>
            <a:rPr lang="en-US" sz="1100" b="1" dirty="0" err="1"/>
            <a:t>kinerja</a:t>
          </a:r>
          <a:r>
            <a:rPr lang="en-US" sz="1100" b="1" dirty="0"/>
            <a:t> </a:t>
          </a:r>
          <a:r>
            <a:rPr lang="en-US" sz="1100" b="1" dirty="0" err="1"/>
            <a:t>dengan</a:t>
          </a:r>
          <a:r>
            <a:rPr lang="en-US" sz="1100" b="1" dirty="0"/>
            <a:t> </a:t>
          </a:r>
          <a:r>
            <a:rPr lang="en-US" sz="1100" b="1" dirty="0" err="1"/>
            <a:t>memanfaatkan</a:t>
          </a:r>
          <a:r>
            <a:rPr lang="en-US" sz="1100" b="1" dirty="0"/>
            <a:t> Talent Pool</a:t>
          </a:r>
        </a:p>
      </dgm:t>
    </dgm:pt>
    <dgm:pt modelId="{BCCC651F-AF59-4B94-B34B-479F1535312D}" type="parTrans" cxnId="{8CBC5F06-2EE7-487C-945A-EC8E77166D99}">
      <dgm:prSet/>
      <dgm:spPr/>
      <dgm:t>
        <a:bodyPr/>
        <a:lstStyle/>
        <a:p>
          <a:endParaRPr lang="en-US" sz="2000"/>
        </a:p>
      </dgm:t>
    </dgm:pt>
    <dgm:pt modelId="{DC71F9D6-A158-498E-9C48-C967FD341F17}" type="sibTrans" cxnId="{8CBC5F06-2EE7-487C-945A-EC8E77166D99}">
      <dgm:prSet/>
      <dgm:spPr/>
      <dgm:t>
        <a:bodyPr/>
        <a:lstStyle/>
        <a:p>
          <a:endParaRPr lang="en-US" sz="2000"/>
        </a:p>
      </dgm:t>
    </dgm:pt>
    <dgm:pt modelId="{4AD0F7DD-6430-4296-89A3-03055E57CD2E}">
      <dgm:prSet custT="1"/>
      <dgm:spPr/>
      <dgm:t>
        <a:bodyPr/>
        <a:lstStyle/>
        <a:p>
          <a:pPr rtl="0"/>
          <a:r>
            <a:rPr lang="en-US" sz="1600" dirty="0" err="1"/>
            <a:t>Manajemen</a:t>
          </a:r>
          <a:r>
            <a:rPr lang="en-US" sz="1600" dirty="0"/>
            <a:t> </a:t>
          </a:r>
          <a:r>
            <a:rPr lang="en-US" sz="1600" dirty="0" err="1"/>
            <a:t>Kinerja</a:t>
          </a:r>
          <a:r>
            <a:rPr lang="en-US" sz="1600" dirty="0"/>
            <a:t>, </a:t>
          </a:r>
        </a:p>
      </dgm:t>
    </dgm:pt>
    <dgm:pt modelId="{EA6A64BA-5195-4C22-A3BD-DCFF371EE483}" type="parTrans" cxnId="{667CC23A-CBEA-460F-A86B-83182ECBB007}">
      <dgm:prSet/>
      <dgm:spPr/>
      <dgm:t>
        <a:bodyPr/>
        <a:lstStyle/>
        <a:p>
          <a:endParaRPr lang="en-US" sz="2000"/>
        </a:p>
      </dgm:t>
    </dgm:pt>
    <dgm:pt modelId="{BC18035B-AFDA-441F-8D43-98C29086770F}" type="sibTrans" cxnId="{667CC23A-CBEA-460F-A86B-83182ECBB007}">
      <dgm:prSet/>
      <dgm:spPr/>
      <dgm:t>
        <a:bodyPr/>
        <a:lstStyle/>
        <a:p>
          <a:endParaRPr lang="en-US" sz="2000"/>
        </a:p>
      </dgm:t>
    </dgm:pt>
    <dgm:pt modelId="{738EAD63-016D-4335-BBA5-83E83A8AF828}">
      <dgm:prSet custT="1"/>
      <dgm:spPr/>
      <dgm:t>
        <a:bodyPr/>
        <a:lstStyle/>
        <a:p>
          <a:pPr rtl="0"/>
          <a:r>
            <a:rPr lang="en-US" sz="1200" dirty="0"/>
            <a:t> </a:t>
          </a:r>
          <a:r>
            <a:rPr lang="en-US" sz="1200" dirty="0" err="1"/>
            <a:t>Penggajian</a:t>
          </a:r>
          <a:r>
            <a:rPr lang="en-US" sz="1200" dirty="0"/>
            <a:t>, </a:t>
          </a:r>
          <a:r>
            <a:rPr lang="en-US" sz="1200" dirty="0" err="1"/>
            <a:t>penghargaan</a:t>
          </a:r>
          <a:r>
            <a:rPr lang="en-US" sz="1200" dirty="0"/>
            <a:t>, dan </a:t>
          </a:r>
          <a:r>
            <a:rPr lang="en-US" sz="1200" dirty="0" err="1"/>
            <a:t>disiplin</a:t>
          </a:r>
          <a:r>
            <a:rPr lang="en-US" sz="1200" dirty="0"/>
            <a:t> </a:t>
          </a:r>
        </a:p>
      </dgm:t>
    </dgm:pt>
    <dgm:pt modelId="{C0F4B860-1069-456E-BDCC-C5861E1037D5}" type="parTrans" cxnId="{CC5D0A6E-5A66-4F33-8655-F415A0957638}">
      <dgm:prSet/>
      <dgm:spPr/>
      <dgm:t>
        <a:bodyPr/>
        <a:lstStyle/>
        <a:p>
          <a:endParaRPr lang="en-US" sz="2000"/>
        </a:p>
      </dgm:t>
    </dgm:pt>
    <dgm:pt modelId="{9ECA4645-897F-4B44-9C3D-F25A4CC7C703}" type="sibTrans" cxnId="{CC5D0A6E-5A66-4F33-8655-F415A0957638}">
      <dgm:prSet/>
      <dgm:spPr/>
      <dgm:t>
        <a:bodyPr/>
        <a:lstStyle/>
        <a:p>
          <a:endParaRPr lang="en-US" sz="2000"/>
        </a:p>
      </dgm:t>
    </dgm:pt>
    <dgm:pt modelId="{7B19F26E-958A-49E2-B4D9-B38402A259E5}">
      <dgm:prSet custT="1"/>
      <dgm:spPr/>
      <dgm:t>
        <a:bodyPr/>
        <a:lstStyle/>
        <a:p>
          <a:pPr rtl="0"/>
          <a:r>
            <a:rPr lang="en-US" sz="1200" dirty="0" err="1"/>
            <a:t>Perlindungan</a:t>
          </a:r>
          <a:r>
            <a:rPr lang="en-US" sz="1200" dirty="0"/>
            <a:t> dan </a:t>
          </a:r>
          <a:r>
            <a:rPr lang="en-US" sz="1200" dirty="0" err="1"/>
            <a:t>Pelayan</a:t>
          </a:r>
          <a:r>
            <a:rPr lang="en-US" sz="1200" dirty="0"/>
            <a:t> </a:t>
          </a:r>
          <a:r>
            <a:rPr lang="en-US" sz="1200" dirty="0" err="1"/>
            <a:t>kepada</a:t>
          </a:r>
          <a:r>
            <a:rPr lang="en-US" sz="1200" dirty="0"/>
            <a:t> </a:t>
          </a:r>
          <a:r>
            <a:rPr lang="en-US" sz="1200" dirty="0" err="1"/>
            <a:t>pegawai</a:t>
          </a:r>
          <a:endParaRPr lang="en-US" sz="1200" dirty="0"/>
        </a:p>
      </dgm:t>
    </dgm:pt>
    <dgm:pt modelId="{020D402F-B455-4993-9171-22333AF9691B}" type="parTrans" cxnId="{ED70213D-2FEA-49CC-8D70-7B904D4A82B7}">
      <dgm:prSet/>
      <dgm:spPr/>
      <dgm:t>
        <a:bodyPr/>
        <a:lstStyle/>
        <a:p>
          <a:endParaRPr lang="en-US" sz="2000"/>
        </a:p>
      </dgm:t>
    </dgm:pt>
    <dgm:pt modelId="{5D2AD3CB-A61F-4C2D-ACAB-1BBE1ED3416F}" type="sibTrans" cxnId="{ED70213D-2FEA-49CC-8D70-7B904D4A82B7}">
      <dgm:prSet/>
      <dgm:spPr/>
      <dgm:t>
        <a:bodyPr/>
        <a:lstStyle/>
        <a:p>
          <a:endParaRPr lang="en-US" sz="2000"/>
        </a:p>
      </dgm:t>
    </dgm:pt>
    <dgm:pt modelId="{3571E401-DEF9-40F9-9708-D919C234062F}">
      <dgm:prSet custT="1"/>
      <dgm:spPr>
        <a:solidFill>
          <a:schemeClr val="accent4">
            <a:lumMod val="40000"/>
            <a:lumOff val="60000"/>
          </a:schemeClr>
        </a:solidFill>
      </dgm:spPr>
      <dgm:t>
        <a:bodyPr/>
        <a:lstStyle/>
        <a:p>
          <a:pPr rtl="0"/>
          <a:r>
            <a:rPr lang="en-US" sz="1200" b="1" dirty="0"/>
            <a:t> </a:t>
          </a:r>
          <a:r>
            <a:rPr lang="en-US" sz="1200" b="1" dirty="0" err="1"/>
            <a:t>Sistem</a:t>
          </a:r>
          <a:r>
            <a:rPr lang="en-US" sz="1200" b="1" dirty="0"/>
            <a:t> </a:t>
          </a:r>
          <a:r>
            <a:rPr lang="en-US" sz="1200" b="1" dirty="0" err="1"/>
            <a:t>Informasi</a:t>
          </a:r>
          <a:r>
            <a:rPr lang="en-US" sz="1200" b="1" dirty="0"/>
            <a:t> yang </a:t>
          </a:r>
          <a:r>
            <a:rPr lang="en-US" sz="1200" b="1" dirty="0" err="1"/>
            <a:t>mendukung</a:t>
          </a:r>
          <a:r>
            <a:rPr lang="en-US" sz="1200" b="1" dirty="0"/>
            <a:t> </a:t>
          </a:r>
          <a:r>
            <a:rPr lang="en-US" sz="1200" b="1" dirty="0" err="1"/>
            <a:t>terwujudnya</a:t>
          </a:r>
          <a:r>
            <a:rPr lang="en-US" sz="1200" b="1" dirty="0"/>
            <a:t> </a:t>
          </a:r>
          <a:r>
            <a:rPr lang="en-US" sz="1200" b="1" dirty="0" err="1"/>
            <a:t>manajemen</a:t>
          </a:r>
          <a:r>
            <a:rPr lang="en-US" sz="1200" b="1" dirty="0"/>
            <a:t> ASN </a:t>
          </a:r>
          <a:r>
            <a:rPr lang="en-US" sz="1200" b="1" dirty="0" err="1"/>
            <a:t>berbasis</a:t>
          </a:r>
          <a:r>
            <a:rPr lang="en-US" sz="1200" b="1" dirty="0"/>
            <a:t> merit.</a:t>
          </a:r>
        </a:p>
      </dgm:t>
    </dgm:pt>
    <dgm:pt modelId="{3E8761D1-8CC4-4374-8860-3909AE5C7DE5}" type="parTrans" cxnId="{10FE180C-1F16-43B1-8259-49076D31DCF1}">
      <dgm:prSet/>
      <dgm:spPr/>
      <dgm:t>
        <a:bodyPr/>
        <a:lstStyle/>
        <a:p>
          <a:endParaRPr lang="en-US" sz="2000"/>
        </a:p>
      </dgm:t>
    </dgm:pt>
    <dgm:pt modelId="{DFDA46BC-46A2-4B89-B888-42DDF6A7D276}" type="sibTrans" cxnId="{10FE180C-1F16-43B1-8259-49076D31DCF1}">
      <dgm:prSet/>
      <dgm:spPr/>
      <dgm:t>
        <a:bodyPr/>
        <a:lstStyle/>
        <a:p>
          <a:endParaRPr lang="en-US" sz="2000"/>
        </a:p>
      </dgm:t>
    </dgm:pt>
    <dgm:pt modelId="{858CA5D3-815D-4929-8985-5387CDD9D3A7}" type="pres">
      <dgm:prSet presAssocID="{C6D4978D-9656-4560-831A-4E6036AF75F5}" presName="CompostProcess" presStyleCnt="0">
        <dgm:presLayoutVars>
          <dgm:dir/>
          <dgm:resizeHandles val="exact"/>
        </dgm:presLayoutVars>
      </dgm:prSet>
      <dgm:spPr/>
      <dgm:t>
        <a:bodyPr/>
        <a:lstStyle/>
        <a:p>
          <a:endParaRPr lang="en-US"/>
        </a:p>
      </dgm:t>
    </dgm:pt>
    <dgm:pt modelId="{4C87B7D9-E337-429D-9D6A-DA91361D8FAC}" type="pres">
      <dgm:prSet presAssocID="{C6D4978D-9656-4560-831A-4E6036AF75F5}" presName="arrow" presStyleLbl="bgShp" presStyleIdx="0" presStyleCnt="1"/>
      <dgm:spPr/>
    </dgm:pt>
    <dgm:pt modelId="{F5984722-5180-4D80-BAEB-165D5EAD0BA5}" type="pres">
      <dgm:prSet presAssocID="{C6D4978D-9656-4560-831A-4E6036AF75F5}" presName="linearProcess" presStyleCnt="0"/>
      <dgm:spPr/>
    </dgm:pt>
    <dgm:pt modelId="{2FB79F40-D73C-486A-8F5F-39523953DADD}" type="pres">
      <dgm:prSet presAssocID="{94389A2E-35AE-4BD2-BDB4-DC9BBCE68281}" presName="textNode" presStyleLbl="node1" presStyleIdx="0" presStyleCnt="8">
        <dgm:presLayoutVars>
          <dgm:bulletEnabled val="1"/>
        </dgm:presLayoutVars>
      </dgm:prSet>
      <dgm:spPr/>
      <dgm:t>
        <a:bodyPr/>
        <a:lstStyle/>
        <a:p>
          <a:endParaRPr lang="en-US"/>
        </a:p>
      </dgm:t>
    </dgm:pt>
    <dgm:pt modelId="{716BA11E-BF19-4EE3-8B9C-C95F3B8D4F4B}" type="pres">
      <dgm:prSet presAssocID="{ABD2A829-28D2-4A14-BAEA-B4431265BB35}" presName="sibTrans" presStyleCnt="0"/>
      <dgm:spPr/>
    </dgm:pt>
    <dgm:pt modelId="{1848753D-4E6A-4B50-9779-36F7B4EE8B30}" type="pres">
      <dgm:prSet presAssocID="{ED141C7F-F3CB-4746-9C55-5B7074617A57}" presName="textNode" presStyleLbl="node1" presStyleIdx="1" presStyleCnt="8">
        <dgm:presLayoutVars>
          <dgm:bulletEnabled val="1"/>
        </dgm:presLayoutVars>
      </dgm:prSet>
      <dgm:spPr/>
      <dgm:t>
        <a:bodyPr/>
        <a:lstStyle/>
        <a:p>
          <a:endParaRPr lang="en-US"/>
        </a:p>
      </dgm:t>
    </dgm:pt>
    <dgm:pt modelId="{11D98E29-5D9A-4ED8-94DF-4FEEF0670907}" type="pres">
      <dgm:prSet presAssocID="{EA7947C7-4EF1-4A8B-BA1C-85A72438ABE7}" presName="sibTrans" presStyleCnt="0"/>
      <dgm:spPr/>
    </dgm:pt>
    <dgm:pt modelId="{C8EB851B-106C-4775-A9FE-51A9E0C11408}" type="pres">
      <dgm:prSet presAssocID="{B5B8E66E-E9D0-4773-9D96-AA87C93A0C8D}" presName="textNode" presStyleLbl="node1" presStyleIdx="2" presStyleCnt="8" custScaleX="110817">
        <dgm:presLayoutVars>
          <dgm:bulletEnabled val="1"/>
        </dgm:presLayoutVars>
      </dgm:prSet>
      <dgm:spPr/>
      <dgm:t>
        <a:bodyPr/>
        <a:lstStyle/>
        <a:p>
          <a:endParaRPr lang="en-US"/>
        </a:p>
      </dgm:t>
    </dgm:pt>
    <dgm:pt modelId="{78D05A2F-21E4-49DF-8DDB-DEDEF0D381B9}" type="pres">
      <dgm:prSet presAssocID="{3FBC6DAF-BB9B-41E0-908E-D24C7663B30C}" presName="sibTrans" presStyleCnt="0"/>
      <dgm:spPr/>
    </dgm:pt>
    <dgm:pt modelId="{8C783A26-BF62-44DE-AE87-1403B2B9B20D}" type="pres">
      <dgm:prSet presAssocID="{74684CE0-53C9-4F32-8FA4-6D9DF22168E4}" presName="textNode" presStyleLbl="node1" presStyleIdx="3" presStyleCnt="8" custScaleX="115117">
        <dgm:presLayoutVars>
          <dgm:bulletEnabled val="1"/>
        </dgm:presLayoutVars>
      </dgm:prSet>
      <dgm:spPr/>
      <dgm:t>
        <a:bodyPr/>
        <a:lstStyle/>
        <a:p>
          <a:endParaRPr lang="en-US"/>
        </a:p>
      </dgm:t>
    </dgm:pt>
    <dgm:pt modelId="{83148BD4-D413-45F2-9894-EF916BBC874C}" type="pres">
      <dgm:prSet presAssocID="{DC71F9D6-A158-498E-9C48-C967FD341F17}" presName="sibTrans" presStyleCnt="0"/>
      <dgm:spPr/>
    </dgm:pt>
    <dgm:pt modelId="{4BA7EA0A-EF00-4D93-9E55-1D501586FAAA}" type="pres">
      <dgm:prSet presAssocID="{4AD0F7DD-6430-4296-89A3-03055E57CD2E}" presName="textNode" presStyleLbl="node1" presStyleIdx="4" presStyleCnt="8">
        <dgm:presLayoutVars>
          <dgm:bulletEnabled val="1"/>
        </dgm:presLayoutVars>
      </dgm:prSet>
      <dgm:spPr/>
      <dgm:t>
        <a:bodyPr/>
        <a:lstStyle/>
        <a:p>
          <a:endParaRPr lang="en-US"/>
        </a:p>
      </dgm:t>
    </dgm:pt>
    <dgm:pt modelId="{1F1BD603-1A85-4491-8720-7BBEB927051E}" type="pres">
      <dgm:prSet presAssocID="{BC18035B-AFDA-441F-8D43-98C29086770F}" presName="sibTrans" presStyleCnt="0"/>
      <dgm:spPr/>
    </dgm:pt>
    <dgm:pt modelId="{A394686E-681C-467F-86EB-DCBDD96AC31C}" type="pres">
      <dgm:prSet presAssocID="{738EAD63-016D-4335-BBA5-83E83A8AF828}" presName="textNode" presStyleLbl="node1" presStyleIdx="5" presStyleCnt="8">
        <dgm:presLayoutVars>
          <dgm:bulletEnabled val="1"/>
        </dgm:presLayoutVars>
      </dgm:prSet>
      <dgm:spPr/>
      <dgm:t>
        <a:bodyPr/>
        <a:lstStyle/>
        <a:p>
          <a:endParaRPr lang="en-US"/>
        </a:p>
      </dgm:t>
    </dgm:pt>
    <dgm:pt modelId="{9B3FF37E-3B5F-4FE3-895B-EE0D1245F1DC}" type="pres">
      <dgm:prSet presAssocID="{9ECA4645-897F-4B44-9C3D-F25A4CC7C703}" presName="sibTrans" presStyleCnt="0"/>
      <dgm:spPr/>
    </dgm:pt>
    <dgm:pt modelId="{39319B7C-4085-4026-BC9C-97A60B546264}" type="pres">
      <dgm:prSet presAssocID="{7B19F26E-958A-49E2-B4D9-B38402A259E5}" presName="textNode" presStyleLbl="node1" presStyleIdx="6" presStyleCnt="8">
        <dgm:presLayoutVars>
          <dgm:bulletEnabled val="1"/>
        </dgm:presLayoutVars>
      </dgm:prSet>
      <dgm:spPr/>
      <dgm:t>
        <a:bodyPr/>
        <a:lstStyle/>
        <a:p>
          <a:endParaRPr lang="en-US"/>
        </a:p>
      </dgm:t>
    </dgm:pt>
    <dgm:pt modelId="{38B8236F-F3A0-4397-B3B2-16188EB75EA2}" type="pres">
      <dgm:prSet presAssocID="{5D2AD3CB-A61F-4C2D-ACAB-1BBE1ED3416F}" presName="sibTrans" presStyleCnt="0"/>
      <dgm:spPr/>
    </dgm:pt>
    <dgm:pt modelId="{B03B4F05-D35A-448C-A3EF-F0ADEE5F777B}" type="pres">
      <dgm:prSet presAssocID="{3571E401-DEF9-40F9-9708-D919C234062F}" presName="textNode" presStyleLbl="node1" presStyleIdx="7" presStyleCnt="8">
        <dgm:presLayoutVars>
          <dgm:bulletEnabled val="1"/>
        </dgm:presLayoutVars>
      </dgm:prSet>
      <dgm:spPr/>
      <dgm:t>
        <a:bodyPr/>
        <a:lstStyle/>
        <a:p>
          <a:endParaRPr lang="en-US"/>
        </a:p>
      </dgm:t>
    </dgm:pt>
  </dgm:ptLst>
  <dgm:cxnLst>
    <dgm:cxn modelId="{6F237983-3290-488A-8EF5-617303714738}" type="presOf" srcId="{738EAD63-016D-4335-BBA5-83E83A8AF828}" destId="{A394686E-681C-467F-86EB-DCBDD96AC31C}" srcOrd="0" destOrd="0" presId="urn:microsoft.com/office/officeart/2005/8/layout/hProcess9"/>
    <dgm:cxn modelId="{F13F4C9D-2A14-4AC4-84F2-18E873851523}" type="presOf" srcId="{7B19F26E-958A-49E2-B4D9-B38402A259E5}" destId="{39319B7C-4085-4026-BC9C-97A60B546264}" srcOrd="0" destOrd="0" presId="urn:microsoft.com/office/officeart/2005/8/layout/hProcess9"/>
    <dgm:cxn modelId="{8CBC5F06-2EE7-487C-945A-EC8E77166D99}" srcId="{C6D4978D-9656-4560-831A-4E6036AF75F5}" destId="{74684CE0-53C9-4F32-8FA4-6D9DF22168E4}" srcOrd="3" destOrd="0" parTransId="{BCCC651F-AF59-4B94-B34B-479F1535312D}" sibTransId="{DC71F9D6-A158-498E-9C48-C967FD341F17}"/>
    <dgm:cxn modelId="{7A912D3F-3483-4506-9C39-7C517C4BEA04}" type="presOf" srcId="{74684CE0-53C9-4F32-8FA4-6D9DF22168E4}" destId="{8C783A26-BF62-44DE-AE87-1403B2B9B20D}" srcOrd="0" destOrd="0" presId="urn:microsoft.com/office/officeart/2005/8/layout/hProcess9"/>
    <dgm:cxn modelId="{ED70213D-2FEA-49CC-8D70-7B904D4A82B7}" srcId="{C6D4978D-9656-4560-831A-4E6036AF75F5}" destId="{7B19F26E-958A-49E2-B4D9-B38402A259E5}" srcOrd="6" destOrd="0" parTransId="{020D402F-B455-4993-9171-22333AF9691B}" sibTransId="{5D2AD3CB-A61F-4C2D-ACAB-1BBE1ED3416F}"/>
    <dgm:cxn modelId="{4C495DAA-F9B4-4ABF-8C60-0D0AE0A8AB8A}" type="presOf" srcId="{B5B8E66E-E9D0-4773-9D96-AA87C93A0C8D}" destId="{C8EB851B-106C-4775-A9FE-51A9E0C11408}" srcOrd="0" destOrd="0" presId="urn:microsoft.com/office/officeart/2005/8/layout/hProcess9"/>
    <dgm:cxn modelId="{0DD2ACB5-53F3-48B3-B5CA-2C38301163D0}" type="presOf" srcId="{4AD0F7DD-6430-4296-89A3-03055E57CD2E}" destId="{4BA7EA0A-EF00-4D93-9E55-1D501586FAAA}" srcOrd="0" destOrd="0" presId="urn:microsoft.com/office/officeart/2005/8/layout/hProcess9"/>
    <dgm:cxn modelId="{1AE3F0B8-E22F-492A-A2D8-48BDBC713B0F}" type="presOf" srcId="{3571E401-DEF9-40F9-9708-D919C234062F}" destId="{B03B4F05-D35A-448C-A3EF-F0ADEE5F777B}" srcOrd="0" destOrd="0" presId="urn:microsoft.com/office/officeart/2005/8/layout/hProcess9"/>
    <dgm:cxn modelId="{90CE33BE-81F1-4527-9F74-54282DC42AE4}" srcId="{C6D4978D-9656-4560-831A-4E6036AF75F5}" destId="{B5B8E66E-E9D0-4773-9D96-AA87C93A0C8D}" srcOrd="2" destOrd="0" parTransId="{C79B26B7-7672-43CD-BE4F-7BD070DE83CC}" sibTransId="{3FBC6DAF-BB9B-41E0-908E-D24C7663B30C}"/>
    <dgm:cxn modelId="{2D57F8E4-1794-4E11-9C88-586D4DC12D05}" type="presOf" srcId="{ED141C7F-F3CB-4746-9C55-5B7074617A57}" destId="{1848753D-4E6A-4B50-9779-36F7B4EE8B30}" srcOrd="0" destOrd="0" presId="urn:microsoft.com/office/officeart/2005/8/layout/hProcess9"/>
    <dgm:cxn modelId="{9391C66F-E89B-432A-A46A-BA1B8DA033FB}" type="presOf" srcId="{94389A2E-35AE-4BD2-BDB4-DC9BBCE68281}" destId="{2FB79F40-D73C-486A-8F5F-39523953DADD}" srcOrd="0" destOrd="0" presId="urn:microsoft.com/office/officeart/2005/8/layout/hProcess9"/>
    <dgm:cxn modelId="{A5F15F93-2E41-43AE-8F97-7336A3895F67}" type="presOf" srcId="{C6D4978D-9656-4560-831A-4E6036AF75F5}" destId="{858CA5D3-815D-4929-8985-5387CDD9D3A7}" srcOrd="0" destOrd="0" presId="urn:microsoft.com/office/officeart/2005/8/layout/hProcess9"/>
    <dgm:cxn modelId="{C2F4713D-C20C-46F3-89D8-1D57DB6DDD89}" srcId="{C6D4978D-9656-4560-831A-4E6036AF75F5}" destId="{ED141C7F-F3CB-4746-9C55-5B7074617A57}" srcOrd="1" destOrd="0" parTransId="{CFC4BD6A-F682-4E80-BC0B-7DC002852ACB}" sibTransId="{EA7947C7-4EF1-4A8B-BA1C-85A72438ABE7}"/>
    <dgm:cxn modelId="{CC5D0A6E-5A66-4F33-8655-F415A0957638}" srcId="{C6D4978D-9656-4560-831A-4E6036AF75F5}" destId="{738EAD63-016D-4335-BBA5-83E83A8AF828}" srcOrd="5" destOrd="0" parTransId="{C0F4B860-1069-456E-BDCC-C5861E1037D5}" sibTransId="{9ECA4645-897F-4B44-9C3D-F25A4CC7C703}"/>
    <dgm:cxn modelId="{10FE180C-1F16-43B1-8259-49076D31DCF1}" srcId="{C6D4978D-9656-4560-831A-4E6036AF75F5}" destId="{3571E401-DEF9-40F9-9708-D919C234062F}" srcOrd="7" destOrd="0" parTransId="{3E8761D1-8CC4-4374-8860-3909AE5C7DE5}" sibTransId="{DFDA46BC-46A2-4B89-B888-42DDF6A7D276}"/>
    <dgm:cxn modelId="{FB46CF73-A0B8-4C8F-A809-0E9B677D4325}" srcId="{C6D4978D-9656-4560-831A-4E6036AF75F5}" destId="{94389A2E-35AE-4BD2-BDB4-DC9BBCE68281}" srcOrd="0" destOrd="0" parTransId="{4A83DD7D-F109-4B9D-A678-0C2FA3B2DA5C}" sibTransId="{ABD2A829-28D2-4A14-BAEA-B4431265BB35}"/>
    <dgm:cxn modelId="{667CC23A-CBEA-460F-A86B-83182ECBB007}" srcId="{C6D4978D-9656-4560-831A-4E6036AF75F5}" destId="{4AD0F7DD-6430-4296-89A3-03055E57CD2E}" srcOrd="4" destOrd="0" parTransId="{EA6A64BA-5195-4C22-A3BD-DCFF371EE483}" sibTransId="{BC18035B-AFDA-441F-8D43-98C29086770F}"/>
    <dgm:cxn modelId="{51AC76C1-9EC0-4E06-8CEC-E408118ED7E4}" type="presParOf" srcId="{858CA5D3-815D-4929-8985-5387CDD9D3A7}" destId="{4C87B7D9-E337-429D-9D6A-DA91361D8FAC}" srcOrd="0" destOrd="0" presId="urn:microsoft.com/office/officeart/2005/8/layout/hProcess9"/>
    <dgm:cxn modelId="{EEA75E67-6800-46DA-B2A3-1113D763CDB4}" type="presParOf" srcId="{858CA5D3-815D-4929-8985-5387CDD9D3A7}" destId="{F5984722-5180-4D80-BAEB-165D5EAD0BA5}" srcOrd="1" destOrd="0" presId="urn:microsoft.com/office/officeart/2005/8/layout/hProcess9"/>
    <dgm:cxn modelId="{CD4FBFA7-88CF-4F24-9E1D-C296F29925D1}" type="presParOf" srcId="{F5984722-5180-4D80-BAEB-165D5EAD0BA5}" destId="{2FB79F40-D73C-486A-8F5F-39523953DADD}" srcOrd="0" destOrd="0" presId="urn:microsoft.com/office/officeart/2005/8/layout/hProcess9"/>
    <dgm:cxn modelId="{B0919D76-9462-4F8D-9F9B-A850D34F1270}" type="presParOf" srcId="{F5984722-5180-4D80-BAEB-165D5EAD0BA5}" destId="{716BA11E-BF19-4EE3-8B9C-C95F3B8D4F4B}" srcOrd="1" destOrd="0" presId="urn:microsoft.com/office/officeart/2005/8/layout/hProcess9"/>
    <dgm:cxn modelId="{A1BBBF2A-E732-4AB8-B2FA-7058F673D5B7}" type="presParOf" srcId="{F5984722-5180-4D80-BAEB-165D5EAD0BA5}" destId="{1848753D-4E6A-4B50-9779-36F7B4EE8B30}" srcOrd="2" destOrd="0" presId="urn:microsoft.com/office/officeart/2005/8/layout/hProcess9"/>
    <dgm:cxn modelId="{BFB8C108-595A-4D35-8B10-A595D87234D0}" type="presParOf" srcId="{F5984722-5180-4D80-BAEB-165D5EAD0BA5}" destId="{11D98E29-5D9A-4ED8-94DF-4FEEF0670907}" srcOrd="3" destOrd="0" presId="urn:microsoft.com/office/officeart/2005/8/layout/hProcess9"/>
    <dgm:cxn modelId="{7B657B7E-DDDD-4739-BA49-F2CABE9B4280}" type="presParOf" srcId="{F5984722-5180-4D80-BAEB-165D5EAD0BA5}" destId="{C8EB851B-106C-4775-A9FE-51A9E0C11408}" srcOrd="4" destOrd="0" presId="urn:microsoft.com/office/officeart/2005/8/layout/hProcess9"/>
    <dgm:cxn modelId="{6DA5B034-E88A-4F27-AC51-2B6239419180}" type="presParOf" srcId="{F5984722-5180-4D80-BAEB-165D5EAD0BA5}" destId="{78D05A2F-21E4-49DF-8DDB-DEDEF0D381B9}" srcOrd="5" destOrd="0" presId="urn:microsoft.com/office/officeart/2005/8/layout/hProcess9"/>
    <dgm:cxn modelId="{E8849A01-5E17-4264-8CE3-E94C7EEAF8B2}" type="presParOf" srcId="{F5984722-5180-4D80-BAEB-165D5EAD0BA5}" destId="{8C783A26-BF62-44DE-AE87-1403B2B9B20D}" srcOrd="6" destOrd="0" presId="urn:microsoft.com/office/officeart/2005/8/layout/hProcess9"/>
    <dgm:cxn modelId="{1CFDA6B0-297D-4A4D-BC3D-B3873734FC13}" type="presParOf" srcId="{F5984722-5180-4D80-BAEB-165D5EAD0BA5}" destId="{83148BD4-D413-45F2-9894-EF916BBC874C}" srcOrd="7" destOrd="0" presId="urn:microsoft.com/office/officeart/2005/8/layout/hProcess9"/>
    <dgm:cxn modelId="{1EF88012-3D11-4A30-BFA4-C1C85640B4B7}" type="presParOf" srcId="{F5984722-5180-4D80-BAEB-165D5EAD0BA5}" destId="{4BA7EA0A-EF00-4D93-9E55-1D501586FAAA}" srcOrd="8" destOrd="0" presId="urn:microsoft.com/office/officeart/2005/8/layout/hProcess9"/>
    <dgm:cxn modelId="{28B06115-1605-46EC-86CC-691775956822}" type="presParOf" srcId="{F5984722-5180-4D80-BAEB-165D5EAD0BA5}" destId="{1F1BD603-1A85-4491-8720-7BBEB927051E}" srcOrd="9" destOrd="0" presId="urn:microsoft.com/office/officeart/2005/8/layout/hProcess9"/>
    <dgm:cxn modelId="{A38AD773-0A7C-418D-9B95-B75A6B941968}" type="presParOf" srcId="{F5984722-5180-4D80-BAEB-165D5EAD0BA5}" destId="{A394686E-681C-467F-86EB-DCBDD96AC31C}" srcOrd="10" destOrd="0" presId="urn:microsoft.com/office/officeart/2005/8/layout/hProcess9"/>
    <dgm:cxn modelId="{C7E7222A-0C75-4E5A-8FE1-6C218154D23E}" type="presParOf" srcId="{F5984722-5180-4D80-BAEB-165D5EAD0BA5}" destId="{9B3FF37E-3B5F-4FE3-895B-EE0D1245F1DC}" srcOrd="11" destOrd="0" presId="urn:microsoft.com/office/officeart/2005/8/layout/hProcess9"/>
    <dgm:cxn modelId="{AA4EAD7C-2820-4B35-9A31-6013E4BBA98A}" type="presParOf" srcId="{F5984722-5180-4D80-BAEB-165D5EAD0BA5}" destId="{39319B7C-4085-4026-BC9C-97A60B546264}" srcOrd="12" destOrd="0" presId="urn:microsoft.com/office/officeart/2005/8/layout/hProcess9"/>
    <dgm:cxn modelId="{786CDBFB-5A10-4FC8-B735-6B5BF92E01FB}" type="presParOf" srcId="{F5984722-5180-4D80-BAEB-165D5EAD0BA5}" destId="{38B8236F-F3A0-4397-B3B2-16188EB75EA2}" srcOrd="13" destOrd="0" presId="urn:microsoft.com/office/officeart/2005/8/layout/hProcess9"/>
    <dgm:cxn modelId="{E53A255E-48DF-4A63-B92D-E6A9EFE9DCA7}" type="presParOf" srcId="{F5984722-5180-4D80-BAEB-165D5EAD0BA5}" destId="{B03B4F05-D35A-448C-A3EF-F0ADEE5F777B}"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279C0-F0A4-4976-9B66-AB52FF201F06}" type="doc">
      <dgm:prSet loTypeId="urn:microsoft.com/office/officeart/2005/8/layout/arrow2" loCatId="process" qsTypeId="urn:microsoft.com/office/officeart/2005/8/quickstyle/3d1" qsCatId="3D" csTypeId="urn:microsoft.com/office/officeart/2005/8/colors/accent4_5" csCatId="accent4" phldr="1"/>
      <dgm:spPr/>
      <dgm:t>
        <a:bodyPr/>
        <a:lstStyle/>
        <a:p>
          <a:endParaRPr lang="en-US"/>
        </a:p>
      </dgm:t>
    </dgm:pt>
    <dgm:pt modelId="{61323359-09EC-451B-93F0-C329E2E68089}">
      <dgm:prSet phldrT="[Text]" custT="1"/>
      <dgm:spPr/>
      <dgm:t>
        <a:bodyPr/>
        <a:lstStyle/>
        <a:p>
          <a:r>
            <a:rPr lang="en-US" sz="2000" b="1" dirty="0"/>
            <a:t>BKD </a:t>
          </a:r>
          <a:r>
            <a:rPr lang="en-US" sz="2000" b="1" dirty="0" err="1"/>
            <a:t>berupaya</a:t>
          </a:r>
          <a:r>
            <a:rPr lang="en-US" sz="2000" b="1" dirty="0"/>
            <a:t> </a:t>
          </a:r>
          <a:r>
            <a:rPr lang="en-US" sz="2000" b="1" dirty="0" err="1"/>
            <a:t>membenahi</a:t>
          </a:r>
          <a:r>
            <a:rPr lang="en-US" sz="2000" b="1" dirty="0"/>
            <a:t> </a:t>
          </a:r>
          <a:r>
            <a:rPr lang="en-US" sz="2000" b="1" dirty="0" err="1"/>
            <a:t>semua</a:t>
          </a:r>
          <a:r>
            <a:rPr lang="en-US" sz="2000" b="1" dirty="0"/>
            <a:t> </a:t>
          </a:r>
          <a:r>
            <a:rPr lang="en-US" sz="2000" b="1" dirty="0" err="1"/>
            <a:t>elemen</a:t>
          </a:r>
          <a:r>
            <a:rPr lang="en-US" sz="2000" b="1" dirty="0"/>
            <a:t> </a:t>
          </a:r>
          <a:r>
            <a:rPr lang="en-US" sz="2000" b="1" dirty="0" err="1"/>
            <a:t>dalam</a:t>
          </a:r>
          <a:r>
            <a:rPr lang="en-US" sz="2000" b="1" dirty="0"/>
            <a:t> </a:t>
          </a:r>
          <a:r>
            <a:rPr lang="en-US" sz="2000" b="1" dirty="0" err="1"/>
            <a:t>penilaian</a:t>
          </a:r>
          <a:r>
            <a:rPr lang="en-US" sz="2000" b="1" dirty="0"/>
            <a:t> </a:t>
          </a:r>
          <a:r>
            <a:rPr lang="en-US" sz="2000" b="1" dirty="0" err="1"/>
            <a:t>kompetensi</a:t>
          </a:r>
          <a:r>
            <a:rPr lang="en-US" sz="2000" b="1" dirty="0"/>
            <a:t> </a:t>
          </a:r>
          <a:r>
            <a:rPr lang="en-US" sz="2000" b="1" dirty="0" err="1"/>
            <a:t>guna</a:t>
          </a:r>
          <a:r>
            <a:rPr lang="en-US" sz="2000" b="1" dirty="0"/>
            <a:t> </a:t>
          </a:r>
          <a:r>
            <a:rPr lang="en-US" sz="2000" b="1" dirty="0" err="1"/>
            <a:t>menyukseskan</a:t>
          </a:r>
          <a:r>
            <a:rPr lang="en-US" sz="2000" b="1" dirty="0"/>
            <a:t> </a:t>
          </a:r>
          <a:r>
            <a:rPr lang="en-US" sz="2000" b="1" dirty="0" err="1"/>
            <a:t>penerapan</a:t>
          </a:r>
          <a:r>
            <a:rPr lang="en-US" sz="2000" b="1" dirty="0"/>
            <a:t> </a:t>
          </a:r>
          <a:r>
            <a:rPr lang="en-US" sz="2000" b="1" dirty="0" err="1"/>
            <a:t>sistem</a:t>
          </a:r>
          <a:r>
            <a:rPr lang="en-US" sz="2000" b="1" dirty="0"/>
            <a:t> merit di </a:t>
          </a:r>
          <a:r>
            <a:rPr lang="en-US" sz="2000" b="1" dirty="0" err="1"/>
            <a:t>lingkungan</a:t>
          </a:r>
          <a:r>
            <a:rPr lang="en-US" sz="2000" b="1" dirty="0"/>
            <a:t> </a:t>
          </a:r>
          <a:r>
            <a:rPr lang="en-US" sz="2000" b="1" dirty="0" err="1"/>
            <a:t>Pemerintah</a:t>
          </a:r>
          <a:r>
            <a:rPr lang="en-US" sz="2000" b="1" dirty="0"/>
            <a:t> </a:t>
          </a:r>
          <a:r>
            <a:rPr lang="en-US" sz="2000" b="1" dirty="0" err="1"/>
            <a:t>Provinsi</a:t>
          </a:r>
          <a:r>
            <a:rPr lang="en-US" sz="2000" b="1" dirty="0"/>
            <a:t> NTT</a:t>
          </a:r>
        </a:p>
      </dgm:t>
    </dgm:pt>
    <dgm:pt modelId="{81B7DD01-867A-4AA6-8342-D4892C567C04}" type="parTrans" cxnId="{09723A19-9D0D-4DF2-A78A-CF47E6673AA2}">
      <dgm:prSet/>
      <dgm:spPr/>
      <dgm:t>
        <a:bodyPr/>
        <a:lstStyle/>
        <a:p>
          <a:endParaRPr lang="en-US"/>
        </a:p>
      </dgm:t>
    </dgm:pt>
    <dgm:pt modelId="{97FB3B0C-2EB3-4B65-B4DA-84980F58734E}" type="sibTrans" cxnId="{09723A19-9D0D-4DF2-A78A-CF47E6673AA2}">
      <dgm:prSet/>
      <dgm:spPr/>
      <dgm:t>
        <a:bodyPr/>
        <a:lstStyle/>
        <a:p>
          <a:endParaRPr lang="en-US"/>
        </a:p>
      </dgm:t>
    </dgm:pt>
    <dgm:pt modelId="{D6B5D908-7AAF-4C44-8047-43AFFB7E9562}">
      <dgm:prSet phldrT="[Text]" custT="1"/>
      <dgm:spPr/>
      <dgm:t>
        <a:bodyPr/>
        <a:lstStyle/>
        <a:p>
          <a:r>
            <a:rPr lang="en-US" sz="2000" b="1" dirty="0" err="1"/>
            <a:t>Masalah</a:t>
          </a:r>
          <a:r>
            <a:rPr lang="en-US" sz="2000" b="1" dirty="0"/>
            <a:t> yang </a:t>
          </a:r>
          <a:r>
            <a:rPr lang="en-US" sz="2000" b="1" dirty="0" err="1"/>
            <a:t>ingin</a:t>
          </a:r>
          <a:r>
            <a:rPr lang="en-US" sz="2000" b="1" dirty="0"/>
            <a:t> </a:t>
          </a:r>
          <a:r>
            <a:rPr lang="en-US" sz="2000" b="1" dirty="0" err="1"/>
            <a:t>dipecahkan</a:t>
          </a:r>
          <a:r>
            <a:rPr lang="en-US" sz="2000" b="1" dirty="0"/>
            <a:t> </a:t>
          </a:r>
          <a:r>
            <a:rPr lang="en-US" sz="2000" b="1" dirty="0" err="1"/>
            <a:t>adalah</a:t>
          </a:r>
          <a:r>
            <a:rPr lang="en-US" sz="2000" b="1" dirty="0"/>
            <a:t> </a:t>
          </a:r>
          <a:r>
            <a:rPr lang="en-US" sz="2000" b="1" dirty="0" err="1"/>
            <a:t>bagaimana</a:t>
          </a:r>
          <a:r>
            <a:rPr lang="en-US" sz="2000" b="1" dirty="0"/>
            <a:t> </a:t>
          </a:r>
          <a:r>
            <a:rPr lang="en-US" sz="2000" b="1" dirty="0" err="1"/>
            <a:t>mempercepat</a:t>
          </a:r>
          <a:r>
            <a:rPr lang="en-US" sz="2000" b="1" dirty="0"/>
            <a:t> </a:t>
          </a:r>
          <a:r>
            <a:rPr lang="en-US" sz="2000" b="1" dirty="0" err="1"/>
            <a:t>implementasi</a:t>
          </a:r>
          <a:r>
            <a:rPr lang="en-US" sz="2000" b="1" dirty="0"/>
            <a:t> </a:t>
          </a:r>
          <a:r>
            <a:rPr lang="en-US" sz="2000" b="1" dirty="0" err="1"/>
            <a:t>penilaian</a:t>
          </a:r>
          <a:r>
            <a:rPr lang="en-US" sz="2000" b="1" dirty="0"/>
            <a:t> </a:t>
          </a:r>
          <a:r>
            <a:rPr lang="en-US" sz="2000" b="1" dirty="0" err="1"/>
            <a:t>kompetensi</a:t>
          </a:r>
          <a:r>
            <a:rPr lang="en-US" sz="2000" b="1" dirty="0"/>
            <a:t> ASN </a:t>
          </a:r>
          <a:r>
            <a:rPr lang="en-US" sz="2000" b="1" dirty="0" err="1"/>
            <a:t>dalam</a:t>
          </a:r>
          <a:r>
            <a:rPr lang="en-US" sz="2000" b="1" dirty="0"/>
            <a:t> </a:t>
          </a:r>
          <a:r>
            <a:rPr lang="en-US" sz="2000" b="1" dirty="0" err="1"/>
            <a:t>mendukung</a:t>
          </a:r>
          <a:r>
            <a:rPr lang="en-US" sz="2000" b="1" dirty="0"/>
            <a:t> </a:t>
          </a:r>
          <a:r>
            <a:rPr lang="en-US" sz="2000" b="1" dirty="0" err="1"/>
            <a:t>sistem</a:t>
          </a:r>
          <a:r>
            <a:rPr lang="en-US" sz="2000" b="1" dirty="0"/>
            <a:t> merit</a:t>
          </a:r>
        </a:p>
      </dgm:t>
    </dgm:pt>
    <dgm:pt modelId="{99A98968-4BED-4F59-80DA-87EE5FFDDFC9}" type="parTrans" cxnId="{0F1824E9-120E-4507-B36F-6C5F1E9C238D}">
      <dgm:prSet/>
      <dgm:spPr/>
      <dgm:t>
        <a:bodyPr/>
        <a:lstStyle/>
        <a:p>
          <a:endParaRPr lang="en-US"/>
        </a:p>
      </dgm:t>
    </dgm:pt>
    <dgm:pt modelId="{042AC450-0A76-4BE0-8BAB-4C28E3F75C71}" type="sibTrans" cxnId="{0F1824E9-120E-4507-B36F-6C5F1E9C238D}">
      <dgm:prSet/>
      <dgm:spPr/>
      <dgm:t>
        <a:bodyPr/>
        <a:lstStyle/>
        <a:p>
          <a:endParaRPr lang="en-US"/>
        </a:p>
      </dgm:t>
    </dgm:pt>
    <dgm:pt modelId="{4E653A6D-16AA-4982-80F2-0C96222A2236}" type="pres">
      <dgm:prSet presAssocID="{1BC279C0-F0A4-4976-9B66-AB52FF201F06}" presName="arrowDiagram" presStyleCnt="0">
        <dgm:presLayoutVars>
          <dgm:chMax val="5"/>
          <dgm:dir/>
          <dgm:resizeHandles val="exact"/>
        </dgm:presLayoutVars>
      </dgm:prSet>
      <dgm:spPr/>
      <dgm:t>
        <a:bodyPr/>
        <a:lstStyle/>
        <a:p>
          <a:endParaRPr lang="en-US"/>
        </a:p>
      </dgm:t>
    </dgm:pt>
    <dgm:pt modelId="{DD0BD390-A6D6-4D6C-9E9B-618BDACA9150}" type="pres">
      <dgm:prSet presAssocID="{1BC279C0-F0A4-4976-9B66-AB52FF201F06}" presName="arrow" presStyleLbl="bgShp" presStyleIdx="0" presStyleCnt="1" custLinFactNeighborX="-4667" custLinFactNeighborY="2823"/>
      <dgm:spPr/>
      <dgm:t>
        <a:bodyPr/>
        <a:lstStyle/>
        <a:p>
          <a:endParaRPr lang="en-US"/>
        </a:p>
      </dgm:t>
    </dgm:pt>
    <dgm:pt modelId="{36622DE4-1A7A-4F5A-8359-934FA663B109}" type="pres">
      <dgm:prSet presAssocID="{1BC279C0-F0A4-4976-9B66-AB52FF201F06}" presName="arrowDiagram2" presStyleCnt="0"/>
      <dgm:spPr/>
      <dgm:t>
        <a:bodyPr/>
        <a:lstStyle/>
        <a:p>
          <a:endParaRPr lang="en-US"/>
        </a:p>
      </dgm:t>
    </dgm:pt>
    <dgm:pt modelId="{F01B2DB0-1B9E-4207-96A4-CE0743495257}" type="pres">
      <dgm:prSet presAssocID="{61323359-09EC-451B-93F0-C329E2E68089}" presName="bullet2a" presStyleLbl="node1" presStyleIdx="0" presStyleCnt="2"/>
      <dgm:spPr/>
      <dgm:t>
        <a:bodyPr/>
        <a:lstStyle/>
        <a:p>
          <a:endParaRPr lang="en-US"/>
        </a:p>
      </dgm:t>
    </dgm:pt>
    <dgm:pt modelId="{97E7D0BD-3203-4C3D-BB99-0EAB8568629E}" type="pres">
      <dgm:prSet presAssocID="{61323359-09EC-451B-93F0-C329E2E68089}" presName="textBox2a" presStyleLbl="revTx" presStyleIdx="0" presStyleCnt="2" custScaleX="154898" custScaleY="154101" custLinFactNeighborX="-85989" custLinFactNeighborY="-56919">
        <dgm:presLayoutVars>
          <dgm:bulletEnabled val="1"/>
        </dgm:presLayoutVars>
      </dgm:prSet>
      <dgm:spPr/>
      <dgm:t>
        <a:bodyPr/>
        <a:lstStyle/>
        <a:p>
          <a:endParaRPr lang="en-US"/>
        </a:p>
      </dgm:t>
    </dgm:pt>
    <dgm:pt modelId="{DAC880EC-FE30-402F-884E-A725A5D0052C}" type="pres">
      <dgm:prSet presAssocID="{D6B5D908-7AAF-4C44-8047-43AFFB7E9562}" presName="bullet2b" presStyleLbl="node1" presStyleIdx="1" presStyleCnt="2" custLinFactX="145892" custLinFactNeighborX="200000" custLinFactNeighborY="-83215"/>
      <dgm:spPr/>
      <dgm:t>
        <a:bodyPr/>
        <a:lstStyle/>
        <a:p>
          <a:endParaRPr lang="en-US"/>
        </a:p>
      </dgm:t>
    </dgm:pt>
    <dgm:pt modelId="{55E5B72C-A0CF-4261-A718-BCED92AB5719}" type="pres">
      <dgm:prSet presAssocID="{D6B5D908-7AAF-4C44-8047-43AFFB7E9562}" presName="textBox2b" presStyleLbl="revTx" presStyleIdx="1" presStyleCnt="2" custScaleX="209507" custLinFactNeighborX="72207" custLinFactNeighborY="-3858">
        <dgm:presLayoutVars>
          <dgm:bulletEnabled val="1"/>
        </dgm:presLayoutVars>
      </dgm:prSet>
      <dgm:spPr/>
      <dgm:t>
        <a:bodyPr/>
        <a:lstStyle/>
        <a:p>
          <a:endParaRPr lang="en-US"/>
        </a:p>
      </dgm:t>
    </dgm:pt>
  </dgm:ptLst>
  <dgm:cxnLst>
    <dgm:cxn modelId="{14409C00-8C63-4337-851C-364E776C9C25}" type="presOf" srcId="{61323359-09EC-451B-93F0-C329E2E68089}" destId="{97E7D0BD-3203-4C3D-BB99-0EAB8568629E}" srcOrd="0" destOrd="0" presId="urn:microsoft.com/office/officeart/2005/8/layout/arrow2"/>
    <dgm:cxn modelId="{5FC0321B-5922-4306-9D0E-9969201EF131}" type="presOf" srcId="{D6B5D908-7AAF-4C44-8047-43AFFB7E9562}" destId="{55E5B72C-A0CF-4261-A718-BCED92AB5719}" srcOrd="0" destOrd="0" presId="urn:microsoft.com/office/officeart/2005/8/layout/arrow2"/>
    <dgm:cxn modelId="{09723A19-9D0D-4DF2-A78A-CF47E6673AA2}" srcId="{1BC279C0-F0A4-4976-9B66-AB52FF201F06}" destId="{61323359-09EC-451B-93F0-C329E2E68089}" srcOrd="0" destOrd="0" parTransId="{81B7DD01-867A-4AA6-8342-D4892C567C04}" sibTransId="{97FB3B0C-2EB3-4B65-B4DA-84980F58734E}"/>
    <dgm:cxn modelId="{E19CD11D-B513-4A13-BE3F-C128B8FD3394}" type="presOf" srcId="{1BC279C0-F0A4-4976-9B66-AB52FF201F06}" destId="{4E653A6D-16AA-4982-80F2-0C96222A2236}" srcOrd="0" destOrd="0" presId="urn:microsoft.com/office/officeart/2005/8/layout/arrow2"/>
    <dgm:cxn modelId="{0F1824E9-120E-4507-B36F-6C5F1E9C238D}" srcId="{1BC279C0-F0A4-4976-9B66-AB52FF201F06}" destId="{D6B5D908-7AAF-4C44-8047-43AFFB7E9562}" srcOrd="1" destOrd="0" parTransId="{99A98968-4BED-4F59-80DA-87EE5FFDDFC9}" sibTransId="{042AC450-0A76-4BE0-8BAB-4C28E3F75C71}"/>
    <dgm:cxn modelId="{8C40BBCF-818D-493B-A4EB-D1D0C58D1A6D}" type="presParOf" srcId="{4E653A6D-16AA-4982-80F2-0C96222A2236}" destId="{DD0BD390-A6D6-4D6C-9E9B-618BDACA9150}" srcOrd="0" destOrd="0" presId="urn:microsoft.com/office/officeart/2005/8/layout/arrow2"/>
    <dgm:cxn modelId="{3A927E5D-940C-4307-BBDE-C17D2045937B}" type="presParOf" srcId="{4E653A6D-16AA-4982-80F2-0C96222A2236}" destId="{36622DE4-1A7A-4F5A-8359-934FA663B109}" srcOrd="1" destOrd="0" presId="urn:microsoft.com/office/officeart/2005/8/layout/arrow2"/>
    <dgm:cxn modelId="{477CB687-2A9B-42B3-9B45-B8D098A81A8A}" type="presParOf" srcId="{36622DE4-1A7A-4F5A-8359-934FA663B109}" destId="{F01B2DB0-1B9E-4207-96A4-CE0743495257}" srcOrd="0" destOrd="0" presId="urn:microsoft.com/office/officeart/2005/8/layout/arrow2"/>
    <dgm:cxn modelId="{E6D9A66E-93B3-4B72-AD2C-A05A1898D401}" type="presParOf" srcId="{36622DE4-1A7A-4F5A-8359-934FA663B109}" destId="{97E7D0BD-3203-4C3D-BB99-0EAB8568629E}" srcOrd="1" destOrd="0" presId="urn:microsoft.com/office/officeart/2005/8/layout/arrow2"/>
    <dgm:cxn modelId="{2F5B2155-775E-4E7A-ACE4-36D95354F52D}" type="presParOf" srcId="{36622DE4-1A7A-4F5A-8359-934FA663B109}" destId="{DAC880EC-FE30-402F-884E-A725A5D0052C}" srcOrd="2" destOrd="0" presId="urn:microsoft.com/office/officeart/2005/8/layout/arrow2"/>
    <dgm:cxn modelId="{65DFB00E-4657-44E5-B4D2-F6A5B8A63C81}" type="presParOf" srcId="{36622DE4-1A7A-4F5A-8359-934FA663B109}" destId="{55E5B72C-A0CF-4261-A718-BCED92AB5719}" srcOrd="3" destOrd="0" presId="urn:microsoft.com/office/officeart/2005/8/layout/arrow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4EF1CC-8E1C-43C7-BB37-08083CE69CD8}"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D035C57E-FC04-47AE-B8E2-B858B506B52C}">
      <dgm:prSet phldrT="[Text]" custT="1"/>
      <dgm:spPr/>
      <dgm:t>
        <a:bodyPr/>
        <a:lstStyle/>
        <a:p>
          <a:r>
            <a:rPr lang="en-US" sz="3600" dirty="0" smtClean="0"/>
            <a:t>TUJUAN</a:t>
          </a:r>
          <a:endParaRPr lang="en-US" sz="3600" dirty="0"/>
        </a:p>
      </dgm:t>
    </dgm:pt>
    <dgm:pt modelId="{078F4B2B-2E67-4A87-9C4A-CE6281404979}" type="parTrans" cxnId="{A418F9E7-B0D2-4CA8-BAAE-CE70D6A1966D}">
      <dgm:prSet/>
      <dgm:spPr/>
      <dgm:t>
        <a:bodyPr/>
        <a:lstStyle/>
        <a:p>
          <a:endParaRPr lang="en-US" sz="2800"/>
        </a:p>
      </dgm:t>
    </dgm:pt>
    <dgm:pt modelId="{61437F03-7E95-4C81-94A7-F1A1D2DAE523}" type="sibTrans" cxnId="{A418F9E7-B0D2-4CA8-BAAE-CE70D6A1966D}">
      <dgm:prSet/>
      <dgm:spPr/>
      <dgm:t>
        <a:bodyPr/>
        <a:lstStyle/>
        <a:p>
          <a:endParaRPr lang="en-US" sz="2800"/>
        </a:p>
      </dgm:t>
    </dgm:pt>
    <dgm:pt modelId="{415624BE-900D-4CC7-A4FB-1FA812B71452}">
      <dgm:prSet phldrT="[Text]" custT="1"/>
      <dgm:spPr/>
      <dgm:t>
        <a:bodyPr/>
        <a:lstStyle/>
        <a:p>
          <a:r>
            <a:rPr lang="en-US" sz="1050" b="1" dirty="0" smtClean="0">
              <a:latin typeface="Century Gothic" panose="020B0502020202020204" pitchFamily="34" charset="0"/>
            </a:rPr>
            <a:t>MANAJEMEN TALENTA = </a:t>
          </a:r>
          <a:r>
            <a:rPr lang="en-US" sz="1050" b="1" dirty="0" err="1" smtClean="0">
              <a:latin typeface="Century Gothic" panose="020B0502020202020204" pitchFamily="34" charset="0"/>
            </a:rPr>
            <a:t>Serangkaian</a:t>
          </a:r>
          <a:r>
            <a:rPr lang="en-US" sz="1050" b="1" dirty="0" smtClean="0">
              <a:latin typeface="Century Gothic" panose="020B0502020202020204" pitchFamily="34" charset="0"/>
            </a:rPr>
            <a:t> proses SDM </a:t>
          </a:r>
          <a:r>
            <a:rPr lang="en-US" sz="1050" b="1" dirty="0" err="1" smtClean="0">
              <a:latin typeface="Century Gothic" panose="020B0502020202020204" pitchFamily="34" charset="0"/>
            </a:rPr>
            <a:t>terpadu</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dalam</a:t>
          </a:r>
          <a:r>
            <a:rPr lang="id-ID" sz="1050" b="1" dirty="0" smtClean="0">
              <a:latin typeface="Century Gothic" panose="020B0502020202020204" pitchFamily="34" charset="0"/>
            </a:rPr>
            <a:t> m</a:t>
          </a:r>
          <a:r>
            <a:rPr lang="en-US" sz="1050" b="1" dirty="0" err="1" smtClean="0">
              <a:latin typeface="Century Gothic" panose="020B0502020202020204" pitchFamily="34" charset="0"/>
            </a:rPr>
            <a:t>engidentifikasi</a:t>
          </a:r>
          <a:r>
            <a:rPr lang="en-US" sz="1050" b="1" dirty="0" smtClean="0">
              <a:latin typeface="Century Gothic" panose="020B0502020202020204" pitchFamily="34" charset="0"/>
            </a:rPr>
            <a:t>, </a:t>
          </a:r>
          <a:r>
            <a:rPr lang="id-ID" sz="1050" b="1" dirty="0" smtClean="0">
              <a:latin typeface="Century Gothic" panose="020B0502020202020204" pitchFamily="34" charset="0"/>
            </a:rPr>
            <a:t> </a:t>
          </a:r>
          <a:r>
            <a:rPr lang="en-US" sz="1050" b="1" dirty="0" err="1" smtClean="0">
              <a:latin typeface="Century Gothic" panose="020B0502020202020204" pitchFamily="34" charset="0"/>
            </a:rPr>
            <a:t>mengelola</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dan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mengembangkan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kemampuan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seseorang</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berdasarkan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kinerja</a:t>
          </a:r>
          <a:r>
            <a:rPr lang="en-US" sz="1050" b="1" dirty="0" smtClean="0">
              <a:latin typeface="Century Gothic" panose="020B0502020202020204" pitchFamily="34" charset="0"/>
            </a:rPr>
            <a:t> yang </a:t>
          </a:r>
          <a:r>
            <a:rPr lang="en-US" sz="1050" b="1" dirty="0" err="1" smtClean="0">
              <a:latin typeface="Century Gothic" panose="020B0502020202020204" pitchFamily="34" charset="0"/>
            </a:rPr>
            <a:t>dimiliki</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dengan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tujuan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mendapatkan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pegawai</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sesuai</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dengan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pekerjaan</a:t>
          </a:r>
          <a:r>
            <a:rPr lang="en-US" sz="1050" b="1" dirty="0" smtClean="0">
              <a:latin typeface="Century Gothic" panose="020B0502020202020204" pitchFamily="34" charset="0"/>
            </a:rPr>
            <a:t> yang </a:t>
          </a:r>
          <a:r>
            <a:rPr lang="en-US" sz="1050" b="1" dirty="0" err="1" smtClean="0">
              <a:latin typeface="Century Gothic" panose="020B0502020202020204" pitchFamily="34" charset="0"/>
            </a:rPr>
            <a:t>diharapkan</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oleh</a:t>
          </a:r>
          <a:r>
            <a:rPr lang="en-US" sz="1050" b="1" dirty="0" smtClean="0">
              <a:latin typeface="Century Gothic" panose="020B0502020202020204" pitchFamily="34" charset="0"/>
            </a:rPr>
            <a:t> </a:t>
          </a:r>
          <a:r>
            <a:rPr lang="en-US" sz="1050" b="1" dirty="0" err="1" smtClean="0">
              <a:latin typeface="Century Gothic" panose="020B0502020202020204" pitchFamily="34" charset="0"/>
            </a:rPr>
            <a:t>organisasi</a:t>
          </a:r>
          <a:endParaRPr lang="en-US" sz="1050" dirty="0"/>
        </a:p>
      </dgm:t>
    </dgm:pt>
    <dgm:pt modelId="{A456ACF4-0E98-4747-B598-ED67F4788DF3}" type="parTrans" cxnId="{023F8297-3786-4482-8743-8D9BFF5E2ADD}">
      <dgm:prSet/>
      <dgm:spPr/>
      <dgm:t>
        <a:bodyPr/>
        <a:lstStyle/>
        <a:p>
          <a:endParaRPr lang="en-US" sz="2800"/>
        </a:p>
      </dgm:t>
    </dgm:pt>
    <dgm:pt modelId="{E39DA5BE-3E51-47EB-920B-F7BE5103AFC5}" type="sibTrans" cxnId="{023F8297-3786-4482-8743-8D9BFF5E2ADD}">
      <dgm:prSet/>
      <dgm:spPr/>
      <dgm:t>
        <a:bodyPr/>
        <a:lstStyle/>
        <a:p>
          <a:endParaRPr lang="en-US" sz="2800"/>
        </a:p>
      </dgm:t>
    </dgm:pt>
    <dgm:pt modelId="{79059B79-BC85-43C7-811B-3FA43F9DCB31}">
      <dgm:prSet phldrT="[Text]" custT="1"/>
      <dgm:spPr/>
      <dgm:t>
        <a:bodyPr/>
        <a:lstStyle/>
        <a:p>
          <a:r>
            <a:rPr lang="id-ID" sz="1050" b="1" dirty="0" smtClean="0"/>
            <a:t>MANAJEMEN SDM </a:t>
          </a:r>
          <a:r>
            <a:rPr lang="en-US" sz="1050" b="1" dirty="0" smtClean="0"/>
            <a:t>=</a:t>
          </a:r>
          <a:r>
            <a:rPr lang="id-ID" sz="1050" b="1" dirty="0" smtClean="0"/>
            <a:t> pemanfaatan sejumlah pegawai secara efisien dan efektif serta dapat digunakan secara maksimal untuk mencapai tujuan orgnisasi.</a:t>
          </a:r>
          <a:endParaRPr lang="en-US" sz="1050" dirty="0"/>
        </a:p>
      </dgm:t>
    </dgm:pt>
    <dgm:pt modelId="{CCACD3C3-0457-44F0-B589-65164505A058}" type="parTrans" cxnId="{C45AAA96-07F5-4B09-BD61-9D967065DC99}">
      <dgm:prSet/>
      <dgm:spPr/>
      <dgm:t>
        <a:bodyPr/>
        <a:lstStyle/>
        <a:p>
          <a:endParaRPr lang="en-US" sz="2800"/>
        </a:p>
      </dgm:t>
    </dgm:pt>
    <dgm:pt modelId="{9A5FA895-40C1-42E9-A7BF-EE1B57847142}" type="sibTrans" cxnId="{C45AAA96-07F5-4B09-BD61-9D967065DC99}">
      <dgm:prSet/>
      <dgm:spPr/>
      <dgm:t>
        <a:bodyPr/>
        <a:lstStyle/>
        <a:p>
          <a:endParaRPr lang="en-US" sz="2800"/>
        </a:p>
      </dgm:t>
    </dgm:pt>
    <dgm:pt modelId="{2A673CB1-A4D6-41DF-9A1B-484DBCBD5A65}">
      <dgm:prSet phldrT="[Text]" custT="1"/>
      <dgm:spPr/>
      <dgm:t>
        <a:bodyPr/>
        <a:lstStyle/>
        <a:p>
          <a:r>
            <a:rPr lang="en-US" sz="3200" dirty="0" smtClean="0"/>
            <a:t>CAKUPAN</a:t>
          </a:r>
          <a:endParaRPr lang="en-US" sz="3200" dirty="0"/>
        </a:p>
      </dgm:t>
    </dgm:pt>
    <dgm:pt modelId="{11EF0A8C-C7B5-4723-B20A-E5BC8818C363}" type="parTrans" cxnId="{8AAD2C3A-1902-484C-A1CC-066F3D23DAEC}">
      <dgm:prSet/>
      <dgm:spPr/>
      <dgm:t>
        <a:bodyPr/>
        <a:lstStyle/>
        <a:p>
          <a:endParaRPr lang="en-US" sz="2800"/>
        </a:p>
      </dgm:t>
    </dgm:pt>
    <dgm:pt modelId="{2A553F90-3A8F-4180-A7F3-418D919730B6}" type="sibTrans" cxnId="{8AAD2C3A-1902-484C-A1CC-066F3D23DAEC}">
      <dgm:prSet/>
      <dgm:spPr/>
      <dgm:t>
        <a:bodyPr/>
        <a:lstStyle/>
        <a:p>
          <a:endParaRPr lang="en-US" sz="2800"/>
        </a:p>
      </dgm:t>
    </dgm:pt>
    <dgm:pt modelId="{89427055-3DC9-4661-82F3-7BA679F7070C}">
      <dgm:prSet phldrT="[Text]" custT="1"/>
      <dgm:spPr/>
      <dgm:t>
        <a:bodyPr/>
        <a:lstStyle/>
        <a:p>
          <a:r>
            <a:rPr lang="en-US" sz="1050" b="1" smtClean="0">
              <a:latin typeface="Century Gothic" panose="020B0502020202020204" pitchFamily="34" charset="0"/>
            </a:rPr>
            <a:t>MANAJEMEN TALENTA berfokus pada pegawai-pegawai yang potensial</a:t>
          </a:r>
          <a:r>
            <a:rPr lang="en-US" sz="1050" smtClean="0">
              <a:latin typeface="Century Gothic" panose="020B0502020202020204" pitchFamily="34" charset="0"/>
            </a:rPr>
            <a:t> </a:t>
          </a:r>
          <a:endParaRPr lang="en-US" sz="1050" dirty="0"/>
        </a:p>
      </dgm:t>
    </dgm:pt>
    <dgm:pt modelId="{FD01C6DC-5F4F-4A4E-B3BF-9B526551178E}" type="parTrans" cxnId="{E31E3A81-8C67-4977-AEE7-ADA1E0EAFB25}">
      <dgm:prSet/>
      <dgm:spPr/>
      <dgm:t>
        <a:bodyPr/>
        <a:lstStyle/>
        <a:p>
          <a:endParaRPr lang="en-US" sz="2800"/>
        </a:p>
      </dgm:t>
    </dgm:pt>
    <dgm:pt modelId="{C774F74A-5053-475A-80A4-5D4E3AE09941}" type="sibTrans" cxnId="{E31E3A81-8C67-4977-AEE7-ADA1E0EAFB25}">
      <dgm:prSet/>
      <dgm:spPr/>
      <dgm:t>
        <a:bodyPr/>
        <a:lstStyle/>
        <a:p>
          <a:endParaRPr lang="en-US" sz="2800"/>
        </a:p>
      </dgm:t>
    </dgm:pt>
    <dgm:pt modelId="{8FFE6C75-C868-4932-8F21-F5F4C4D9492C}">
      <dgm:prSet phldrT="[Text]" custT="1"/>
      <dgm:spPr/>
      <dgm:t>
        <a:bodyPr/>
        <a:lstStyle/>
        <a:p>
          <a:r>
            <a:rPr lang="en-US" sz="1050" dirty="0" smtClean="0">
              <a:latin typeface="Century Gothic" panose="020B0502020202020204" pitchFamily="34" charset="0"/>
            </a:rPr>
            <a:t>MANAJEMEN SDM </a:t>
          </a:r>
          <a:r>
            <a:rPr lang="en-US" sz="1050" dirty="0" err="1" smtClean="0">
              <a:latin typeface="Century Gothic" panose="020B0502020202020204" pitchFamily="34" charset="0"/>
            </a:rPr>
            <a:t>memiliki</a:t>
          </a:r>
          <a:r>
            <a:rPr lang="en-US" sz="1050" dirty="0" smtClean="0">
              <a:latin typeface="Century Gothic" panose="020B0502020202020204" pitchFamily="34" charset="0"/>
            </a:rPr>
            <a:t> </a:t>
          </a:r>
          <a:r>
            <a:rPr lang="en-US" sz="1050" dirty="0" err="1" smtClean="0">
              <a:latin typeface="Century Gothic" panose="020B0502020202020204" pitchFamily="34" charset="0"/>
            </a:rPr>
            <a:t>cakupan</a:t>
          </a:r>
          <a:r>
            <a:rPr lang="en-US" sz="1050" dirty="0" smtClean="0">
              <a:latin typeface="Century Gothic" panose="020B0502020202020204" pitchFamily="34" charset="0"/>
            </a:rPr>
            <a:t> yang </a:t>
          </a:r>
          <a:r>
            <a:rPr lang="en-US" sz="1050" dirty="0" err="1" smtClean="0">
              <a:latin typeface="Century Gothic" panose="020B0502020202020204" pitchFamily="34" charset="0"/>
            </a:rPr>
            <a:t>lebih</a:t>
          </a:r>
          <a:r>
            <a:rPr lang="en-US" sz="1050" dirty="0" smtClean="0">
              <a:latin typeface="Century Gothic" panose="020B0502020202020204" pitchFamily="34" charset="0"/>
            </a:rPr>
            <a:t> </a:t>
          </a:r>
          <a:r>
            <a:rPr lang="en-US" sz="1050" dirty="0" err="1" smtClean="0">
              <a:latin typeface="Century Gothic" panose="020B0502020202020204" pitchFamily="34" charset="0"/>
            </a:rPr>
            <a:t>luas</a:t>
          </a:r>
          <a:r>
            <a:rPr lang="en-US" sz="1050" dirty="0" smtClean="0">
              <a:latin typeface="Century Gothic" panose="020B0502020202020204" pitchFamily="34" charset="0"/>
            </a:rPr>
            <a:t>, </a:t>
          </a:r>
          <a:r>
            <a:rPr lang="en-US" sz="1050" dirty="0" err="1" smtClean="0">
              <a:latin typeface="Century Gothic" panose="020B0502020202020204" pitchFamily="34" charset="0"/>
            </a:rPr>
            <a:t>karena</a:t>
          </a:r>
          <a:r>
            <a:rPr lang="en-US" sz="1050" dirty="0" smtClean="0">
              <a:latin typeface="Century Gothic" panose="020B0502020202020204" pitchFamily="34" charset="0"/>
            </a:rPr>
            <a:t> </a:t>
          </a:r>
          <a:r>
            <a:rPr lang="en-US" sz="1050" dirty="0" err="1" smtClean="0">
              <a:latin typeface="Century Gothic" panose="020B0502020202020204" pitchFamily="34" charset="0"/>
            </a:rPr>
            <a:t>mengelola</a:t>
          </a:r>
          <a:r>
            <a:rPr lang="en-US" sz="1050" dirty="0" smtClean="0">
              <a:latin typeface="Century Gothic" panose="020B0502020202020204" pitchFamily="34" charset="0"/>
            </a:rPr>
            <a:t> </a:t>
          </a:r>
          <a:r>
            <a:rPr lang="en-US" sz="1050" dirty="0" err="1" smtClean="0">
              <a:latin typeface="Century Gothic" panose="020B0502020202020204" pitchFamily="34" charset="0"/>
            </a:rPr>
            <a:t>seluruh</a:t>
          </a:r>
          <a:r>
            <a:rPr lang="en-US" sz="1050" dirty="0" smtClean="0">
              <a:latin typeface="Century Gothic" panose="020B0502020202020204" pitchFamily="34" charset="0"/>
            </a:rPr>
            <a:t> </a:t>
          </a:r>
          <a:r>
            <a:rPr lang="en-US" sz="1050" dirty="0" err="1" smtClean="0">
              <a:latin typeface="Century Gothic" panose="020B0502020202020204" pitchFamily="34" charset="0"/>
            </a:rPr>
            <a:t>pegawai</a:t>
          </a:r>
          <a:endParaRPr lang="en-US" sz="1050" dirty="0"/>
        </a:p>
      </dgm:t>
    </dgm:pt>
    <dgm:pt modelId="{0D999C34-E421-4420-84E2-91E5C4E079F5}" type="parTrans" cxnId="{9AC537B3-B47E-470B-9D48-425ACFD53461}">
      <dgm:prSet/>
      <dgm:spPr/>
      <dgm:t>
        <a:bodyPr/>
        <a:lstStyle/>
        <a:p>
          <a:endParaRPr lang="en-US" sz="2800"/>
        </a:p>
      </dgm:t>
    </dgm:pt>
    <dgm:pt modelId="{8916E393-F288-4B0E-ABA5-E92AD4ACA419}" type="sibTrans" cxnId="{9AC537B3-B47E-470B-9D48-425ACFD53461}">
      <dgm:prSet/>
      <dgm:spPr/>
      <dgm:t>
        <a:bodyPr/>
        <a:lstStyle/>
        <a:p>
          <a:endParaRPr lang="en-US" sz="2800"/>
        </a:p>
      </dgm:t>
    </dgm:pt>
    <dgm:pt modelId="{381033CF-928A-45A6-9985-EC3655214957}">
      <dgm:prSet phldrT="[Text]" custT="1"/>
      <dgm:spPr/>
      <dgm:t>
        <a:bodyPr/>
        <a:lstStyle/>
        <a:p>
          <a:r>
            <a:rPr lang="en-US" sz="3200" dirty="0" smtClean="0"/>
            <a:t>PERLAKUAN</a:t>
          </a:r>
          <a:endParaRPr lang="en-US" sz="3200" dirty="0"/>
        </a:p>
      </dgm:t>
    </dgm:pt>
    <dgm:pt modelId="{B33C20B8-390E-40C5-A560-D591604EF93F}" type="parTrans" cxnId="{C8F6D60D-CA36-48C6-9974-4BDC6C9D6336}">
      <dgm:prSet/>
      <dgm:spPr/>
      <dgm:t>
        <a:bodyPr/>
        <a:lstStyle/>
        <a:p>
          <a:endParaRPr lang="en-US" sz="2800"/>
        </a:p>
      </dgm:t>
    </dgm:pt>
    <dgm:pt modelId="{860717D4-2C5C-48F3-816A-D5F195B69BE8}" type="sibTrans" cxnId="{C8F6D60D-CA36-48C6-9974-4BDC6C9D6336}">
      <dgm:prSet/>
      <dgm:spPr/>
      <dgm:t>
        <a:bodyPr/>
        <a:lstStyle/>
        <a:p>
          <a:endParaRPr lang="en-US" sz="2800"/>
        </a:p>
      </dgm:t>
    </dgm:pt>
    <dgm:pt modelId="{199DDBE4-941F-4959-8551-74E8ECF79419}">
      <dgm:prSet phldrT="[Text]" custT="1"/>
      <dgm:spPr/>
      <dgm:t>
        <a:bodyPr/>
        <a:lstStyle/>
        <a:p>
          <a:r>
            <a:rPr lang="en-US" sz="1050" b="1" smtClean="0">
              <a:latin typeface="Century Gothic" panose="020B0502020202020204" pitchFamily="34" charset="0"/>
            </a:rPr>
            <a:t>MANAJEMEN TALENTA memberikan perlakuan spesifik dan berbeda terhadap pegawai yang potensial sesuai dengan potensi yang dimilikinya, focus kepada pegawai potensial, dan mengupayakan mereka untuk bertahan </a:t>
          </a:r>
          <a:endParaRPr lang="en-US" sz="1050" dirty="0"/>
        </a:p>
      </dgm:t>
    </dgm:pt>
    <dgm:pt modelId="{5823A0DB-E324-4FC6-8DFB-ECAFD9C2689B}" type="parTrans" cxnId="{7340DCF8-1675-4AAF-BA02-7FA7C18B2669}">
      <dgm:prSet/>
      <dgm:spPr/>
      <dgm:t>
        <a:bodyPr/>
        <a:lstStyle/>
        <a:p>
          <a:endParaRPr lang="en-US" sz="2800"/>
        </a:p>
      </dgm:t>
    </dgm:pt>
    <dgm:pt modelId="{E15FD365-EB18-4E42-8E3F-852B3D7AAB95}" type="sibTrans" cxnId="{7340DCF8-1675-4AAF-BA02-7FA7C18B2669}">
      <dgm:prSet/>
      <dgm:spPr/>
      <dgm:t>
        <a:bodyPr/>
        <a:lstStyle/>
        <a:p>
          <a:endParaRPr lang="en-US" sz="2800"/>
        </a:p>
      </dgm:t>
    </dgm:pt>
    <dgm:pt modelId="{2B510366-1A59-442E-BDFD-2F0158C12914}">
      <dgm:prSet phldrT="[Text]" custT="1"/>
      <dgm:spPr/>
      <dgm:t>
        <a:bodyPr/>
        <a:lstStyle/>
        <a:p>
          <a:r>
            <a:rPr lang="en-US" sz="1050" dirty="0" smtClean="0">
              <a:latin typeface="Century Gothic" panose="020B0502020202020204" pitchFamily="34" charset="0"/>
            </a:rPr>
            <a:t>MANAJEMEN SDM yang </a:t>
          </a:r>
          <a:r>
            <a:rPr lang="en-US" sz="1050" dirty="0" err="1" smtClean="0">
              <a:latin typeface="Century Gothic" panose="020B0502020202020204" pitchFamily="34" charset="0"/>
            </a:rPr>
            <a:t>memberikan</a:t>
          </a:r>
          <a:r>
            <a:rPr lang="en-US" sz="1050" dirty="0" smtClean="0">
              <a:latin typeface="Century Gothic" panose="020B0502020202020204" pitchFamily="34" charset="0"/>
            </a:rPr>
            <a:t> </a:t>
          </a:r>
          <a:r>
            <a:rPr lang="en-US" sz="1050" dirty="0" err="1" smtClean="0">
              <a:latin typeface="Century Gothic" panose="020B0502020202020204" pitchFamily="34" charset="0"/>
            </a:rPr>
            <a:t>perlakuan</a:t>
          </a:r>
          <a:r>
            <a:rPr lang="en-US" sz="1050" dirty="0" smtClean="0">
              <a:latin typeface="Century Gothic" panose="020B0502020202020204" pitchFamily="34" charset="0"/>
            </a:rPr>
            <a:t> yang </a:t>
          </a:r>
          <a:r>
            <a:rPr lang="en-US" sz="1050" dirty="0" err="1" smtClean="0">
              <a:latin typeface="Century Gothic" panose="020B0502020202020204" pitchFamily="34" charset="0"/>
            </a:rPr>
            <a:t>sama</a:t>
          </a:r>
          <a:r>
            <a:rPr lang="en-US" sz="1050" dirty="0" smtClean="0">
              <a:latin typeface="Century Gothic" panose="020B0502020202020204" pitchFamily="34" charset="0"/>
            </a:rPr>
            <a:t> </a:t>
          </a:r>
          <a:r>
            <a:rPr lang="en-US" sz="1050" dirty="0" err="1" smtClean="0">
              <a:latin typeface="Century Gothic" panose="020B0502020202020204" pitchFamily="34" charset="0"/>
            </a:rPr>
            <a:t>terhadap</a:t>
          </a:r>
          <a:r>
            <a:rPr lang="en-US" sz="1050" dirty="0" smtClean="0">
              <a:latin typeface="Century Gothic" panose="020B0502020202020204" pitchFamily="34" charset="0"/>
            </a:rPr>
            <a:t> </a:t>
          </a:r>
          <a:r>
            <a:rPr lang="en-US" sz="1050" dirty="0" err="1" smtClean="0">
              <a:latin typeface="Century Gothic" panose="020B0502020202020204" pitchFamily="34" charset="0"/>
            </a:rPr>
            <a:t>seluruh</a:t>
          </a:r>
          <a:r>
            <a:rPr lang="en-US" sz="1050" dirty="0" smtClean="0">
              <a:latin typeface="Century Gothic" panose="020B0502020202020204" pitchFamily="34" charset="0"/>
            </a:rPr>
            <a:t> </a:t>
          </a:r>
          <a:r>
            <a:rPr lang="en-US" sz="1050" dirty="0" err="1" smtClean="0">
              <a:latin typeface="Century Gothic" panose="020B0502020202020204" pitchFamily="34" charset="0"/>
            </a:rPr>
            <a:t>pegawai</a:t>
          </a:r>
          <a:r>
            <a:rPr lang="en-US" sz="1050" dirty="0" smtClean="0">
              <a:latin typeface="Century Gothic" panose="020B0502020202020204" pitchFamily="34" charset="0"/>
            </a:rPr>
            <a:t>, focus </a:t>
          </a:r>
          <a:r>
            <a:rPr lang="en-US" sz="1050" dirty="0" err="1" smtClean="0">
              <a:latin typeface="Century Gothic" panose="020B0502020202020204" pitchFamily="34" charset="0"/>
            </a:rPr>
            <a:t>kepada</a:t>
          </a:r>
          <a:r>
            <a:rPr lang="en-US" sz="1050" dirty="0" smtClean="0">
              <a:latin typeface="Century Gothic" panose="020B0502020202020204" pitchFamily="34" charset="0"/>
            </a:rPr>
            <a:t> </a:t>
          </a:r>
          <a:r>
            <a:rPr lang="en-US" sz="1050" dirty="0" err="1" smtClean="0">
              <a:latin typeface="Century Gothic" panose="020B0502020202020204" pitchFamily="34" charset="0"/>
            </a:rPr>
            <a:t>hal</a:t>
          </a:r>
          <a:r>
            <a:rPr lang="en-US" sz="1050" dirty="0" smtClean="0">
              <a:latin typeface="Century Gothic" panose="020B0502020202020204" pitchFamily="34" charset="0"/>
            </a:rPr>
            <a:t> </a:t>
          </a:r>
          <a:r>
            <a:rPr lang="en-US" sz="1050" dirty="0" err="1" smtClean="0">
              <a:latin typeface="Century Gothic" panose="020B0502020202020204" pitchFamily="34" charset="0"/>
            </a:rPr>
            <a:t>administratif</a:t>
          </a:r>
          <a:r>
            <a:rPr lang="en-US" sz="1050" dirty="0" smtClean="0">
              <a:latin typeface="Century Gothic" panose="020B0502020202020204" pitchFamily="34" charset="0"/>
            </a:rPr>
            <a:t> </a:t>
          </a:r>
          <a:r>
            <a:rPr lang="en-US" sz="1050" dirty="0" err="1" smtClean="0">
              <a:latin typeface="Century Gothic" panose="020B0502020202020204" pitchFamily="34" charset="0"/>
            </a:rPr>
            <a:t>seperti</a:t>
          </a:r>
          <a:r>
            <a:rPr lang="en-US" sz="1050" dirty="0" smtClean="0">
              <a:latin typeface="Century Gothic" panose="020B0502020202020204" pitchFamily="34" charset="0"/>
            </a:rPr>
            <a:t> </a:t>
          </a:r>
          <a:r>
            <a:rPr lang="en-US" sz="1050" dirty="0" err="1" smtClean="0">
              <a:latin typeface="Century Gothic" panose="020B0502020202020204" pitchFamily="34" charset="0"/>
            </a:rPr>
            <a:t>rekrutmen</a:t>
          </a:r>
          <a:r>
            <a:rPr lang="en-US" sz="1050" dirty="0" smtClean="0">
              <a:latin typeface="Century Gothic" panose="020B0502020202020204" pitchFamily="34" charset="0"/>
            </a:rPr>
            <a:t>, </a:t>
          </a:r>
          <a:r>
            <a:rPr lang="en-US" sz="1050" dirty="0" err="1" smtClean="0">
              <a:latin typeface="Century Gothic" panose="020B0502020202020204" pitchFamily="34" charset="0"/>
            </a:rPr>
            <a:t>sampai</a:t>
          </a:r>
          <a:r>
            <a:rPr lang="en-US" sz="1050" dirty="0" smtClean="0">
              <a:latin typeface="Century Gothic" panose="020B0502020202020204" pitchFamily="34" charset="0"/>
            </a:rPr>
            <a:t> </a:t>
          </a:r>
          <a:r>
            <a:rPr lang="en-US" sz="1050" dirty="0" err="1" smtClean="0">
              <a:latin typeface="Century Gothic" panose="020B0502020202020204" pitchFamily="34" charset="0"/>
            </a:rPr>
            <a:t>pensiun</a:t>
          </a:r>
          <a:r>
            <a:rPr lang="en-US" sz="1050" dirty="0" smtClean="0">
              <a:latin typeface="Century Gothic" panose="020B0502020202020204" pitchFamily="34" charset="0"/>
            </a:rPr>
            <a:t>, </a:t>
          </a:r>
          <a:r>
            <a:rPr lang="en-US" sz="1050" dirty="0" err="1" smtClean="0">
              <a:latin typeface="Century Gothic" panose="020B0502020202020204" pitchFamily="34" charset="0"/>
            </a:rPr>
            <a:t>dan</a:t>
          </a:r>
          <a:r>
            <a:rPr lang="en-US" sz="1050" dirty="0" smtClean="0">
              <a:latin typeface="Century Gothic" panose="020B0502020202020204" pitchFamily="34" charset="0"/>
            </a:rPr>
            <a:t> </a:t>
          </a:r>
          <a:r>
            <a:rPr lang="en-US" sz="1050" dirty="0" err="1" smtClean="0">
              <a:latin typeface="Century Gothic" panose="020B0502020202020204" pitchFamily="34" charset="0"/>
            </a:rPr>
            <a:t>mengupayakan</a:t>
          </a:r>
          <a:r>
            <a:rPr lang="en-US" sz="1050" dirty="0" smtClean="0">
              <a:latin typeface="Century Gothic" panose="020B0502020202020204" pitchFamily="34" charset="0"/>
            </a:rPr>
            <a:t> </a:t>
          </a:r>
          <a:r>
            <a:rPr lang="en-US" sz="1050" dirty="0" err="1" smtClean="0">
              <a:latin typeface="Century Gothic" panose="020B0502020202020204" pitchFamily="34" charset="0"/>
            </a:rPr>
            <a:t>pegawai</a:t>
          </a:r>
          <a:r>
            <a:rPr lang="en-US" sz="1050" dirty="0" smtClean="0">
              <a:latin typeface="Century Gothic" panose="020B0502020202020204" pitchFamily="34" charset="0"/>
            </a:rPr>
            <a:t> </a:t>
          </a:r>
          <a:r>
            <a:rPr lang="en-US" sz="1050" dirty="0" err="1" smtClean="0">
              <a:latin typeface="Century Gothic" panose="020B0502020202020204" pitchFamily="34" charset="0"/>
            </a:rPr>
            <a:t>berkontribusi</a:t>
          </a:r>
          <a:r>
            <a:rPr lang="en-US" sz="1050" dirty="0" smtClean="0">
              <a:latin typeface="Century Gothic" panose="020B0502020202020204" pitchFamily="34" charset="0"/>
            </a:rPr>
            <a:t> </a:t>
          </a:r>
          <a:r>
            <a:rPr lang="en-US" sz="1050" dirty="0" err="1" smtClean="0">
              <a:latin typeface="Century Gothic" panose="020B0502020202020204" pitchFamily="34" charset="0"/>
            </a:rPr>
            <a:t>maksimal</a:t>
          </a:r>
          <a:r>
            <a:rPr lang="en-US" sz="1050" dirty="0" smtClean="0">
              <a:latin typeface="Century Gothic" panose="020B0502020202020204" pitchFamily="34" charset="0"/>
            </a:rPr>
            <a:t> demi </a:t>
          </a:r>
          <a:r>
            <a:rPr lang="en-US" sz="1050" dirty="0" err="1" smtClean="0">
              <a:latin typeface="Century Gothic" panose="020B0502020202020204" pitchFamily="34" charset="0"/>
            </a:rPr>
            <a:t>organisasi</a:t>
          </a:r>
          <a:r>
            <a:rPr lang="en-US" sz="1050" dirty="0" smtClean="0">
              <a:latin typeface="Century Gothic" panose="020B0502020202020204" pitchFamily="34" charset="0"/>
            </a:rPr>
            <a:t>  </a:t>
          </a:r>
          <a:endParaRPr lang="en-US" sz="1050" dirty="0"/>
        </a:p>
      </dgm:t>
    </dgm:pt>
    <dgm:pt modelId="{C7D3A16B-B73A-47B7-854B-C22B346263C6}" type="parTrans" cxnId="{DCCC4146-68B7-4F46-ADD1-DD4DABB5D520}">
      <dgm:prSet/>
      <dgm:spPr/>
      <dgm:t>
        <a:bodyPr/>
        <a:lstStyle/>
        <a:p>
          <a:endParaRPr lang="en-US" sz="2800"/>
        </a:p>
      </dgm:t>
    </dgm:pt>
    <dgm:pt modelId="{77938553-4DAC-4AC7-ADD6-5B0395D4026D}" type="sibTrans" cxnId="{DCCC4146-68B7-4F46-ADD1-DD4DABB5D520}">
      <dgm:prSet/>
      <dgm:spPr/>
      <dgm:t>
        <a:bodyPr/>
        <a:lstStyle/>
        <a:p>
          <a:endParaRPr lang="en-US" sz="2800"/>
        </a:p>
      </dgm:t>
    </dgm:pt>
    <dgm:pt modelId="{5AC202DE-2ECB-44A6-ABC3-6906E4E8BC48}" type="pres">
      <dgm:prSet presAssocID="{A54EF1CC-8E1C-43C7-BB37-08083CE69CD8}" presName="Name0" presStyleCnt="0">
        <dgm:presLayoutVars>
          <dgm:dir/>
          <dgm:animLvl val="lvl"/>
          <dgm:resizeHandles val="exact"/>
        </dgm:presLayoutVars>
      </dgm:prSet>
      <dgm:spPr/>
      <dgm:t>
        <a:bodyPr/>
        <a:lstStyle/>
        <a:p>
          <a:endParaRPr lang="en-US"/>
        </a:p>
      </dgm:t>
    </dgm:pt>
    <dgm:pt modelId="{2C8E2AB5-3354-45E0-9947-000B67E8657B}" type="pres">
      <dgm:prSet presAssocID="{381033CF-928A-45A6-9985-EC3655214957}" presName="boxAndChildren" presStyleCnt="0"/>
      <dgm:spPr/>
    </dgm:pt>
    <dgm:pt modelId="{7B009004-62DC-43E4-85DC-F4272E5575D5}" type="pres">
      <dgm:prSet presAssocID="{381033CF-928A-45A6-9985-EC3655214957}" presName="parentTextBox" presStyleLbl="node1" presStyleIdx="0" presStyleCnt="3"/>
      <dgm:spPr/>
      <dgm:t>
        <a:bodyPr/>
        <a:lstStyle/>
        <a:p>
          <a:endParaRPr lang="en-US"/>
        </a:p>
      </dgm:t>
    </dgm:pt>
    <dgm:pt modelId="{CA66AFAB-9A50-4245-B8F5-77779D7814E7}" type="pres">
      <dgm:prSet presAssocID="{381033CF-928A-45A6-9985-EC3655214957}" presName="entireBox" presStyleLbl="node1" presStyleIdx="0" presStyleCnt="3"/>
      <dgm:spPr/>
      <dgm:t>
        <a:bodyPr/>
        <a:lstStyle/>
        <a:p>
          <a:endParaRPr lang="en-US"/>
        </a:p>
      </dgm:t>
    </dgm:pt>
    <dgm:pt modelId="{AB8BB033-4084-4BFA-B44B-DB68C8A5BDFA}" type="pres">
      <dgm:prSet presAssocID="{381033CF-928A-45A6-9985-EC3655214957}" presName="descendantBox" presStyleCnt="0"/>
      <dgm:spPr/>
    </dgm:pt>
    <dgm:pt modelId="{0CF5A0D7-D472-47B5-B210-6C81E3BAD61C}" type="pres">
      <dgm:prSet presAssocID="{199DDBE4-941F-4959-8551-74E8ECF79419}" presName="childTextBox" presStyleLbl="fgAccFollowNode1" presStyleIdx="0" presStyleCnt="6">
        <dgm:presLayoutVars>
          <dgm:bulletEnabled val="1"/>
        </dgm:presLayoutVars>
      </dgm:prSet>
      <dgm:spPr/>
      <dgm:t>
        <a:bodyPr/>
        <a:lstStyle/>
        <a:p>
          <a:endParaRPr lang="en-US"/>
        </a:p>
      </dgm:t>
    </dgm:pt>
    <dgm:pt modelId="{37E714F7-698A-44D7-88AE-CA5F6E325255}" type="pres">
      <dgm:prSet presAssocID="{2B510366-1A59-442E-BDFD-2F0158C12914}" presName="childTextBox" presStyleLbl="fgAccFollowNode1" presStyleIdx="1" presStyleCnt="6">
        <dgm:presLayoutVars>
          <dgm:bulletEnabled val="1"/>
        </dgm:presLayoutVars>
      </dgm:prSet>
      <dgm:spPr/>
      <dgm:t>
        <a:bodyPr/>
        <a:lstStyle/>
        <a:p>
          <a:endParaRPr lang="en-US"/>
        </a:p>
      </dgm:t>
    </dgm:pt>
    <dgm:pt modelId="{504DD5C9-0FE6-4DD5-B564-39BE6C926146}" type="pres">
      <dgm:prSet presAssocID="{2A553F90-3A8F-4180-A7F3-418D919730B6}" presName="sp" presStyleCnt="0"/>
      <dgm:spPr/>
    </dgm:pt>
    <dgm:pt modelId="{BBE9723A-AA1E-4197-8B46-64B4DE015E1C}" type="pres">
      <dgm:prSet presAssocID="{2A673CB1-A4D6-41DF-9A1B-484DBCBD5A65}" presName="arrowAndChildren" presStyleCnt="0"/>
      <dgm:spPr/>
    </dgm:pt>
    <dgm:pt modelId="{CB48EE3C-59D9-4AD5-8994-23FDCD81199F}" type="pres">
      <dgm:prSet presAssocID="{2A673CB1-A4D6-41DF-9A1B-484DBCBD5A65}" presName="parentTextArrow" presStyleLbl="node1" presStyleIdx="0" presStyleCnt="3"/>
      <dgm:spPr/>
      <dgm:t>
        <a:bodyPr/>
        <a:lstStyle/>
        <a:p>
          <a:endParaRPr lang="en-US"/>
        </a:p>
      </dgm:t>
    </dgm:pt>
    <dgm:pt modelId="{62AD3699-BAA9-41C7-A4DC-06DA2832B0E5}" type="pres">
      <dgm:prSet presAssocID="{2A673CB1-A4D6-41DF-9A1B-484DBCBD5A65}" presName="arrow" presStyleLbl="node1" presStyleIdx="1" presStyleCnt="3"/>
      <dgm:spPr/>
      <dgm:t>
        <a:bodyPr/>
        <a:lstStyle/>
        <a:p>
          <a:endParaRPr lang="en-US"/>
        </a:p>
      </dgm:t>
    </dgm:pt>
    <dgm:pt modelId="{A7178A00-FD40-4BED-A3BC-73B0EB58EEE9}" type="pres">
      <dgm:prSet presAssocID="{2A673CB1-A4D6-41DF-9A1B-484DBCBD5A65}" presName="descendantArrow" presStyleCnt="0"/>
      <dgm:spPr/>
    </dgm:pt>
    <dgm:pt modelId="{2FABDFBB-AFD1-4870-A18C-C794854F136C}" type="pres">
      <dgm:prSet presAssocID="{89427055-3DC9-4661-82F3-7BA679F7070C}" presName="childTextArrow" presStyleLbl="fgAccFollowNode1" presStyleIdx="2" presStyleCnt="6">
        <dgm:presLayoutVars>
          <dgm:bulletEnabled val="1"/>
        </dgm:presLayoutVars>
      </dgm:prSet>
      <dgm:spPr/>
      <dgm:t>
        <a:bodyPr/>
        <a:lstStyle/>
        <a:p>
          <a:endParaRPr lang="en-US"/>
        </a:p>
      </dgm:t>
    </dgm:pt>
    <dgm:pt modelId="{097E6A0E-379D-4E9F-BA5B-26D04FA7C3DA}" type="pres">
      <dgm:prSet presAssocID="{8FFE6C75-C868-4932-8F21-F5F4C4D9492C}" presName="childTextArrow" presStyleLbl="fgAccFollowNode1" presStyleIdx="3" presStyleCnt="6">
        <dgm:presLayoutVars>
          <dgm:bulletEnabled val="1"/>
        </dgm:presLayoutVars>
      </dgm:prSet>
      <dgm:spPr/>
      <dgm:t>
        <a:bodyPr/>
        <a:lstStyle/>
        <a:p>
          <a:endParaRPr lang="en-US"/>
        </a:p>
      </dgm:t>
    </dgm:pt>
    <dgm:pt modelId="{1A8189DD-EF0F-46D9-80D3-D952CA7851C0}" type="pres">
      <dgm:prSet presAssocID="{61437F03-7E95-4C81-94A7-F1A1D2DAE523}" presName="sp" presStyleCnt="0"/>
      <dgm:spPr/>
    </dgm:pt>
    <dgm:pt modelId="{9B67B55E-6AE5-488E-942B-FD40FFEF9B52}" type="pres">
      <dgm:prSet presAssocID="{D035C57E-FC04-47AE-B8E2-B858B506B52C}" presName="arrowAndChildren" presStyleCnt="0"/>
      <dgm:spPr/>
    </dgm:pt>
    <dgm:pt modelId="{73066331-BBA9-4AB2-B983-7364B219EF9A}" type="pres">
      <dgm:prSet presAssocID="{D035C57E-FC04-47AE-B8E2-B858B506B52C}" presName="parentTextArrow" presStyleLbl="node1" presStyleIdx="1" presStyleCnt="3"/>
      <dgm:spPr/>
      <dgm:t>
        <a:bodyPr/>
        <a:lstStyle/>
        <a:p>
          <a:endParaRPr lang="en-US"/>
        </a:p>
      </dgm:t>
    </dgm:pt>
    <dgm:pt modelId="{C580E2AE-65BD-4FDE-ACC1-E27255133027}" type="pres">
      <dgm:prSet presAssocID="{D035C57E-FC04-47AE-B8E2-B858B506B52C}" presName="arrow" presStyleLbl="node1" presStyleIdx="2" presStyleCnt="3"/>
      <dgm:spPr/>
      <dgm:t>
        <a:bodyPr/>
        <a:lstStyle/>
        <a:p>
          <a:endParaRPr lang="en-US"/>
        </a:p>
      </dgm:t>
    </dgm:pt>
    <dgm:pt modelId="{5C147299-BA4A-43FA-8F32-010E179832E1}" type="pres">
      <dgm:prSet presAssocID="{D035C57E-FC04-47AE-B8E2-B858B506B52C}" presName="descendantArrow" presStyleCnt="0"/>
      <dgm:spPr/>
    </dgm:pt>
    <dgm:pt modelId="{B26B94DB-4EBC-42AF-B071-A5EF4F94F784}" type="pres">
      <dgm:prSet presAssocID="{415624BE-900D-4CC7-A4FB-1FA812B71452}" presName="childTextArrow" presStyleLbl="fgAccFollowNode1" presStyleIdx="4" presStyleCnt="6">
        <dgm:presLayoutVars>
          <dgm:bulletEnabled val="1"/>
        </dgm:presLayoutVars>
      </dgm:prSet>
      <dgm:spPr/>
      <dgm:t>
        <a:bodyPr/>
        <a:lstStyle/>
        <a:p>
          <a:endParaRPr lang="en-US"/>
        </a:p>
      </dgm:t>
    </dgm:pt>
    <dgm:pt modelId="{7809BFD6-633A-49DC-AB87-E6CE831AF1E3}" type="pres">
      <dgm:prSet presAssocID="{79059B79-BC85-43C7-811B-3FA43F9DCB31}" presName="childTextArrow" presStyleLbl="fgAccFollowNode1" presStyleIdx="5" presStyleCnt="6">
        <dgm:presLayoutVars>
          <dgm:bulletEnabled val="1"/>
        </dgm:presLayoutVars>
      </dgm:prSet>
      <dgm:spPr/>
      <dgm:t>
        <a:bodyPr/>
        <a:lstStyle/>
        <a:p>
          <a:endParaRPr lang="en-US"/>
        </a:p>
      </dgm:t>
    </dgm:pt>
  </dgm:ptLst>
  <dgm:cxnLst>
    <dgm:cxn modelId="{AFF31426-3268-446B-B5AE-A37FD29689E9}" type="presOf" srcId="{8FFE6C75-C868-4932-8F21-F5F4C4D9492C}" destId="{097E6A0E-379D-4E9F-BA5B-26D04FA7C3DA}" srcOrd="0" destOrd="0" presId="urn:microsoft.com/office/officeart/2005/8/layout/process4"/>
    <dgm:cxn modelId="{C8F6D60D-CA36-48C6-9974-4BDC6C9D6336}" srcId="{A54EF1CC-8E1C-43C7-BB37-08083CE69CD8}" destId="{381033CF-928A-45A6-9985-EC3655214957}" srcOrd="2" destOrd="0" parTransId="{B33C20B8-390E-40C5-A560-D591604EF93F}" sibTransId="{860717D4-2C5C-48F3-816A-D5F195B69BE8}"/>
    <dgm:cxn modelId="{7340DCF8-1675-4AAF-BA02-7FA7C18B2669}" srcId="{381033CF-928A-45A6-9985-EC3655214957}" destId="{199DDBE4-941F-4959-8551-74E8ECF79419}" srcOrd="0" destOrd="0" parTransId="{5823A0DB-E324-4FC6-8DFB-ECAFD9C2689B}" sibTransId="{E15FD365-EB18-4E42-8E3F-852B3D7AAB95}"/>
    <dgm:cxn modelId="{312149C8-E7FF-41AB-987A-B523CFCA30D6}" type="presOf" srcId="{89427055-3DC9-4661-82F3-7BA679F7070C}" destId="{2FABDFBB-AFD1-4870-A18C-C794854F136C}" srcOrd="0" destOrd="0" presId="urn:microsoft.com/office/officeart/2005/8/layout/process4"/>
    <dgm:cxn modelId="{9AC537B3-B47E-470B-9D48-425ACFD53461}" srcId="{2A673CB1-A4D6-41DF-9A1B-484DBCBD5A65}" destId="{8FFE6C75-C868-4932-8F21-F5F4C4D9492C}" srcOrd="1" destOrd="0" parTransId="{0D999C34-E421-4420-84E2-91E5C4E079F5}" sibTransId="{8916E393-F288-4B0E-ABA5-E92AD4ACA419}"/>
    <dgm:cxn modelId="{5E6943E0-5619-4125-826D-601FC745B830}" type="presOf" srcId="{D035C57E-FC04-47AE-B8E2-B858B506B52C}" destId="{73066331-BBA9-4AB2-B983-7364B219EF9A}" srcOrd="0" destOrd="0" presId="urn:microsoft.com/office/officeart/2005/8/layout/process4"/>
    <dgm:cxn modelId="{31C9FC44-DADB-4E9C-BE88-808A47A3AF0C}" type="presOf" srcId="{79059B79-BC85-43C7-811B-3FA43F9DCB31}" destId="{7809BFD6-633A-49DC-AB87-E6CE831AF1E3}" srcOrd="0" destOrd="0" presId="urn:microsoft.com/office/officeart/2005/8/layout/process4"/>
    <dgm:cxn modelId="{D2F60800-7FC4-4671-935A-4E1432F0D652}" type="presOf" srcId="{199DDBE4-941F-4959-8551-74E8ECF79419}" destId="{0CF5A0D7-D472-47B5-B210-6C81E3BAD61C}" srcOrd="0" destOrd="0" presId="urn:microsoft.com/office/officeart/2005/8/layout/process4"/>
    <dgm:cxn modelId="{198CE9D4-63FF-4EAE-9DEE-E4277A9A4C05}" type="presOf" srcId="{2A673CB1-A4D6-41DF-9A1B-484DBCBD5A65}" destId="{62AD3699-BAA9-41C7-A4DC-06DA2832B0E5}" srcOrd="1" destOrd="0" presId="urn:microsoft.com/office/officeart/2005/8/layout/process4"/>
    <dgm:cxn modelId="{C45AAA96-07F5-4B09-BD61-9D967065DC99}" srcId="{D035C57E-FC04-47AE-B8E2-B858B506B52C}" destId="{79059B79-BC85-43C7-811B-3FA43F9DCB31}" srcOrd="1" destOrd="0" parTransId="{CCACD3C3-0457-44F0-B589-65164505A058}" sibTransId="{9A5FA895-40C1-42E9-A7BF-EE1B57847142}"/>
    <dgm:cxn modelId="{A418F9E7-B0D2-4CA8-BAAE-CE70D6A1966D}" srcId="{A54EF1CC-8E1C-43C7-BB37-08083CE69CD8}" destId="{D035C57E-FC04-47AE-B8E2-B858B506B52C}" srcOrd="0" destOrd="0" parTransId="{078F4B2B-2E67-4A87-9C4A-CE6281404979}" sibTransId="{61437F03-7E95-4C81-94A7-F1A1D2DAE523}"/>
    <dgm:cxn modelId="{AF479899-7ABC-40D3-A4FB-DF9783E54D95}" type="presOf" srcId="{2A673CB1-A4D6-41DF-9A1B-484DBCBD5A65}" destId="{CB48EE3C-59D9-4AD5-8994-23FDCD81199F}" srcOrd="0" destOrd="0" presId="urn:microsoft.com/office/officeart/2005/8/layout/process4"/>
    <dgm:cxn modelId="{32A6AD6D-F77E-45A8-95DA-58BFC31284AB}" type="presOf" srcId="{D035C57E-FC04-47AE-B8E2-B858B506B52C}" destId="{C580E2AE-65BD-4FDE-ACC1-E27255133027}" srcOrd="1" destOrd="0" presId="urn:microsoft.com/office/officeart/2005/8/layout/process4"/>
    <dgm:cxn modelId="{DCCC4146-68B7-4F46-ADD1-DD4DABB5D520}" srcId="{381033CF-928A-45A6-9985-EC3655214957}" destId="{2B510366-1A59-442E-BDFD-2F0158C12914}" srcOrd="1" destOrd="0" parTransId="{C7D3A16B-B73A-47B7-854B-C22B346263C6}" sibTransId="{77938553-4DAC-4AC7-ADD6-5B0395D4026D}"/>
    <dgm:cxn modelId="{8AAD2C3A-1902-484C-A1CC-066F3D23DAEC}" srcId="{A54EF1CC-8E1C-43C7-BB37-08083CE69CD8}" destId="{2A673CB1-A4D6-41DF-9A1B-484DBCBD5A65}" srcOrd="1" destOrd="0" parTransId="{11EF0A8C-C7B5-4723-B20A-E5BC8818C363}" sibTransId="{2A553F90-3A8F-4180-A7F3-418D919730B6}"/>
    <dgm:cxn modelId="{827AEAEB-C1CA-4CA5-A506-0C5E1FD7A159}" type="presOf" srcId="{A54EF1CC-8E1C-43C7-BB37-08083CE69CD8}" destId="{5AC202DE-2ECB-44A6-ABC3-6906E4E8BC48}" srcOrd="0" destOrd="0" presId="urn:microsoft.com/office/officeart/2005/8/layout/process4"/>
    <dgm:cxn modelId="{F90D6CAC-0E4D-46F4-996E-426E27F0A5DA}" type="presOf" srcId="{415624BE-900D-4CC7-A4FB-1FA812B71452}" destId="{B26B94DB-4EBC-42AF-B071-A5EF4F94F784}" srcOrd="0" destOrd="0" presId="urn:microsoft.com/office/officeart/2005/8/layout/process4"/>
    <dgm:cxn modelId="{E31E3A81-8C67-4977-AEE7-ADA1E0EAFB25}" srcId="{2A673CB1-A4D6-41DF-9A1B-484DBCBD5A65}" destId="{89427055-3DC9-4661-82F3-7BA679F7070C}" srcOrd="0" destOrd="0" parTransId="{FD01C6DC-5F4F-4A4E-B3BF-9B526551178E}" sibTransId="{C774F74A-5053-475A-80A4-5D4E3AE09941}"/>
    <dgm:cxn modelId="{F84D9D07-2CDF-49C7-A7F1-B611D77E5405}" type="presOf" srcId="{381033CF-928A-45A6-9985-EC3655214957}" destId="{CA66AFAB-9A50-4245-B8F5-77779D7814E7}" srcOrd="1" destOrd="0" presId="urn:microsoft.com/office/officeart/2005/8/layout/process4"/>
    <dgm:cxn modelId="{D114A13C-278E-4741-99D6-3C5DD973FAAD}" type="presOf" srcId="{2B510366-1A59-442E-BDFD-2F0158C12914}" destId="{37E714F7-698A-44D7-88AE-CA5F6E325255}" srcOrd="0" destOrd="0" presId="urn:microsoft.com/office/officeart/2005/8/layout/process4"/>
    <dgm:cxn modelId="{B2B7791B-E78C-4308-9B99-B897724F556C}" type="presOf" srcId="{381033CF-928A-45A6-9985-EC3655214957}" destId="{7B009004-62DC-43E4-85DC-F4272E5575D5}" srcOrd="0" destOrd="0" presId="urn:microsoft.com/office/officeart/2005/8/layout/process4"/>
    <dgm:cxn modelId="{023F8297-3786-4482-8743-8D9BFF5E2ADD}" srcId="{D035C57E-FC04-47AE-B8E2-B858B506B52C}" destId="{415624BE-900D-4CC7-A4FB-1FA812B71452}" srcOrd="0" destOrd="0" parTransId="{A456ACF4-0E98-4747-B598-ED67F4788DF3}" sibTransId="{E39DA5BE-3E51-47EB-920B-F7BE5103AFC5}"/>
    <dgm:cxn modelId="{A32D06D1-595A-42CA-A753-09FA11B82BD0}" type="presParOf" srcId="{5AC202DE-2ECB-44A6-ABC3-6906E4E8BC48}" destId="{2C8E2AB5-3354-45E0-9947-000B67E8657B}" srcOrd="0" destOrd="0" presId="urn:microsoft.com/office/officeart/2005/8/layout/process4"/>
    <dgm:cxn modelId="{75088AE1-DCCB-48A8-A666-7F3FB55343A5}" type="presParOf" srcId="{2C8E2AB5-3354-45E0-9947-000B67E8657B}" destId="{7B009004-62DC-43E4-85DC-F4272E5575D5}" srcOrd="0" destOrd="0" presId="urn:microsoft.com/office/officeart/2005/8/layout/process4"/>
    <dgm:cxn modelId="{5A4AB6E6-6483-432D-A25C-E9B44B67D248}" type="presParOf" srcId="{2C8E2AB5-3354-45E0-9947-000B67E8657B}" destId="{CA66AFAB-9A50-4245-B8F5-77779D7814E7}" srcOrd="1" destOrd="0" presId="urn:microsoft.com/office/officeart/2005/8/layout/process4"/>
    <dgm:cxn modelId="{3EC1FFAD-809A-4813-8C4C-D8FFD18B308C}" type="presParOf" srcId="{2C8E2AB5-3354-45E0-9947-000B67E8657B}" destId="{AB8BB033-4084-4BFA-B44B-DB68C8A5BDFA}" srcOrd="2" destOrd="0" presId="urn:microsoft.com/office/officeart/2005/8/layout/process4"/>
    <dgm:cxn modelId="{D5373ADE-81A7-45A5-B7EF-B878A4C1CAA5}" type="presParOf" srcId="{AB8BB033-4084-4BFA-B44B-DB68C8A5BDFA}" destId="{0CF5A0D7-D472-47B5-B210-6C81E3BAD61C}" srcOrd="0" destOrd="0" presId="urn:microsoft.com/office/officeart/2005/8/layout/process4"/>
    <dgm:cxn modelId="{11894390-651D-423F-B59E-CC5AE7F4E3C9}" type="presParOf" srcId="{AB8BB033-4084-4BFA-B44B-DB68C8A5BDFA}" destId="{37E714F7-698A-44D7-88AE-CA5F6E325255}" srcOrd="1" destOrd="0" presId="urn:microsoft.com/office/officeart/2005/8/layout/process4"/>
    <dgm:cxn modelId="{92BB3637-F4BF-4C27-8ACD-4A6C563E9067}" type="presParOf" srcId="{5AC202DE-2ECB-44A6-ABC3-6906E4E8BC48}" destId="{504DD5C9-0FE6-4DD5-B564-39BE6C926146}" srcOrd="1" destOrd="0" presId="urn:microsoft.com/office/officeart/2005/8/layout/process4"/>
    <dgm:cxn modelId="{72DC9E14-CF6D-4A45-9B44-EE6419166451}" type="presParOf" srcId="{5AC202DE-2ECB-44A6-ABC3-6906E4E8BC48}" destId="{BBE9723A-AA1E-4197-8B46-64B4DE015E1C}" srcOrd="2" destOrd="0" presId="urn:microsoft.com/office/officeart/2005/8/layout/process4"/>
    <dgm:cxn modelId="{33B3FAD9-9AB5-40E3-A518-B698DBF60D1A}" type="presParOf" srcId="{BBE9723A-AA1E-4197-8B46-64B4DE015E1C}" destId="{CB48EE3C-59D9-4AD5-8994-23FDCD81199F}" srcOrd="0" destOrd="0" presId="urn:microsoft.com/office/officeart/2005/8/layout/process4"/>
    <dgm:cxn modelId="{C0DCC22E-4AD6-4C18-8055-D0726B9F1F79}" type="presParOf" srcId="{BBE9723A-AA1E-4197-8B46-64B4DE015E1C}" destId="{62AD3699-BAA9-41C7-A4DC-06DA2832B0E5}" srcOrd="1" destOrd="0" presId="urn:microsoft.com/office/officeart/2005/8/layout/process4"/>
    <dgm:cxn modelId="{B71399DF-D5DD-4210-B1A4-3BCD9414E2E1}" type="presParOf" srcId="{BBE9723A-AA1E-4197-8B46-64B4DE015E1C}" destId="{A7178A00-FD40-4BED-A3BC-73B0EB58EEE9}" srcOrd="2" destOrd="0" presId="urn:microsoft.com/office/officeart/2005/8/layout/process4"/>
    <dgm:cxn modelId="{CF1ED96B-92B0-4643-B0DD-0CE8EEC3AD40}" type="presParOf" srcId="{A7178A00-FD40-4BED-A3BC-73B0EB58EEE9}" destId="{2FABDFBB-AFD1-4870-A18C-C794854F136C}" srcOrd="0" destOrd="0" presId="urn:microsoft.com/office/officeart/2005/8/layout/process4"/>
    <dgm:cxn modelId="{B0A3349B-DC3C-4F0D-BC14-D57405429F3E}" type="presParOf" srcId="{A7178A00-FD40-4BED-A3BC-73B0EB58EEE9}" destId="{097E6A0E-379D-4E9F-BA5B-26D04FA7C3DA}" srcOrd="1" destOrd="0" presId="urn:microsoft.com/office/officeart/2005/8/layout/process4"/>
    <dgm:cxn modelId="{DC9DA305-4DB5-4C80-9B92-1B5DF0C5F6EA}" type="presParOf" srcId="{5AC202DE-2ECB-44A6-ABC3-6906E4E8BC48}" destId="{1A8189DD-EF0F-46D9-80D3-D952CA7851C0}" srcOrd="3" destOrd="0" presId="urn:microsoft.com/office/officeart/2005/8/layout/process4"/>
    <dgm:cxn modelId="{7062DA2A-E014-4006-AEE1-3A1880DC3345}" type="presParOf" srcId="{5AC202DE-2ECB-44A6-ABC3-6906E4E8BC48}" destId="{9B67B55E-6AE5-488E-942B-FD40FFEF9B52}" srcOrd="4" destOrd="0" presId="urn:microsoft.com/office/officeart/2005/8/layout/process4"/>
    <dgm:cxn modelId="{BD49491B-30E0-4603-8770-ECA081A17678}" type="presParOf" srcId="{9B67B55E-6AE5-488E-942B-FD40FFEF9B52}" destId="{73066331-BBA9-4AB2-B983-7364B219EF9A}" srcOrd="0" destOrd="0" presId="urn:microsoft.com/office/officeart/2005/8/layout/process4"/>
    <dgm:cxn modelId="{C9E3B0CA-DB97-481B-903C-BBDCD2DB56A7}" type="presParOf" srcId="{9B67B55E-6AE5-488E-942B-FD40FFEF9B52}" destId="{C580E2AE-65BD-4FDE-ACC1-E27255133027}" srcOrd="1" destOrd="0" presId="urn:microsoft.com/office/officeart/2005/8/layout/process4"/>
    <dgm:cxn modelId="{A5588AEC-2664-4D47-BB4F-860C8E46A060}" type="presParOf" srcId="{9B67B55E-6AE5-488E-942B-FD40FFEF9B52}" destId="{5C147299-BA4A-43FA-8F32-010E179832E1}" srcOrd="2" destOrd="0" presId="urn:microsoft.com/office/officeart/2005/8/layout/process4"/>
    <dgm:cxn modelId="{800A7919-2F99-48B3-830F-9EE630623856}" type="presParOf" srcId="{5C147299-BA4A-43FA-8F32-010E179832E1}" destId="{B26B94DB-4EBC-42AF-B071-A5EF4F94F784}" srcOrd="0" destOrd="0" presId="urn:microsoft.com/office/officeart/2005/8/layout/process4"/>
    <dgm:cxn modelId="{04BC5F27-09D6-43EB-9A13-2E1078F382A7}" type="presParOf" srcId="{5C147299-BA4A-43FA-8F32-010E179832E1}" destId="{7809BFD6-633A-49DC-AB87-E6CE831AF1E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8A3C5-80FC-4461-83ED-999D47F81563}" type="doc">
      <dgm:prSet loTypeId="urn:microsoft.com/office/officeart/2011/layout/InterconnectedBlockProcess" loCatId="process" qsTypeId="urn:microsoft.com/office/officeart/2005/8/quickstyle/simple1" qsCatId="simple" csTypeId="urn:microsoft.com/office/officeart/2005/8/colors/colorful5" csCatId="colorful" phldr="1"/>
      <dgm:spPr/>
      <dgm:t>
        <a:bodyPr/>
        <a:lstStyle/>
        <a:p>
          <a:endParaRPr lang="en-ID"/>
        </a:p>
      </dgm:t>
    </dgm:pt>
    <dgm:pt modelId="{2DCC7AE4-21A0-4C8F-B83B-EB4741E89A3A}">
      <dgm:prSet phldrT="[Text]" custT="1"/>
      <dgm:spPr/>
      <dgm:t>
        <a:bodyPr/>
        <a:lstStyle/>
        <a:p>
          <a:r>
            <a:rPr lang="en-US" sz="2000" b="1" dirty="0" err="1"/>
            <a:t>Jangka</a:t>
          </a:r>
          <a:r>
            <a:rPr lang="en-US" sz="2000" b="1" dirty="0"/>
            <a:t> </a:t>
          </a:r>
          <a:r>
            <a:rPr lang="en-US" sz="2000" b="1" dirty="0" err="1"/>
            <a:t>Pendek</a:t>
          </a:r>
          <a:endParaRPr lang="en-US" sz="2000" b="1" dirty="0"/>
        </a:p>
        <a:p>
          <a:r>
            <a:rPr lang="en-US" sz="2000" b="1" dirty="0"/>
            <a:t>(2 </a:t>
          </a:r>
          <a:r>
            <a:rPr lang="en-US" sz="2000" b="1" dirty="0" err="1"/>
            <a:t>Bulan</a:t>
          </a:r>
          <a:r>
            <a:rPr lang="en-US" sz="2000" b="1" dirty="0"/>
            <a:t>)</a:t>
          </a:r>
          <a:endParaRPr lang="en-ID" sz="2000" b="1" dirty="0"/>
        </a:p>
      </dgm:t>
    </dgm:pt>
    <dgm:pt modelId="{1DFAC88A-FA5C-4784-AF62-DC0AC728F4B0}" type="parTrans" cxnId="{7E12DD00-CA08-4A4B-BF74-C236EDFD824D}">
      <dgm:prSet/>
      <dgm:spPr/>
      <dgm:t>
        <a:bodyPr/>
        <a:lstStyle/>
        <a:p>
          <a:endParaRPr lang="en-ID"/>
        </a:p>
      </dgm:t>
    </dgm:pt>
    <dgm:pt modelId="{0FCB260B-553E-4110-A10A-3C0D64D57844}" type="sibTrans" cxnId="{7E12DD00-CA08-4A4B-BF74-C236EDFD824D}">
      <dgm:prSet/>
      <dgm:spPr/>
      <dgm:t>
        <a:bodyPr/>
        <a:lstStyle/>
        <a:p>
          <a:endParaRPr lang="en-ID"/>
        </a:p>
      </dgm:t>
    </dgm:pt>
    <dgm:pt modelId="{19918F81-F595-4EF7-A0FE-8737A97D7985}">
      <dgm:prSet phldrT="[Text]" custT="1"/>
      <dgm:spPr/>
      <dgm:t>
        <a:bodyPr/>
        <a:lstStyle/>
        <a:p>
          <a:pPr marL="0" indent="0" algn="r" defTabSz="800100">
            <a:buFont typeface="+mj-lt"/>
            <a:buAutoNum type="arabicPeriod"/>
          </a:pPr>
          <a:r>
            <a:rPr lang="en-US" sz="1800" dirty="0"/>
            <a:t>1. </a:t>
          </a:r>
          <a:r>
            <a:rPr lang="en-US" sz="1800" dirty="0" err="1"/>
            <a:t>Menyiapkan</a:t>
          </a:r>
          <a:r>
            <a:rPr lang="en-US" sz="1800" dirty="0"/>
            <a:t> </a:t>
          </a:r>
          <a:r>
            <a:rPr lang="en-US" sz="1800" dirty="0" err="1"/>
            <a:t>Pergub</a:t>
          </a:r>
          <a:r>
            <a:rPr lang="en-US" sz="1800" dirty="0"/>
            <a:t> </a:t>
          </a:r>
          <a:r>
            <a:rPr lang="en-US" sz="1800" dirty="0" err="1"/>
            <a:t>Standar</a:t>
          </a:r>
          <a:r>
            <a:rPr lang="en-US" sz="1800" dirty="0"/>
            <a:t> </a:t>
          </a:r>
          <a:r>
            <a:rPr lang="en-US" sz="1800" dirty="0" err="1"/>
            <a:t>Kompetensi</a:t>
          </a:r>
          <a:endParaRPr lang="en-US" sz="1800" dirty="0"/>
        </a:p>
        <a:p>
          <a:pPr marL="0" indent="0" algn="r" defTabSz="800100">
            <a:buFont typeface="+mj-lt"/>
            <a:buAutoNum type="arabicPeriod"/>
          </a:pPr>
          <a:endParaRPr lang="en-US" sz="1800" dirty="0"/>
        </a:p>
        <a:p>
          <a:pPr marL="0" indent="0" algn="r" defTabSz="800100">
            <a:buFont typeface="+mj-lt"/>
            <a:buAutoNum type="arabicPeriod"/>
          </a:pPr>
          <a:r>
            <a:rPr lang="en-US" sz="1800" dirty="0"/>
            <a:t>2. </a:t>
          </a:r>
          <a:r>
            <a:rPr lang="en-US" sz="1800" dirty="0" err="1"/>
            <a:t>Penkom</a:t>
          </a:r>
          <a:r>
            <a:rPr lang="en-US" sz="1800" dirty="0"/>
            <a:t> </a:t>
          </a:r>
          <a:r>
            <a:rPr lang="en-US" sz="1800" dirty="0" err="1"/>
            <a:t>Pelaksana</a:t>
          </a:r>
          <a:r>
            <a:rPr lang="en-US" sz="1800" dirty="0"/>
            <a:t> 7 Biro </a:t>
          </a:r>
          <a:r>
            <a:rPr lang="en-US" sz="1800" dirty="0" err="1"/>
            <a:t>Setda</a:t>
          </a:r>
          <a:endParaRPr lang="en-US" sz="1800" dirty="0"/>
        </a:p>
        <a:p>
          <a:pPr marL="0" indent="0" algn="r" defTabSz="800100">
            <a:buFont typeface="+mj-lt"/>
            <a:buAutoNum type="arabicPeriod"/>
          </a:pPr>
          <a:endParaRPr lang="en-US" sz="1800" dirty="0"/>
        </a:p>
        <a:p>
          <a:pPr marL="0" indent="0" algn="r" defTabSz="800100">
            <a:buFont typeface="+mj-lt"/>
            <a:buAutoNum type="arabicPeriod"/>
          </a:pPr>
          <a:r>
            <a:rPr lang="en-US" sz="1800" dirty="0"/>
            <a:t>3. AKPK </a:t>
          </a:r>
          <a:r>
            <a:rPr lang="en-US" sz="1800" dirty="0" err="1"/>
            <a:t>Pelaksana</a:t>
          </a:r>
          <a:r>
            <a:rPr lang="en-US" sz="1800" dirty="0"/>
            <a:t> 7 Biro (281 orang)</a:t>
          </a:r>
        </a:p>
        <a:p>
          <a:pPr marL="0" indent="0" algn="r" defTabSz="800100">
            <a:buFont typeface="+mj-lt"/>
            <a:buAutoNum type="arabicPeriod"/>
          </a:pPr>
          <a:endParaRPr lang="en-US" sz="1800" dirty="0"/>
        </a:p>
        <a:p>
          <a:pPr marL="0" indent="0" algn="r" defTabSz="800100">
            <a:buFont typeface="+mj-lt"/>
            <a:buAutoNum type="arabicPeriod"/>
          </a:pPr>
          <a:r>
            <a:rPr lang="en-US" sz="1800" dirty="0"/>
            <a:t>4. </a:t>
          </a:r>
          <a:r>
            <a:rPr lang="en-US" sz="1800" dirty="0" err="1"/>
            <a:t>Diklat</a:t>
          </a:r>
          <a:r>
            <a:rPr lang="en-US" sz="1800" dirty="0"/>
            <a:t>/</a:t>
          </a:r>
          <a:r>
            <a:rPr lang="en-US" sz="1800" dirty="0" err="1"/>
            <a:t>Bimtek</a:t>
          </a:r>
          <a:r>
            <a:rPr lang="en-US" sz="1800" dirty="0"/>
            <a:t> (</a:t>
          </a:r>
          <a:r>
            <a:rPr lang="en-US" sz="1800" dirty="0" err="1"/>
            <a:t>Koordinasi</a:t>
          </a:r>
          <a:r>
            <a:rPr lang="en-US" sz="1800" dirty="0"/>
            <a:t> </a:t>
          </a:r>
          <a:r>
            <a:rPr lang="en-US" sz="1800" dirty="0" err="1"/>
            <a:t>dengan</a:t>
          </a:r>
          <a:r>
            <a:rPr lang="en-US" sz="1800" dirty="0"/>
            <a:t> BPSDMD)</a:t>
          </a:r>
        </a:p>
        <a:p>
          <a:pPr marL="0" algn="l" defTabSz="1250950">
            <a:buFont typeface="+mj-lt"/>
            <a:buAutoNum type="arabicPeriod"/>
          </a:pPr>
          <a:endParaRPr lang="en-ID" sz="1800" dirty="0"/>
        </a:p>
      </dgm:t>
    </dgm:pt>
    <dgm:pt modelId="{78FDC35B-A452-4D4F-B709-523AC863FCC0}" type="parTrans" cxnId="{7AA369E9-5B01-406D-9B3B-CA07E376C525}">
      <dgm:prSet/>
      <dgm:spPr/>
      <dgm:t>
        <a:bodyPr/>
        <a:lstStyle/>
        <a:p>
          <a:endParaRPr lang="en-ID"/>
        </a:p>
      </dgm:t>
    </dgm:pt>
    <dgm:pt modelId="{530A0357-8EC6-4CC5-A9BB-1DB536712180}" type="sibTrans" cxnId="{7AA369E9-5B01-406D-9B3B-CA07E376C525}">
      <dgm:prSet/>
      <dgm:spPr/>
      <dgm:t>
        <a:bodyPr/>
        <a:lstStyle/>
        <a:p>
          <a:endParaRPr lang="en-ID"/>
        </a:p>
      </dgm:t>
    </dgm:pt>
    <dgm:pt modelId="{5297FBAB-42BD-451E-87CD-CC8DACD1EA0D}">
      <dgm:prSet phldrT="[Text]" custT="1"/>
      <dgm:spPr/>
      <dgm:t>
        <a:bodyPr/>
        <a:lstStyle/>
        <a:p>
          <a:pPr algn="ctr" defTabSz="179388"/>
          <a:r>
            <a:rPr lang="en-US" sz="2000" b="1" dirty="0" err="1"/>
            <a:t>Jangka</a:t>
          </a:r>
          <a:r>
            <a:rPr lang="en-US" sz="2000" b="1" dirty="0"/>
            <a:t> </a:t>
          </a:r>
          <a:r>
            <a:rPr lang="en-US" sz="2000" b="1" dirty="0" err="1"/>
            <a:t>Menengah</a:t>
          </a:r>
          <a:endParaRPr lang="en-US" sz="2000" b="1" dirty="0"/>
        </a:p>
        <a:p>
          <a:pPr algn="ctr" defTabSz="179388"/>
          <a:r>
            <a:rPr lang="en-US" sz="2000" b="1" dirty="0"/>
            <a:t>(6 </a:t>
          </a:r>
          <a:r>
            <a:rPr lang="en-US" sz="2000" b="1" dirty="0" err="1"/>
            <a:t>Bulan</a:t>
          </a:r>
          <a:r>
            <a:rPr lang="en-US" sz="2000" b="1" dirty="0"/>
            <a:t>)	</a:t>
          </a:r>
          <a:endParaRPr lang="en-ID" sz="2000" b="1" dirty="0"/>
        </a:p>
      </dgm:t>
    </dgm:pt>
    <dgm:pt modelId="{5EE6379B-F9D3-40FC-8F60-01F0C91B2B88}" type="parTrans" cxnId="{61C8D336-83E3-4633-A4E1-01077994CA1B}">
      <dgm:prSet/>
      <dgm:spPr/>
      <dgm:t>
        <a:bodyPr/>
        <a:lstStyle/>
        <a:p>
          <a:endParaRPr lang="en-ID"/>
        </a:p>
      </dgm:t>
    </dgm:pt>
    <dgm:pt modelId="{8693817E-B395-4C6C-A561-6428FE1B1256}" type="sibTrans" cxnId="{61C8D336-83E3-4633-A4E1-01077994CA1B}">
      <dgm:prSet/>
      <dgm:spPr/>
      <dgm:t>
        <a:bodyPr/>
        <a:lstStyle/>
        <a:p>
          <a:endParaRPr lang="en-ID"/>
        </a:p>
      </dgm:t>
    </dgm:pt>
    <dgm:pt modelId="{F11B233F-5E00-4824-8B12-17D094BF0C9F}">
      <dgm:prSet phldrT="[Text]" custT="1"/>
      <dgm:spPr/>
      <dgm:t>
        <a:bodyPr/>
        <a:lstStyle/>
        <a:p>
          <a:pPr algn="r">
            <a:buFont typeface="+mj-lt"/>
            <a:buAutoNum type="arabicPeriod"/>
          </a:pPr>
          <a:r>
            <a:rPr lang="en-US" sz="1800" dirty="0"/>
            <a:t>1. </a:t>
          </a:r>
          <a:r>
            <a:rPr lang="en-US" sz="1800" dirty="0" err="1"/>
            <a:t>Menyiapkan</a:t>
          </a:r>
          <a:r>
            <a:rPr lang="en-US" sz="1800" dirty="0"/>
            <a:t> </a:t>
          </a:r>
          <a:r>
            <a:rPr lang="en-US" sz="1800" dirty="0" err="1"/>
            <a:t>Pergub</a:t>
          </a:r>
          <a:r>
            <a:rPr lang="en-US" sz="1800" dirty="0"/>
            <a:t> </a:t>
          </a:r>
          <a:r>
            <a:rPr lang="en-US" sz="1800" dirty="0" err="1"/>
            <a:t>Manajemen</a:t>
          </a:r>
          <a:r>
            <a:rPr lang="en-US" sz="1800" dirty="0"/>
            <a:t> </a:t>
          </a:r>
          <a:r>
            <a:rPr lang="en-US" sz="1800" dirty="0" err="1"/>
            <a:t>Talenta</a:t>
          </a:r>
          <a:endParaRPr lang="en-ID" sz="1800" dirty="0"/>
        </a:p>
      </dgm:t>
    </dgm:pt>
    <dgm:pt modelId="{FE98EA56-2DE5-4B3E-BA03-94682174E087}" type="parTrans" cxnId="{FD4E798E-FF3C-4F17-8CB9-B2F4B13E5127}">
      <dgm:prSet/>
      <dgm:spPr/>
      <dgm:t>
        <a:bodyPr/>
        <a:lstStyle/>
        <a:p>
          <a:endParaRPr lang="en-ID"/>
        </a:p>
      </dgm:t>
    </dgm:pt>
    <dgm:pt modelId="{D440A7A9-0226-496B-80CB-C709BDFF137B}" type="sibTrans" cxnId="{FD4E798E-FF3C-4F17-8CB9-B2F4B13E5127}">
      <dgm:prSet/>
      <dgm:spPr/>
      <dgm:t>
        <a:bodyPr/>
        <a:lstStyle/>
        <a:p>
          <a:endParaRPr lang="en-ID"/>
        </a:p>
      </dgm:t>
    </dgm:pt>
    <dgm:pt modelId="{17A0E956-264D-4877-B976-19406FC5910F}">
      <dgm:prSet phldrT="[Text]" custT="1"/>
      <dgm:spPr/>
      <dgm:t>
        <a:bodyPr/>
        <a:lstStyle/>
        <a:p>
          <a:r>
            <a:rPr lang="en-US" sz="2800" b="1" dirty="0" err="1"/>
            <a:t>Jangka</a:t>
          </a:r>
          <a:r>
            <a:rPr lang="en-US" sz="2800" b="1" dirty="0"/>
            <a:t> Panjang </a:t>
          </a:r>
        </a:p>
        <a:p>
          <a:r>
            <a:rPr lang="en-US" sz="2800" dirty="0"/>
            <a:t>(</a:t>
          </a:r>
          <a:r>
            <a:rPr lang="id-ID" sz="2800" dirty="0"/>
            <a:t>1 -1,5 Tahun</a:t>
          </a:r>
          <a:r>
            <a:rPr lang="en-US" sz="2800" dirty="0"/>
            <a:t>)</a:t>
          </a:r>
          <a:endParaRPr lang="en-ID" sz="2800" b="1" dirty="0"/>
        </a:p>
      </dgm:t>
    </dgm:pt>
    <dgm:pt modelId="{5BDC92B3-4ABA-4400-A3C2-ECFBEB1514DC}" type="parTrans" cxnId="{B858F4B1-CC49-41EC-B0A3-80A034DD1236}">
      <dgm:prSet/>
      <dgm:spPr/>
      <dgm:t>
        <a:bodyPr/>
        <a:lstStyle/>
        <a:p>
          <a:endParaRPr lang="en-ID"/>
        </a:p>
      </dgm:t>
    </dgm:pt>
    <dgm:pt modelId="{A48D5560-C8C8-4A9F-9D05-12364C8EE676}" type="sibTrans" cxnId="{B858F4B1-CC49-41EC-B0A3-80A034DD1236}">
      <dgm:prSet/>
      <dgm:spPr/>
      <dgm:t>
        <a:bodyPr/>
        <a:lstStyle/>
        <a:p>
          <a:endParaRPr lang="en-ID"/>
        </a:p>
      </dgm:t>
    </dgm:pt>
    <dgm:pt modelId="{2C374F22-263A-4886-9790-7B451B547B74}">
      <dgm:prSet phldrT="[Text]" custT="1"/>
      <dgm:spPr/>
      <dgm:t>
        <a:bodyPr/>
        <a:lstStyle/>
        <a:p>
          <a:r>
            <a:rPr lang="en-US" sz="2000" dirty="0">
              <a:effectLst/>
            </a:rPr>
            <a:t>1. </a:t>
          </a:r>
          <a:r>
            <a:rPr lang="en-US" sz="2000" dirty="0" err="1">
              <a:effectLst/>
            </a:rPr>
            <a:t>Penkom</a:t>
          </a:r>
          <a:r>
            <a:rPr lang="en-US" sz="2000" dirty="0">
              <a:effectLst/>
            </a:rPr>
            <a:t> 9 Badan, </a:t>
          </a:r>
          <a:r>
            <a:rPr lang="en-US" sz="2000" dirty="0" err="1">
              <a:effectLst/>
            </a:rPr>
            <a:t>Inspektorat</a:t>
          </a:r>
          <a:r>
            <a:rPr lang="en-US" sz="2000" dirty="0">
              <a:effectLst/>
            </a:rPr>
            <a:t>, </a:t>
          </a:r>
          <a:r>
            <a:rPr lang="en-US" sz="2000" dirty="0" err="1">
              <a:effectLst/>
            </a:rPr>
            <a:t>Sapol</a:t>
          </a:r>
          <a:r>
            <a:rPr lang="en-US" sz="2000" dirty="0">
              <a:effectLst/>
            </a:rPr>
            <a:t> PP, </a:t>
          </a:r>
          <a:r>
            <a:rPr lang="en-US" sz="2000" dirty="0" err="1">
              <a:effectLst/>
            </a:rPr>
            <a:t>Setwan</a:t>
          </a:r>
          <a:r>
            <a:rPr lang="en-US" sz="2000" dirty="0">
              <a:effectLst/>
            </a:rPr>
            <a:t> (1.295 orang)</a:t>
          </a:r>
        </a:p>
        <a:p>
          <a:endParaRPr lang="en-US" sz="2000" dirty="0">
            <a:effectLst/>
          </a:endParaRPr>
        </a:p>
        <a:p>
          <a:r>
            <a:rPr lang="en-US" sz="2000" dirty="0">
              <a:effectLst/>
            </a:rPr>
            <a:t>2. </a:t>
          </a:r>
          <a:r>
            <a:rPr lang="en-US" sz="2000" dirty="0" err="1">
              <a:effectLst/>
            </a:rPr>
            <a:t>Penkom</a:t>
          </a:r>
          <a:r>
            <a:rPr lang="en-US" sz="2000" dirty="0">
              <a:effectLst/>
            </a:rPr>
            <a:t> </a:t>
          </a:r>
          <a:r>
            <a:rPr lang="en-US" sz="2000" dirty="0" err="1">
              <a:effectLst/>
            </a:rPr>
            <a:t>staf</a:t>
          </a:r>
          <a:r>
            <a:rPr lang="en-US" sz="2000" dirty="0">
              <a:effectLst/>
            </a:rPr>
            <a:t> pada UPTD (1.442 orang)</a:t>
          </a:r>
        </a:p>
        <a:p>
          <a:endParaRPr lang="en-US" sz="2000" dirty="0">
            <a:effectLst/>
          </a:endParaRPr>
        </a:p>
        <a:p>
          <a:r>
            <a:rPr lang="en-US" sz="2000" dirty="0">
              <a:effectLst/>
            </a:rPr>
            <a:t>3. AKPK </a:t>
          </a:r>
          <a:r>
            <a:rPr lang="en-US" sz="2000" dirty="0" err="1">
              <a:effectLst/>
            </a:rPr>
            <a:t>Pelaksana</a:t>
          </a:r>
          <a:r>
            <a:rPr lang="en-US" sz="2000" dirty="0">
              <a:effectLst/>
            </a:rPr>
            <a:t> 2.737 orang</a:t>
          </a:r>
        </a:p>
        <a:p>
          <a:endParaRPr lang="en-US" sz="2000" dirty="0">
            <a:effectLst/>
          </a:endParaRPr>
        </a:p>
        <a:p>
          <a:r>
            <a:rPr lang="en-US" sz="2000" dirty="0"/>
            <a:t>4. </a:t>
          </a:r>
          <a:r>
            <a:rPr lang="en-US" sz="2000" dirty="0" err="1"/>
            <a:t>Diklat</a:t>
          </a:r>
          <a:r>
            <a:rPr lang="en-US" sz="2000" dirty="0"/>
            <a:t>/</a:t>
          </a:r>
          <a:r>
            <a:rPr lang="en-US" sz="2000" dirty="0" err="1"/>
            <a:t>Bimtek</a:t>
          </a:r>
          <a:r>
            <a:rPr lang="en-US" sz="2000" dirty="0"/>
            <a:t> (</a:t>
          </a:r>
          <a:r>
            <a:rPr lang="en-US" sz="2000" dirty="0" err="1"/>
            <a:t>Koordinasi</a:t>
          </a:r>
          <a:r>
            <a:rPr lang="en-US" sz="2000" dirty="0"/>
            <a:t> </a:t>
          </a:r>
          <a:r>
            <a:rPr lang="en-US" sz="2000" dirty="0" err="1"/>
            <a:t>dengan</a:t>
          </a:r>
          <a:r>
            <a:rPr lang="en-US" sz="2000" dirty="0"/>
            <a:t> BPSDMD)</a:t>
          </a:r>
          <a:r>
            <a:rPr lang="en-US" sz="2000" dirty="0">
              <a:effectLst/>
            </a:rPr>
            <a:t> </a:t>
          </a:r>
        </a:p>
        <a:p>
          <a:endParaRPr lang="en-US" sz="2000" dirty="0">
            <a:effectLst/>
          </a:endParaRPr>
        </a:p>
        <a:p>
          <a:endParaRPr lang="en-ID" sz="2000" dirty="0"/>
        </a:p>
      </dgm:t>
    </dgm:pt>
    <dgm:pt modelId="{E1D90B70-3CA2-4F04-B78D-D7A06442EFD5}" type="parTrans" cxnId="{F93238F3-E526-4A2F-95F8-F7D14D365908}">
      <dgm:prSet/>
      <dgm:spPr/>
      <dgm:t>
        <a:bodyPr/>
        <a:lstStyle/>
        <a:p>
          <a:endParaRPr lang="en-ID"/>
        </a:p>
      </dgm:t>
    </dgm:pt>
    <dgm:pt modelId="{3683FD58-0430-4F68-A6CB-1D2401167EA8}" type="sibTrans" cxnId="{F93238F3-E526-4A2F-95F8-F7D14D365908}">
      <dgm:prSet/>
      <dgm:spPr/>
      <dgm:t>
        <a:bodyPr/>
        <a:lstStyle/>
        <a:p>
          <a:endParaRPr lang="en-ID"/>
        </a:p>
      </dgm:t>
    </dgm:pt>
    <dgm:pt modelId="{EB36BFE0-59F8-4CDB-8781-DE9F05B43735}">
      <dgm:prSet custT="1"/>
      <dgm:spPr/>
      <dgm:t>
        <a:bodyPr/>
        <a:lstStyle/>
        <a:p>
          <a:pPr algn="r"/>
          <a:endParaRPr lang="en-US" sz="1800" dirty="0"/>
        </a:p>
      </dgm:t>
    </dgm:pt>
    <dgm:pt modelId="{20752001-50BC-4613-AA1B-1687E04DB0F4}" type="parTrans" cxnId="{2FC2CFE8-E219-46A4-B5D2-6CBD8F551EFB}">
      <dgm:prSet/>
      <dgm:spPr/>
      <dgm:t>
        <a:bodyPr/>
        <a:lstStyle/>
        <a:p>
          <a:endParaRPr lang="en-ID"/>
        </a:p>
      </dgm:t>
    </dgm:pt>
    <dgm:pt modelId="{A0BDEA69-C90F-4647-9186-59DDCD2EFC84}" type="sibTrans" cxnId="{2FC2CFE8-E219-46A4-B5D2-6CBD8F551EFB}">
      <dgm:prSet/>
      <dgm:spPr/>
      <dgm:t>
        <a:bodyPr/>
        <a:lstStyle/>
        <a:p>
          <a:endParaRPr lang="en-ID"/>
        </a:p>
      </dgm:t>
    </dgm:pt>
    <dgm:pt modelId="{E40C63D2-0318-4A64-9A81-5F34EAF91F2B}">
      <dgm:prSet custT="1"/>
      <dgm:spPr/>
      <dgm:t>
        <a:bodyPr/>
        <a:lstStyle/>
        <a:p>
          <a:pPr algn="r"/>
          <a:r>
            <a:rPr lang="en-US" sz="1800" dirty="0"/>
            <a:t>2. </a:t>
          </a:r>
          <a:r>
            <a:rPr lang="en-US" sz="1800" dirty="0" err="1"/>
            <a:t>Penkom</a:t>
          </a:r>
          <a:r>
            <a:rPr lang="en-US" sz="1800" dirty="0"/>
            <a:t> </a:t>
          </a:r>
          <a:r>
            <a:rPr lang="en-US" sz="1800" dirty="0" err="1"/>
            <a:t>Pelaksana</a:t>
          </a:r>
          <a:r>
            <a:rPr lang="en-US" sz="1800" dirty="0"/>
            <a:t> 19 Dinas (</a:t>
          </a:r>
          <a:r>
            <a:rPr lang="en-US" sz="1800" dirty="0">
              <a:effectLst/>
            </a:rPr>
            <a:t>1.913 orang)</a:t>
          </a:r>
          <a:endParaRPr lang="en-US" sz="1800" dirty="0"/>
        </a:p>
      </dgm:t>
    </dgm:pt>
    <dgm:pt modelId="{CEB4FF55-7BDD-4FC2-BA76-8E6D73067A0D}" type="parTrans" cxnId="{EBB67D8E-AD0D-4B11-9BCD-C8BE822E18D2}">
      <dgm:prSet/>
      <dgm:spPr/>
      <dgm:t>
        <a:bodyPr/>
        <a:lstStyle/>
        <a:p>
          <a:endParaRPr lang="en-ID"/>
        </a:p>
      </dgm:t>
    </dgm:pt>
    <dgm:pt modelId="{A246E2BB-4A0B-4967-BA58-B963C03C80F1}" type="sibTrans" cxnId="{EBB67D8E-AD0D-4B11-9BCD-C8BE822E18D2}">
      <dgm:prSet/>
      <dgm:spPr/>
      <dgm:t>
        <a:bodyPr/>
        <a:lstStyle/>
        <a:p>
          <a:endParaRPr lang="en-ID"/>
        </a:p>
      </dgm:t>
    </dgm:pt>
    <dgm:pt modelId="{5CD19C1E-010A-4DB9-B8C7-8AD278686C49}">
      <dgm:prSet custT="1"/>
      <dgm:spPr/>
      <dgm:t>
        <a:bodyPr/>
        <a:lstStyle/>
        <a:p>
          <a:pPr algn="r"/>
          <a:endParaRPr lang="en-US" sz="1800" dirty="0"/>
        </a:p>
      </dgm:t>
    </dgm:pt>
    <dgm:pt modelId="{5162023F-2047-4F63-9B0F-F2734DB1AC8C}" type="parTrans" cxnId="{57F34324-98CB-4A04-83DA-DEB15555B67F}">
      <dgm:prSet/>
      <dgm:spPr/>
      <dgm:t>
        <a:bodyPr/>
        <a:lstStyle/>
        <a:p>
          <a:endParaRPr lang="en-ID"/>
        </a:p>
      </dgm:t>
    </dgm:pt>
    <dgm:pt modelId="{41958A7F-3BDC-407D-82BE-381037EF9007}" type="sibTrans" cxnId="{57F34324-98CB-4A04-83DA-DEB15555B67F}">
      <dgm:prSet/>
      <dgm:spPr/>
      <dgm:t>
        <a:bodyPr/>
        <a:lstStyle/>
        <a:p>
          <a:endParaRPr lang="en-ID"/>
        </a:p>
      </dgm:t>
    </dgm:pt>
    <dgm:pt modelId="{D1D7EABF-4881-4550-8F1C-783F3FAB690F}">
      <dgm:prSet custT="1"/>
      <dgm:spPr/>
      <dgm:t>
        <a:bodyPr/>
        <a:lstStyle/>
        <a:p>
          <a:pPr algn="r"/>
          <a:r>
            <a:rPr lang="en-US" sz="1800" dirty="0"/>
            <a:t>3. </a:t>
          </a:r>
          <a:r>
            <a:rPr lang="en-US" sz="1800" dirty="0" err="1"/>
            <a:t>Pelaksana</a:t>
          </a:r>
          <a:r>
            <a:rPr lang="en-US" sz="1800" dirty="0"/>
            <a:t> 19 Dinas (</a:t>
          </a:r>
          <a:r>
            <a:rPr lang="en-US" sz="1800" dirty="0">
              <a:effectLst/>
            </a:rPr>
            <a:t>1.913 orang)</a:t>
          </a:r>
        </a:p>
        <a:p>
          <a:pPr algn="r"/>
          <a:endParaRPr lang="en-US" sz="1800" dirty="0">
            <a:effectLst/>
          </a:endParaRPr>
        </a:p>
        <a:p>
          <a:pPr algn="r"/>
          <a:r>
            <a:rPr lang="en-US" sz="1800" dirty="0"/>
            <a:t>4. </a:t>
          </a:r>
          <a:r>
            <a:rPr lang="en-US" sz="1800" dirty="0" err="1"/>
            <a:t>Diklat</a:t>
          </a:r>
          <a:r>
            <a:rPr lang="en-US" sz="1800" dirty="0"/>
            <a:t>/</a:t>
          </a:r>
          <a:r>
            <a:rPr lang="en-US" sz="1800" dirty="0" err="1"/>
            <a:t>Bimtek</a:t>
          </a:r>
          <a:r>
            <a:rPr lang="en-US" sz="1800" dirty="0"/>
            <a:t> (</a:t>
          </a:r>
          <a:r>
            <a:rPr lang="en-US" sz="1800" dirty="0" err="1"/>
            <a:t>Koordinasi</a:t>
          </a:r>
          <a:r>
            <a:rPr lang="en-US" sz="1800" dirty="0"/>
            <a:t> </a:t>
          </a:r>
          <a:r>
            <a:rPr lang="en-US" sz="1800" dirty="0" err="1"/>
            <a:t>dengan</a:t>
          </a:r>
          <a:r>
            <a:rPr lang="en-US" sz="1800" dirty="0"/>
            <a:t> BPSDMD)</a:t>
          </a:r>
        </a:p>
      </dgm:t>
    </dgm:pt>
    <dgm:pt modelId="{4553A384-C0DC-4969-891D-A63E4FDA6387}" type="parTrans" cxnId="{44A29883-62D6-4338-8BFE-B71112D59FF2}">
      <dgm:prSet/>
      <dgm:spPr/>
      <dgm:t>
        <a:bodyPr/>
        <a:lstStyle/>
        <a:p>
          <a:endParaRPr lang="en-ID"/>
        </a:p>
      </dgm:t>
    </dgm:pt>
    <dgm:pt modelId="{ED9CB73C-54B6-4CA2-8EBC-9F5FA29436FD}" type="sibTrans" cxnId="{44A29883-62D6-4338-8BFE-B71112D59FF2}">
      <dgm:prSet/>
      <dgm:spPr/>
      <dgm:t>
        <a:bodyPr/>
        <a:lstStyle/>
        <a:p>
          <a:endParaRPr lang="en-ID"/>
        </a:p>
      </dgm:t>
    </dgm:pt>
    <dgm:pt modelId="{4D421BB9-84A9-4A84-AC5F-DF410B51D33F}">
      <dgm:prSet custT="1"/>
      <dgm:spPr/>
      <dgm:t>
        <a:bodyPr/>
        <a:lstStyle/>
        <a:p>
          <a:pPr algn="r"/>
          <a:endParaRPr lang="en-ID" sz="1800" dirty="0"/>
        </a:p>
      </dgm:t>
    </dgm:pt>
    <dgm:pt modelId="{066732CD-986C-4879-9B9F-6122AF49BC24}" type="parTrans" cxnId="{6497ECBC-DD3E-4CE8-853E-AB56B36746F2}">
      <dgm:prSet/>
      <dgm:spPr/>
      <dgm:t>
        <a:bodyPr/>
        <a:lstStyle/>
        <a:p>
          <a:endParaRPr lang="en-ID"/>
        </a:p>
      </dgm:t>
    </dgm:pt>
    <dgm:pt modelId="{F0901F07-B28A-4666-B4EB-6A99D7AD6328}" type="sibTrans" cxnId="{6497ECBC-DD3E-4CE8-853E-AB56B36746F2}">
      <dgm:prSet/>
      <dgm:spPr/>
      <dgm:t>
        <a:bodyPr/>
        <a:lstStyle/>
        <a:p>
          <a:endParaRPr lang="en-ID"/>
        </a:p>
      </dgm:t>
    </dgm:pt>
    <dgm:pt modelId="{11D8375E-4D26-46DE-9451-6CE38245FF2B}" type="pres">
      <dgm:prSet presAssocID="{E9D8A3C5-80FC-4461-83ED-999D47F81563}" presName="Name0" presStyleCnt="0">
        <dgm:presLayoutVars>
          <dgm:chMax val="7"/>
          <dgm:chPref val="5"/>
          <dgm:dir/>
          <dgm:animOne val="branch"/>
          <dgm:animLvl val="lvl"/>
        </dgm:presLayoutVars>
      </dgm:prSet>
      <dgm:spPr/>
      <dgm:t>
        <a:bodyPr/>
        <a:lstStyle/>
        <a:p>
          <a:endParaRPr lang="en-US"/>
        </a:p>
      </dgm:t>
    </dgm:pt>
    <dgm:pt modelId="{496E7E14-8DB5-4654-AD70-2B645D03A24C}" type="pres">
      <dgm:prSet presAssocID="{17A0E956-264D-4877-B976-19406FC5910F}" presName="ChildAccent3" presStyleCnt="0"/>
      <dgm:spPr/>
      <dgm:t>
        <a:bodyPr/>
        <a:lstStyle/>
        <a:p>
          <a:endParaRPr lang="en-US"/>
        </a:p>
      </dgm:t>
    </dgm:pt>
    <dgm:pt modelId="{54FDF0F2-4F9E-42B8-A3C2-F9AA1908AB9B}" type="pres">
      <dgm:prSet presAssocID="{17A0E956-264D-4877-B976-19406FC5910F}" presName="ChildAccent" presStyleLbl="alignImgPlace1" presStyleIdx="0" presStyleCnt="3" custScaleX="211480" custLinFactNeighborX="65254"/>
      <dgm:spPr/>
      <dgm:t>
        <a:bodyPr/>
        <a:lstStyle/>
        <a:p>
          <a:endParaRPr lang="en-US"/>
        </a:p>
      </dgm:t>
    </dgm:pt>
    <dgm:pt modelId="{3947F742-6FCA-461C-B2C2-7BC55BCA1CBA}" type="pres">
      <dgm:prSet presAssocID="{17A0E956-264D-4877-B976-19406FC5910F}" presName="Child3" presStyleLbl="revTx" presStyleIdx="0" presStyleCnt="0">
        <dgm:presLayoutVars>
          <dgm:chMax val="0"/>
          <dgm:chPref val="0"/>
          <dgm:bulletEnabled val="1"/>
        </dgm:presLayoutVars>
      </dgm:prSet>
      <dgm:spPr/>
      <dgm:t>
        <a:bodyPr/>
        <a:lstStyle/>
        <a:p>
          <a:endParaRPr lang="en-US"/>
        </a:p>
      </dgm:t>
    </dgm:pt>
    <dgm:pt modelId="{AEABC409-0F97-41EA-9374-C3B04CE6C6BC}" type="pres">
      <dgm:prSet presAssocID="{17A0E956-264D-4877-B976-19406FC5910F}" presName="Parent3" presStyleLbl="node1" presStyleIdx="0" presStyleCnt="3" custScaleX="211480" custLinFactNeighborX="65254">
        <dgm:presLayoutVars>
          <dgm:chMax val="2"/>
          <dgm:chPref val="1"/>
          <dgm:bulletEnabled val="1"/>
        </dgm:presLayoutVars>
      </dgm:prSet>
      <dgm:spPr/>
      <dgm:t>
        <a:bodyPr/>
        <a:lstStyle/>
        <a:p>
          <a:endParaRPr lang="en-US"/>
        </a:p>
      </dgm:t>
    </dgm:pt>
    <dgm:pt modelId="{623CBEC3-3BDF-4B53-B9D4-4777B77DD197}" type="pres">
      <dgm:prSet presAssocID="{5297FBAB-42BD-451E-87CD-CC8DACD1EA0D}" presName="ChildAccent2" presStyleCnt="0"/>
      <dgm:spPr/>
      <dgm:t>
        <a:bodyPr/>
        <a:lstStyle/>
        <a:p>
          <a:endParaRPr lang="en-US"/>
        </a:p>
      </dgm:t>
    </dgm:pt>
    <dgm:pt modelId="{AAC63D2E-15DA-453D-913B-C0D0FA6D30CF}" type="pres">
      <dgm:prSet presAssocID="{5297FBAB-42BD-451E-87CD-CC8DACD1EA0D}" presName="ChildAccent" presStyleLbl="alignImgPlace1" presStyleIdx="1" presStyleCnt="3" custScaleX="173056" custLinFactNeighborX="-29710" custLinFactNeighborY="822"/>
      <dgm:spPr/>
      <dgm:t>
        <a:bodyPr/>
        <a:lstStyle/>
        <a:p>
          <a:endParaRPr lang="en-US"/>
        </a:p>
      </dgm:t>
    </dgm:pt>
    <dgm:pt modelId="{8C291495-2AA5-4C3F-A92E-10AC70ACF9AC}" type="pres">
      <dgm:prSet presAssocID="{5297FBAB-42BD-451E-87CD-CC8DACD1EA0D}" presName="Child2" presStyleLbl="revTx" presStyleIdx="0" presStyleCnt="0">
        <dgm:presLayoutVars>
          <dgm:chMax val="0"/>
          <dgm:chPref val="0"/>
          <dgm:bulletEnabled val="1"/>
        </dgm:presLayoutVars>
      </dgm:prSet>
      <dgm:spPr/>
      <dgm:t>
        <a:bodyPr/>
        <a:lstStyle/>
        <a:p>
          <a:endParaRPr lang="en-US"/>
        </a:p>
      </dgm:t>
    </dgm:pt>
    <dgm:pt modelId="{8C1E342F-BAF8-4780-ABF0-ADA6DE989FF8}" type="pres">
      <dgm:prSet presAssocID="{5297FBAB-42BD-451E-87CD-CC8DACD1EA0D}" presName="Parent2" presStyleLbl="node1" presStyleIdx="1" presStyleCnt="3" custScaleX="173056" custLinFactNeighborX="-29710" custLinFactNeighborY="4276">
        <dgm:presLayoutVars>
          <dgm:chMax val="2"/>
          <dgm:chPref val="1"/>
          <dgm:bulletEnabled val="1"/>
        </dgm:presLayoutVars>
      </dgm:prSet>
      <dgm:spPr/>
      <dgm:t>
        <a:bodyPr/>
        <a:lstStyle/>
        <a:p>
          <a:endParaRPr lang="en-US"/>
        </a:p>
      </dgm:t>
    </dgm:pt>
    <dgm:pt modelId="{41BD7281-69EE-4C48-976D-5F81D1093913}" type="pres">
      <dgm:prSet presAssocID="{2DCC7AE4-21A0-4C8F-B83B-EB4741E89A3A}" presName="ChildAccent1" presStyleCnt="0"/>
      <dgm:spPr/>
      <dgm:t>
        <a:bodyPr/>
        <a:lstStyle/>
        <a:p>
          <a:endParaRPr lang="en-US"/>
        </a:p>
      </dgm:t>
    </dgm:pt>
    <dgm:pt modelId="{19D7DC20-B125-4BC2-B122-6274FD95571D}" type="pres">
      <dgm:prSet presAssocID="{2DCC7AE4-21A0-4C8F-B83B-EB4741E89A3A}" presName="ChildAccent" presStyleLbl="alignImgPlace1" presStyleIdx="2" presStyleCnt="3" custScaleX="143820" custLinFactNeighborX="-89090" custLinFactNeighborY="-3"/>
      <dgm:spPr/>
      <dgm:t>
        <a:bodyPr/>
        <a:lstStyle/>
        <a:p>
          <a:endParaRPr lang="en-US"/>
        </a:p>
      </dgm:t>
    </dgm:pt>
    <dgm:pt modelId="{BC3D5364-8C86-49F1-A847-9E70927E58F8}" type="pres">
      <dgm:prSet presAssocID="{2DCC7AE4-21A0-4C8F-B83B-EB4741E89A3A}" presName="Child1" presStyleLbl="revTx" presStyleIdx="0" presStyleCnt="0">
        <dgm:presLayoutVars>
          <dgm:chMax val="0"/>
          <dgm:chPref val="0"/>
          <dgm:bulletEnabled val="1"/>
        </dgm:presLayoutVars>
      </dgm:prSet>
      <dgm:spPr/>
      <dgm:t>
        <a:bodyPr/>
        <a:lstStyle/>
        <a:p>
          <a:endParaRPr lang="en-US"/>
        </a:p>
      </dgm:t>
    </dgm:pt>
    <dgm:pt modelId="{EFC5E2CD-E06C-4ECA-80A6-7397549898F4}" type="pres">
      <dgm:prSet presAssocID="{2DCC7AE4-21A0-4C8F-B83B-EB4741E89A3A}" presName="Parent1" presStyleLbl="node1" presStyleIdx="2" presStyleCnt="3" custScaleX="143820" custLinFactNeighborX="-89090" custLinFactNeighborY="-17">
        <dgm:presLayoutVars>
          <dgm:chMax val="2"/>
          <dgm:chPref val="1"/>
          <dgm:bulletEnabled val="1"/>
        </dgm:presLayoutVars>
      </dgm:prSet>
      <dgm:spPr/>
      <dgm:t>
        <a:bodyPr/>
        <a:lstStyle/>
        <a:p>
          <a:endParaRPr lang="en-US"/>
        </a:p>
      </dgm:t>
    </dgm:pt>
  </dgm:ptLst>
  <dgm:cxnLst>
    <dgm:cxn modelId="{7E4F1115-7432-434D-AC4A-4F5A72C458C4}" type="presOf" srcId="{D1D7EABF-4881-4550-8F1C-783F3FAB690F}" destId="{AAC63D2E-15DA-453D-913B-C0D0FA6D30CF}" srcOrd="0" destOrd="4" presId="urn:microsoft.com/office/officeart/2011/layout/InterconnectedBlockProcess"/>
    <dgm:cxn modelId="{7E12DD00-CA08-4A4B-BF74-C236EDFD824D}" srcId="{E9D8A3C5-80FC-4461-83ED-999D47F81563}" destId="{2DCC7AE4-21A0-4C8F-B83B-EB4741E89A3A}" srcOrd="0" destOrd="0" parTransId="{1DFAC88A-FA5C-4784-AF62-DC0AC728F4B0}" sibTransId="{0FCB260B-553E-4110-A10A-3C0D64D57844}"/>
    <dgm:cxn modelId="{D86F7E97-5BDA-499C-B06B-55B374A74667}" type="presOf" srcId="{4D421BB9-84A9-4A84-AC5F-DF410B51D33F}" destId="{AAC63D2E-15DA-453D-913B-C0D0FA6D30CF}" srcOrd="0" destOrd="5" presId="urn:microsoft.com/office/officeart/2011/layout/InterconnectedBlockProcess"/>
    <dgm:cxn modelId="{61C8D336-83E3-4633-A4E1-01077994CA1B}" srcId="{E9D8A3C5-80FC-4461-83ED-999D47F81563}" destId="{5297FBAB-42BD-451E-87CD-CC8DACD1EA0D}" srcOrd="1" destOrd="0" parTransId="{5EE6379B-F9D3-40FC-8F60-01F0C91B2B88}" sibTransId="{8693817E-B395-4C6C-A561-6428FE1B1256}"/>
    <dgm:cxn modelId="{41213E00-5C8C-48BE-98DE-759E48BC1232}" type="presOf" srcId="{19918F81-F595-4EF7-A0FE-8737A97D7985}" destId="{BC3D5364-8C86-49F1-A847-9E70927E58F8}" srcOrd="1" destOrd="0" presId="urn:microsoft.com/office/officeart/2011/layout/InterconnectedBlockProcess"/>
    <dgm:cxn modelId="{DA0FA7B0-7E7B-4469-B4E2-F7120CD6F7F2}" type="presOf" srcId="{5CD19C1E-010A-4DB9-B8C7-8AD278686C49}" destId="{AAC63D2E-15DA-453D-913B-C0D0FA6D30CF}" srcOrd="0" destOrd="3" presId="urn:microsoft.com/office/officeart/2011/layout/InterconnectedBlockProcess"/>
    <dgm:cxn modelId="{1CF820B6-8675-4586-9447-A8085DE7C979}" type="presOf" srcId="{19918F81-F595-4EF7-A0FE-8737A97D7985}" destId="{19D7DC20-B125-4BC2-B122-6274FD95571D}" srcOrd="0" destOrd="0" presId="urn:microsoft.com/office/officeart/2011/layout/InterconnectedBlockProcess"/>
    <dgm:cxn modelId="{D1361089-A2F5-4712-AC78-0635AB04BF68}" type="presOf" srcId="{2C374F22-263A-4886-9790-7B451B547B74}" destId="{54FDF0F2-4F9E-42B8-A3C2-F9AA1908AB9B}" srcOrd="0" destOrd="0" presId="urn:microsoft.com/office/officeart/2011/layout/InterconnectedBlockProcess"/>
    <dgm:cxn modelId="{66088145-BF90-4EC7-8049-CAE818693A9B}" type="presOf" srcId="{17A0E956-264D-4877-B976-19406FC5910F}" destId="{AEABC409-0F97-41EA-9374-C3B04CE6C6BC}" srcOrd="0" destOrd="0" presId="urn:microsoft.com/office/officeart/2011/layout/InterconnectedBlockProcess"/>
    <dgm:cxn modelId="{9824FAD7-B856-4C12-AEEA-935E048115EE}" type="presOf" srcId="{EB36BFE0-59F8-4CDB-8781-DE9F05B43735}" destId="{AAC63D2E-15DA-453D-913B-C0D0FA6D30CF}" srcOrd="0" destOrd="1" presId="urn:microsoft.com/office/officeart/2011/layout/InterconnectedBlockProcess"/>
    <dgm:cxn modelId="{7AA369E9-5B01-406D-9B3B-CA07E376C525}" srcId="{2DCC7AE4-21A0-4C8F-B83B-EB4741E89A3A}" destId="{19918F81-F595-4EF7-A0FE-8737A97D7985}" srcOrd="0" destOrd="0" parTransId="{78FDC35B-A452-4D4F-B709-523AC863FCC0}" sibTransId="{530A0357-8EC6-4CC5-A9BB-1DB536712180}"/>
    <dgm:cxn modelId="{90DF0762-CD5D-42E2-8812-80A520D0D96D}" type="presOf" srcId="{F11B233F-5E00-4824-8B12-17D094BF0C9F}" destId="{8C291495-2AA5-4C3F-A92E-10AC70ACF9AC}" srcOrd="1" destOrd="0" presId="urn:microsoft.com/office/officeart/2011/layout/InterconnectedBlockProcess"/>
    <dgm:cxn modelId="{15E3648E-9CD3-445E-8B21-DDBBD48E65C8}" type="presOf" srcId="{5CD19C1E-010A-4DB9-B8C7-8AD278686C49}" destId="{8C291495-2AA5-4C3F-A92E-10AC70ACF9AC}" srcOrd="1" destOrd="3" presId="urn:microsoft.com/office/officeart/2011/layout/InterconnectedBlockProcess"/>
    <dgm:cxn modelId="{6497ECBC-DD3E-4CE8-853E-AB56B36746F2}" srcId="{5297FBAB-42BD-451E-87CD-CC8DACD1EA0D}" destId="{4D421BB9-84A9-4A84-AC5F-DF410B51D33F}" srcOrd="5" destOrd="0" parTransId="{066732CD-986C-4879-9B9F-6122AF49BC24}" sibTransId="{F0901F07-B28A-4666-B4EB-6A99D7AD6328}"/>
    <dgm:cxn modelId="{B858F4B1-CC49-41EC-B0A3-80A034DD1236}" srcId="{E9D8A3C5-80FC-4461-83ED-999D47F81563}" destId="{17A0E956-264D-4877-B976-19406FC5910F}" srcOrd="2" destOrd="0" parTransId="{5BDC92B3-4ABA-4400-A3C2-ECFBEB1514DC}" sibTransId="{A48D5560-C8C8-4A9F-9D05-12364C8EE676}"/>
    <dgm:cxn modelId="{44A29883-62D6-4338-8BFE-B71112D59FF2}" srcId="{5297FBAB-42BD-451E-87CD-CC8DACD1EA0D}" destId="{D1D7EABF-4881-4550-8F1C-783F3FAB690F}" srcOrd="4" destOrd="0" parTransId="{4553A384-C0DC-4969-891D-A63E4FDA6387}" sibTransId="{ED9CB73C-54B6-4CA2-8EBC-9F5FA29436FD}"/>
    <dgm:cxn modelId="{CD80A9B1-C189-4DCE-A951-34F26360F497}" type="presOf" srcId="{2DCC7AE4-21A0-4C8F-B83B-EB4741E89A3A}" destId="{EFC5E2CD-E06C-4ECA-80A6-7397549898F4}" srcOrd="0" destOrd="0" presId="urn:microsoft.com/office/officeart/2011/layout/InterconnectedBlockProcess"/>
    <dgm:cxn modelId="{45C07A9D-BF56-472F-82B5-C78761C6059C}" type="presOf" srcId="{EB36BFE0-59F8-4CDB-8781-DE9F05B43735}" destId="{8C291495-2AA5-4C3F-A92E-10AC70ACF9AC}" srcOrd="1" destOrd="1" presId="urn:microsoft.com/office/officeart/2011/layout/InterconnectedBlockProcess"/>
    <dgm:cxn modelId="{7B3E272F-AA6D-4B3C-9E75-A24E2D5FD4FE}" type="presOf" srcId="{E40C63D2-0318-4A64-9A81-5F34EAF91F2B}" destId="{8C291495-2AA5-4C3F-A92E-10AC70ACF9AC}" srcOrd="1" destOrd="2" presId="urn:microsoft.com/office/officeart/2011/layout/InterconnectedBlockProcess"/>
    <dgm:cxn modelId="{FD4E798E-FF3C-4F17-8CB9-B2F4B13E5127}" srcId="{5297FBAB-42BD-451E-87CD-CC8DACD1EA0D}" destId="{F11B233F-5E00-4824-8B12-17D094BF0C9F}" srcOrd="0" destOrd="0" parTransId="{FE98EA56-2DE5-4B3E-BA03-94682174E087}" sibTransId="{D440A7A9-0226-496B-80CB-C709BDFF137B}"/>
    <dgm:cxn modelId="{2DEFF6FC-62C2-4C0F-B4A7-90C7460DFF09}" type="presOf" srcId="{F11B233F-5E00-4824-8B12-17D094BF0C9F}" destId="{AAC63D2E-15DA-453D-913B-C0D0FA6D30CF}" srcOrd="0" destOrd="0" presId="urn:microsoft.com/office/officeart/2011/layout/InterconnectedBlockProcess"/>
    <dgm:cxn modelId="{2B179A50-C99D-44AC-BC66-BDCE9A8AB1EA}" type="presOf" srcId="{5297FBAB-42BD-451E-87CD-CC8DACD1EA0D}" destId="{8C1E342F-BAF8-4780-ABF0-ADA6DE989FF8}" srcOrd="0" destOrd="0" presId="urn:microsoft.com/office/officeart/2011/layout/InterconnectedBlockProcess"/>
    <dgm:cxn modelId="{85757F98-71EF-4F75-8776-0813AAD5E685}" type="presOf" srcId="{2C374F22-263A-4886-9790-7B451B547B74}" destId="{3947F742-6FCA-461C-B2C2-7BC55BCA1CBA}" srcOrd="1" destOrd="0" presId="urn:microsoft.com/office/officeart/2011/layout/InterconnectedBlockProcess"/>
    <dgm:cxn modelId="{57F34324-98CB-4A04-83DA-DEB15555B67F}" srcId="{5297FBAB-42BD-451E-87CD-CC8DACD1EA0D}" destId="{5CD19C1E-010A-4DB9-B8C7-8AD278686C49}" srcOrd="3" destOrd="0" parTransId="{5162023F-2047-4F63-9B0F-F2734DB1AC8C}" sibTransId="{41958A7F-3BDC-407D-82BE-381037EF9007}"/>
    <dgm:cxn modelId="{C5D11B08-F45E-48FF-9E4A-829CE7EFBDBE}" type="presOf" srcId="{4D421BB9-84A9-4A84-AC5F-DF410B51D33F}" destId="{8C291495-2AA5-4C3F-A92E-10AC70ACF9AC}" srcOrd="1" destOrd="5" presId="urn:microsoft.com/office/officeart/2011/layout/InterconnectedBlockProcess"/>
    <dgm:cxn modelId="{E0BA30EE-5D29-4FA5-BD2D-84C837C3445D}" type="presOf" srcId="{E40C63D2-0318-4A64-9A81-5F34EAF91F2B}" destId="{AAC63D2E-15DA-453D-913B-C0D0FA6D30CF}" srcOrd="0" destOrd="2" presId="urn:microsoft.com/office/officeart/2011/layout/InterconnectedBlockProcess"/>
    <dgm:cxn modelId="{6BFFE173-F6B1-491A-AF7A-A968894EA092}" type="presOf" srcId="{D1D7EABF-4881-4550-8F1C-783F3FAB690F}" destId="{8C291495-2AA5-4C3F-A92E-10AC70ACF9AC}" srcOrd="1" destOrd="4" presId="urn:microsoft.com/office/officeart/2011/layout/InterconnectedBlockProcess"/>
    <dgm:cxn modelId="{EBB67D8E-AD0D-4B11-9BCD-C8BE822E18D2}" srcId="{5297FBAB-42BD-451E-87CD-CC8DACD1EA0D}" destId="{E40C63D2-0318-4A64-9A81-5F34EAF91F2B}" srcOrd="2" destOrd="0" parTransId="{CEB4FF55-7BDD-4FC2-BA76-8E6D73067A0D}" sibTransId="{A246E2BB-4A0B-4967-BA58-B963C03C80F1}"/>
    <dgm:cxn modelId="{2FC2CFE8-E219-46A4-B5D2-6CBD8F551EFB}" srcId="{5297FBAB-42BD-451E-87CD-CC8DACD1EA0D}" destId="{EB36BFE0-59F8-4CDB-8781-DE9F05B43735}" srcOrd="1" destOrd="0" parTransId="{20752001-50BC-4613-AA1B-1687E04DB0F4}" sibTransId="{A0BDEA69-C90F-4647-9186-59DDCD2EFC84}"/>
    <dgm:cxn modelId="{F93238F3-E526-4A2F-95F8-F7D14D365908}" srcId="{17A0E956-264D-4877-B976-19406FC5910F}" destId="{2C374F22-263A-4886-9790-7B451B547B74}" srcOrd="0" destOrd="0" parTransId="{E1D90B70-3CA2-4F04-B78D-D7A06442EFD5}" sibTransId="{3683FD58-0430-4F68-A6CB-1D2401167EA8}"/>
    <dgm:cxn modelId="{D79140A5-12CC-4582-A9E0-EC68D4ACFEEA}" type="presOf" srcId="{E9D8A3C5-80FC-4461-83ED-999D47F81563}" destId="{11D8375E-4D26-46DE-9451-6CE38245FF2B}" srcOrd="0" destOrd="0" presId="urn:microsoft.com/office/officeart/2011/layout/InterconnectedBlockProcess"/>
    <dgm:cxn modelId="{98BAD017-3411-48AC-895A-8B412B6CE0F9}" type="presParOf" srcId="{11D8375E-4D26-46DE-9451-6CE38245FF2B}" destId="{496E7E14-8DB5-4654-AD70-2B645D03A24C}" srcOrd="0" destOrd="0" presId="urn:microsoft.com/office/officeart/2011/layout/InterconnectedBlockProcess"/>
    <dgm:cxn modelId="{F9B37B47-7AB1-4F91-B40C-9243629F0EE6}" type="presParOf" srcId="{496E7E14-8DB5-4654-AD70-2B645D03A24C}" destId="{54FDF0F2-4F9E-42B8-A3C2-F9AA1908AB9B}" srcOrd="0" destOrd="0" presId="urn:microsoft.com/office/officeart/2011/layout/InterconnectedBlockProcess"/>
    <dgm:cxn modelId="{28ECDC24-1BEC-4AB4-873B-E21CDD123C58}" type="presParOf" srcId="{11D8375E-4D26-46DE-9451-6CE38245FF2B}" destId="{3947F742-6FCA-461C-B2C2-7BC55BCA1CBA}" srcOrd="1" destOrd="0" presId="urn:microsoft.com/office/officeart/2011/layout/InterconnectedBlockProcess"/>
    <dgm:cxn modelId="{76738D95-EE01-48D8-B09D-8B8748CEFC0D}" type="presParOf" srcId="{11D8375E-4D26-46DE-9451-6CE38245FF2B}" destId="{AEABC409-0F97-41EA-9374-C3B04CE6C6BC}" srcOrd="2" destOrd="0" presId="urn:microsoft.com/office/officeart/2011/layout/InterconnectedBlockProcess"/>
    <dgm:cxn modelId="{2F0F05A5-1F6F-4FB2-AC1A-5E5AAB5FC64A}" type="presParOf" srcId="{11D8375E-4D26-46DE-9451-6CE38245FF2B}" destId="{623CBEC3-3BDF-4B53-B9D4-4777B77DD197}" srcOrd="3" destOrd="0" presId="urn:microsoft.com/office/officeart/2011/layout/InterconnectedBlockProcess"/>
    <dgm:cxn modelId="{57C3E760-C788-4F19-BB53-50A2A99E99A1}" type="presParOf" srcId="{623CBEC3-3BDF-4B53-B9D4-4777B77DD197}" destId="{AAC63D2E-15DA-453D-913B-C0D0FA6D30CF}" srcOrd="0" destOrd="0" presId="urn:microsoft.com/office/officeart/2011/layout/InterconnectedBlockProcess"/>
    <dgm:cxn modelId="{CF0257CC-871C-4E05-AF03-72E600D0C439}" type="presParOf" srcId="{11D8375E-4D26-46DE-9451-6CE38245FF2B}" destId="{8C291495-2AA5-4C3F-A92E-10AC70ACF9AC}" srcOrd="4" destOrd="0" presId="urn:microsoft.com/office/officeart/2011/layout/InterconnectedBlockProcess"/>
    <dgm:cxn modelId="{8EFA538D-6AA1-4ED7-ABCF-00B07B95C294}" type="presParOf" srcId="{11D8375E-4D26-46DE-9451-6CE38245FF2B}" destId="{8C1E342F-BAF8-4780-ABF0-ADA6DE989FF8}" srcOrd="5" destOrd="0" presId="urn:microsoft.com/office/officeart/2011/layout/InterconnectedBlockProcess"/>
    <dgm:cxn modelId="{732322CC-4A9F-4665-B90E-1402F22F0916}" type="presParOf" srcId="{11D8375E-4D26-46DE-9451-6CE38245FF2B}" destId="{41BD7281-69EE-4C48-976D-5F81D1093913}" srcOrd="6" destOrd="0" presId="urn:microsoft.com/office/officeart/2011/layout/InterconnectedBlockProcess"/>
    <dgm:cxn modelId="{98908218-EBD5-4EC2-BD15-BCB3B5C22574}" type="presParOf" srcId="{41BD7281-69EE-4C48-976D-5F81D1093913}" destId="{19D7DC20-B125-4BC2-B122-6274FD95571D}" srcOrd="0" destOrd="0" presId="urn:microsoft.com/office/officeart/2011/layout/InterconnectedBlockProcess"/>
    <dgm:cxn modelId="{3CE3AB3E-3EC9-4CA0-8FE7-33186FF9BE6A}" type="presParOf" srcId="{11D8375E-4D26-46DE-9451-6CE38245FF2B}" destId="{BC3D5364-8C86-49F1-A847-9E70927E58F8}" srcOrd="7" destOrd="0" presId="urn:microsoft.com/office/officeart/2011/layout/InterconnectedBlockProcess"/>
    <dgm:cxn modelId="{EC6B08F9-1CC4-4BDF-815F-E2164ECD08A2}" type="presParOf" srcId="{11D8375E-4D26-46DE-9451-6CE38245FF2B}" destId="{EFC5E2CD-E06C-4ECA-80A6-7397549898F4}"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C6507C-F08C-41A5-A7B0-9F6C5E8CD82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7F4FA41-8E22-4BC9-8C7A-8A0763B4A242}">
      <dgm:prSet phldrT="[Text]" custT="1"/>
      <dgm:spPr/>
      <dgm:t>
        <a:bodyPr/>
        <a:lstStyle/>
        <a:p>
          <a:r>
            <a:rPr lang="en-US" sz="3200" cap="all" baseline="0" dirty="0"/>
            <a:t>PEMERINTAH</a:t>
          </a:r>
        </a:p>
      </dgm:t>
    </dgm:pt>
    <dgm:pt modelId="{213DE488-6F8E-4985-A925-5AB6CEB03462}" type="parTrans" cxnId="{6600671A-6A4E-48DB-98DE-241A9E51310A}">
      <dgm:prSet/>
      <dgm:spPr/>
      <dgm:t>
        <a:bodyPr/>
        <a:lstStyle/>
        <a:p>
          <a:endParaRPr lang="en-US"/>
        </a:p>
      </dgm:t>
    </dgm:pt>
    <dgm:pt modelId="{88580D58-3830-4457-8766-1D8F5162C572}" type="sibTrans" cxnId="{6600671A-6A4E-48DB-98DE-241A9E51310A}">
      <dgm:prSet/>
      <dgm:spPr/>
      <dgm:t>
        <a:bodyPr/>
        <a:lstStyle/>
        <a:p>
          <a:endParaRPr lang="en-US"/>
        </a:p>
      </dgm:t>
    </dgm:pt>
    <dgm:pt modelId="{C51074FF-2D90-4DC7-942C-0602733B7125}">
      <dgm:prSet phldrT="[Text]" custT="1"/>
      <dgm:spPr/>
      <dgm:t>
        <a:bodyPr/>
        <a:lstStyle/>
        <a:p>
          <a:r>
            <a:rPr lang="en-US" sz="1400" dirty="0" err="1"/>
            <a:t>Pusat</a:t>
          </a:r>
          <a:r>
            <a:rPr lang="en-US" sz="1400" dirty="0"/>
            <a:t> : </a:t>
          </a:r>
          <a:r>
            <a:rPr lang="en-US" sz="1400" dirty="0" err="1"/>
            <a:t>Pelaksanaan</a:t>
          </a:r>
          <a:r>
            <a:rPr lang="en-US" sz="1400" dirty="0"/>
            <a:t> UU ASN </a:t>
          </a:r>
          <a:r>
            <a:rPr lang="en-US" sz="1400" dirty="0" err="1"/>
            <a:t>dan</a:t>
          </a:r>
          <a:r>
            <a:rPr lang="en-US" sz="1400" dirty="0"/>
            <a:t> PP </a:t>
          </a:r>
          <a:r>
            <a:rPr lang="en-US" sz="1400" dirty="0" err="1"/>
            <a:t>Manajemen</a:t>
          </a:r>
          <a:r>
            <a:rPr lang="en-US" sz="1400" dirty="0"/>
            <a:t> PNS</a:t>
          </a:r>
        </a:p>
      </dgm:t>
    </dgm:pt>
    <dgm:pt modelId="{CD52DC3F-CC57-4E58-AB6F-F49AD3591669}" type="parTrans" cxnId="{1DC3EB23-4ECC-4848-ACD4-2186B7BE1FAD}">
      <dgm:prSet/>
      <dgm:spPr/>
      <dgm:t>
        <a:bodyPr/>
        <a:lstStyle/>
        <a:p>
          <a:endParaRPr lang="en-US"/>
        </a:p>
      </dgm:t>
    </dgm:pt>
    <dgm:pt modelId="{68592520-F4C4-4762-A1CE-AB8B6C86C38A}" type="sibTrans" cxnId="{1DC3EB23-4ECC-4848-ACD4-2186B7BE1FAD}">
      <dgm:prSet/>
      <dgm:spPr/>
      <dgm:t>
        <a:bodyPr/>
        <a:lstStyle/>
        <a:p>
          <a:endParaRPr lang="en-US"/>
        </a:p>
      </dgm:t>
    </dgm:pt>
    <dgm:pt modelId="{C0176A57-DC9A-4C42-8D0A-46A881D9BF9C}">
      <dgm:prSet phldrT="[Text]" custT="1"/>
      <dgm:spPr/>
      <dgm:t>
        <a:bodyPr/>
        <a:lstStyle/>
        <a:p>
          <a:r>
            <a:rPr lang="en-US" sz="1400" dirty="0"/>
            <a:t>Daerah : </a:t>
          </a:r>
          <a:r>
            <a:rPr lang="en-US" sz="1400" dirty="0" err="1"/>
            <a:t>menambah</a:t>
          </a:r>
          <a:r>
            <a:rPr lang="en-US" sz="1400" dirty="0"/>
            <a:t> % </a:t>
          </a:r>
          <a:r>
            <a:rPr lang="en-US" sz="1400" dirty="0" err="1"/>
            <a:t>penilaian</a:t>
          </a:r>
          <a:r>
            <a:rPr lang="en-US" sz="1400" dirty="0"/>
            <a:t> </a:t>
          </a:r>
          <a:r>
            <a:rPr lang="en-US" sz="1400" dirty="0" err="1"/>
            <a:t>kompetensi</a:t>
          </a:r>
          <a:r>
            <a:rPr lang="en-US" sz="1400" dirty="0"/>
            <a:t>; </a:t>
          </a:r>
          <a:r>
            <a:rPr lang="en-US" sz="1400" dirty="0" err="1"/>
            <a:t>mendapatkan</a:t>
          </a:r>
          <a:r>
            <a:rPr lang="en-US" sz="1400" dirty="0"/>
            <a:t> data </a:t>
          </a:r>
          <a:r>
            <a:rPr lang="en-US" sz="1400" dirty="0" err="1"/>
            <a:t>tentang</a:t>
          </a:r>
          <a:r>
            <a:rPr lang="en-US" sz="1400" dirty="0"/>
            <a:t> </a:t>
          </a:r>
          <a:r>
            <a:rPr lang="en-US" sz="1400" dirty="0" err="1"/>
            <a:t>profil</a:t>
          </a:r>
          <a:r>
            <a:rPr lang="en-US" sz="1400" dirty="0"/>
            <a:t> </a:t>
          </a:r>
          <a:r>
            <a:rPr lang="en-US" sz="1400" dirty="0" err="1"/>
            <a:t>kompetensi</a:t>
          </a:r>
          <a:endParaRPr lang="en-US" sz="1400" dirty="0"/>
        </a:p>
      </dgm:t>
    </dgm:pt>
    <dgm:pt modelId="{8E6DEEDE-5EA3-4E88-871B-F613957B70E1}" type="parTrans" cxnId="{3D2EB302-E2E3-4645-9BF5-10A4FBD81C6C}">
      <dgm:prSet/>
      <dgm:spPr/>
      <dgm:t>
        <a:bodyPr/>
        <a:lstStyle/>
        <a:p>
          <a:endParaRPr lang="en-US"/>
        </a:p>
      </dgm:t>
    </dgm:pt>
    <dgm:pt modelId="{CA7F43C7-3090-49F4-885E-6E0586BDF1C4}" type="sibTrans" cxnId="{3D2EB302-E2E3-4645-9BF5-10A4FBD81C6C}">
      <dgm:prSet/>
      <dgm:spPr/>
      <dgm:t>
        <a:bodyPr/>
        <a:lstStyle/>
        <a:p>
          <a:endParaRPr lang="en-US"/>
        </a:p>
      </dgm:t>
    </dgm:pt>
    <dgm:pt modelId="{B4EAB216-E8C0-4BF4-923B-3F80B7E16885}">
      <dgm:prSet phldrT="[Text]" custT="1"/>
      <dgm:spPr/>
      <dgm:t>
        <a:bodyPr/>
        <a:lstStyle/>
        <a:p>
          <a:r>
            <a:rPr lang="en-US" sz="3200" cap="all" baseline="0" dirty="0"/>
            <a:t>A</a:t>
          </a:r>
          <a:r>
            <a:rPr lang="id-ID" sz="3200" cap="all" baseline="0" dirty="0"/>
            <a:t>k</a:t>
          </a:r>
          <a:r>
            <a:rPr lang="en-US" sz="3200" cap="all" baseline="0" dirty="0" err="1"/>
            <a:t>ademis</a:t>
          </a:r>
          <a:endParaRPr lang="en-US" sz="3200" cap="all" baseline="0" dirty="0"/>
        </a:p>
      </dgm:t>
    </dgm:pt>
    <dgm:pt modelId="{C9960F35-4D8B-444A-9247-9F9A1DDB1CDB}" type="parTrans" cxnId="{C6B5423D-E97C-420B-AFEF-777B88A81FE1}">
      <dgm:prSet/>
      <dgm:spPr/>
      <dgm:t>
        <a:bodyPr/>
        <a:lstStyle/>
        <a:p>
          <a:endParaRPr lang="en-US"/>
        </a:p>
      </dgm:t>
    </dgm:pt>
    <dgm:pt modelId="{15384D76-4D8D-477A-9BBC-5B794B208CC1}" type="sibTrans" cxnId="{C6B5423D-E97C-420B-AFEF-777B88A81FE1}">
      <dgm:prSet/>
      <dgm:spPr/>
      <dgm:t>
        <a:bodyPr/>
        <a:lstStyle/>
        <a:p>
          <a:endParaRPr lang="en-US"/>
        </a:p>
      </dgm:t>
    </dgm:pt>
    <dgm:pt modelId="{23CC3DD7-1AB8-4943-B157-2BF47E993244}">
      <dgm:prSet phldrT="[Text]" custT="1"/>
      <dgm:spPr/>
      <dgm:t>
        <a:bodyPr/>
        <a:lstStyle/>
        <a:p>
          <a:r>
            <a:rPr lang="id-ID" sz="1400" dirty="0"/>
            <a:t>Hasil kompetensi bisa digunakan sebagai bahan penelitian</a:t>
          </a:r>
          <a:endParaRPr lang="en-US" sz="1400" dirty="0"/>
        </a:p>
      </dgm:t>
    </dgm:pt>
    <dgm:pt modelId="{628A2045-D9B4-4EF7-AE1E-9B0EAD5F010C}" type="parTrans" cxnId="{D051F5FF-A4B4-44E5-B0A0-13095703341D}">
      <dgm:prSet/>
      <dgm:spPr/>
      <dgm:t>
        <a:bodyPr/>
        <a:lstStyle/>
        <a:p>
          <a:endParaRPr lang="en-US"/>
        </a:p>
      </dgm:t>
    </dgm:pt>
    <dgm:pt modelId="{5531EC48-A16B-492C-B672-46BCD02F2CEA}" type="sibTrans" cxnId="{D051F5FF-A4B4-44E5-B0A0-13095703341D}">
      <dgm:prSet/>
      <dgm:spPr/>
      <dgm:t>
        <a:bodyPr/>
        <a:lstStyle/>
        <a:p>
          <a:endParaRPr lang="en-US"/>
        </a:p>
      </dgm:t>
    </dgm:pt>
    <dgm:pt modelId="{E1E09256-62F5-453E-812C-E0ABBFA2FA7A}">
      <dgm:prSet phldrT="[Text]" custT="1"/>
      <dgm:spPr/>
      <dgm:t>
        <a:bodyPr/>
        <a:lstStyle/>
        <a:p>
          <a:r>
            <a:rPr lang="id-ID" sz="3200" cap="all" baseline="0" dirty="0"/>
            <a:t>Dunia Usaha</a:t>
          </a:r>
          <a:endParaRPr lang="en-US" sz="3200" cap="all" baseline="0" dirty="0"/>
        </a:p>
      </dgm:t>
    </dgm:pt>
    <dgm:pt modelId="{95D9B782-7E44-4186-A6AB-20B4D02DDE7E}" type="parTrans" cxnId="{00A42E19-3539-4AD3-8FC8-84551E08F667}">
      <dgm:prSet/>
      <dgm:spPr/>
      <dgm:t>
        <a:bodyPr/>
        <a:lstStyle/>
        <a:p>
          <a:endParaRPr lang="en-US"/>
        </a:p>
      </dgm:t>
    </dgm:pt>
    <dgm:pt modelId="{41AE98C2-53D4-4023-9993-C54E4D7763D8}" type="sibTrans" cxnId="{00A42E19-3539-4AD3-8FC8-84551E08F667}">
      <dgm:prSet/>
      <dgm:spPr/>
      <dgm:t>
        <a:bodyPr/>
        <a:lstStyle/>
        <a:p>
          <a:endParaRPr lang="en-US"/>
        </a:p>
      </dgm:t>
    </dgm:pt>
    <dgm:pt modelId="{BE9A601B-D04D-4C3B-930E-092B9503FD8F}">
      <dgm:prSet phldrT="[Text]" custT="1"/>
      <dgm:spPr/>
      <dgm:t>
        <a:bodyPr/>
        <a:lstStyle/>
        <a:p>
          <a:r>
            <a:rPr lang="id-ID" sz="1400" dirty="0"/>
            <a:t>ASN yang berkompeten bisa membantu dunia usaha dalam kepengurusan urusan di pemerintahan </a:t>
          </a:r>
          <a:endParaRPr lang="en-US" sz="1400" dirty="0"/>
        </a:p>
      </dgm:t>
    </dgm:pt>
    <dgm:pt modelId="{8C5E8BE9-4D77-4282-B9B3-8FB44C20EFE9}" type="parTrans" cxnId="{F9D82769-E2BA-4FFE-8905-04CF9721368B}">
      <dgm:prSet/>
      <dgm:spPr/>
      <dgm:t>
        <a:bodyPr/>
        <a:lstStyle/>
        <a:p>
          <a:endParaRPr lang="en-US"/>
        </a:p>
      </dgm:t>
    </dgm:pt>
    <dgm:pt modelId="{A92FE65A-8E21-41B8-A65F-B537E9915E48}" type="sibTrans" cxnId="{F9D82769-E2BA-4FFE-8905-04CF9721368B}">
      <dgm:prSet/>
      <dgm:spPr/>
      <dgm:t>
        <a:bodyPr/>
        <a:lstStyle/>
        <a:p>
          <a:endParaRPr lang="en-US"/>
        </a:p>
      </dgm:t>
    </dgm:pt>
    <dgm:pt modelId="{D26D6B3E-D19D-42B8-84A8-E5AC83FFC2E0}">
      <dgm:prSet phldrT="[Text]" custT="1"/>
      <dgm:spPr/>
      <dgm:t>
        <a:bodyPr/>
        <a:lstStyle/>
        <a:p>
          <a:r>
            <a:rPr lang="en-US" sz="1400" dirty="0"/>
            <a:t>ASN : </a:t>
          </a:r>
          <a:r>
            <a:rPr lang="en-US" sz="1400" dirty="0" err="1"/>
            <a:t>memahami</a:t>
          </a:r>
          <a:r>
            <a:rPr lang="en-US" sz="1400" dirty="0"/>
            <a:t> </a:t>
          </a:r>
          <a:r>
            <a:rPr lang="en-US" sz="1400" dirty="0" err="1"/>
            <a:t>kekuatan</a:t>
          </a:r>
          <a:r>
            <a:rPr lang="en-US" sz="1400" dirty="0"/>
            <a:t> </a:t>
          </a:r>
          <a:r>
            <a:rPr lang="en-US" sz="1400" dirty="0" err="1"/>
            <a:t>dan</a:t>
          </a:r>
          <a:r>
            <a:rPr lang="en-US" sz="1400" dirty="0"/>
            <a:t> </a:t>
          </a:r>
          <a:r>
            <a:rPr lang="en-US" sz="1400" dirty="0" err="1"/>
            <a:t>aspek</a:t>
          </a:r>
          <a:r>
            <a:rPr lang="en-US" sz="1400" dirty="0"/>
            <a:t> </a:t>
          </a:r>
          <a:r>
            <a:rPr lang="en-US" sz="1400" dirty="0" err="1"/>
            <a:t>kompetensi</a:t>
          </a:r>
          <a:r>
            <a:rPr lang="en-US" sz="1400" dirty="0"/>
            <a:t> yang </a:t>
          </a:r>
          <a:r>
            <a:rPr lang="en-US" sz="1400" dirty="0" err="1"/>
            <a:t>harus</a:t>
          </a:r>
          <a:r>
            <a:rPr lang="en-US" sz="1400" dirty="0"/>
            <a:t> </a:t>
          </a:r>
          <a:r>
            <a:rPr lang="en-US" sz="1400" dirty="0" err="1"/>
            <a:t>dikembangkan</a:t>
          </a:r>
          <a:r>
            <a:rPr lang="en-US" sz="1400" dirty="0"/>
            <a:t>/</a:t>
          </a:r>
          <a:r>
            <a:rPr lang="en-US" sz="1400" dirty="0" err="1"/>
            <a:t>ditingkatkan</a:t>
          </a:r>
          <a:r>
            <a:rPr lang="en-US" sz="1400" dirty="0"/>
            <a:t>.</a:t>
          </a:r>
        </a:p>
      </dgm:t>
    </dgm:pt>
    <dgm:pt modelId="{3A9455A2-E52D-4906-8639-15B58A9A1B19}" type="parTrans" cxnId="{25B8D7F2-D5BB-4597-ABBC-E6E50E9353B8}">
      <dgm:prSet/>
      <dgm:spPr/>
      <dgm:t>
        <a:bodyPr/>
        <a:lstStyle/>
        <a:p>
          <a:endParaRPr lang="en-US"/>
        </a:p>
      </dgm:t>
    </dgm:pt>
    <dgm:pt modelId="{D89DA63C-BB9C-41CC-A965-223F58BA5329}" type="sibTrans" cxnId="{25B8D7F2-D5BB-4597-ABBC-E6E50E9353B8}">
      <dgm:prSet/>
      <dgm:spPr/>
      <dgm:t>
        <a:bodyPr/>
        <a:lstStyle/>
        <a:p>
          <a:endParaRPr lang="en-US"/>
        </a:p>
      </dgm:t>
    </dgm:pt>
    <dgm:pt modelId="{398A1842-F75C-467D-9D70-5406697C92BC}">
      <dgm:prSet custT="1"/>
      <dgm:spPr/>
      <dgm:t>
        <a:bodyPr/>
        <a:lstStyle/>
        <a:p>
          <a:r>
            <a:rPr lang="id-ID" sz="3200" cap="all" baseline="0" dirty="0"/>
            <a:t>Media</a:t>
          </a:r>
          <a:endParaRPr lang="en-US" sz="3200" cap="all" baseline="0" dirty="0"/>
        </a:p>
      </dgm:t>
    </dgm:pt>
    <dgm:pt modelId="{960FC420-2932-438D-889E-778C233FB133}" type="parTrans" cxnId="{DC9E7F86-1A98-46C4-98AB-0151C4EAC3BF}">
      <dgm:prSet/>
      <dgm:spPr/>
      <dgm:t>
        <a:bodyPr/>
        <a:lstStyle/>
        <a:p>
          <a:endParaRPr lang="en-US"/>
        </a:p>
      </dgm:t>
    </dgm:pt>
    <dgm:pt modelId="{B405629E-6278-47CF-BA9B-23C63562866F}" type="sibTrans" cxnId="{DC9E7F86-1A98-46C4-98AB-0151C4EAC3BF}">
      <dgm:prSet/>
      <dgm:spPr/>
      <dgm:t>
        <a:bodyPr/>
        <a:lstStyle/>
        <a:p>
          <a:endParaRPr lang="en-US"/>
        </a:p>
      </dgm:t>
    </dgm:pt>
    <dgm:pt modelId="{3F4C382F-72CF-4F2F-804D-817D12037A36}">
      <dgm:prSet custT="1"/>
      <dgm:spPr/>
      <dgm:t>
        <a:bodyPr/>
        <a:lstStyle/>
        <a:p>
          <a:r>
            <a:rPr lang="id-ID" sz="1400" dirty="0"/>
            <a:t>Bekerja sama untuk penyampaian informasi kepada masyarkat untuk memahami  kompetensi ASN</a:t>
          </a:r>
          <a:endParaRPr lang="en-US" sz="1400" dirty="0"/>
        </a:p>
      </dgm:t>
    </dgm:pt>
    <dgm:pt modelId="{D7DF6696-F49A-4F61-9BEB-2F267FC767BD}" type="parTrans" cxnId="{AE793705-3A94-41A8-A81F-E7434E14C7B4}">
      <dgm:prSet/>
      <dgm:spPr/>
      <dgm:t>
        <a:bodyPr/>
        <a:lstStyle/>
        <a:p>
          <a:endParaRPr lang="en-US"/>
        </a:p>
      </dgm:t>
    </dgm:pt>
    <dgm:pt modelId="{E6DD2DDA-8D2C-4956-9200-8F0BE9134AB2}" type="sibTrans" cxnId="{AE793705-3A94-41A8-A81F-E7434E14C7B4}">
      <dgm:prSet/>
      <dgm:spPr/>
      <dgm:t>
        <a:bodyPr/>
        <a:lstStyle/>
        <a:p>
          <a:endParaRPr lang="en-US"/>
        </a:p>
      </dgm:t>
    </dgm:pt>
    <dgm:pt modelId="{10828004-55D4-4217-B893-4E1E478C7ABA}">
      <dgm:prSet custT="1"/>
      <dgm:spPr/>
      <dgm:t>
        <a:bodyPr/>
        <a:lstStyle/>
        <a:p>
          <a:r>
            <a:rPr lang="id-ID" sz="3200" cap="all" baseline="0" dirty="0"/>
            <a:t>Masyarakat</a:t>
          </a:r>
          <a:endParaRPr lang="en-US" sz="3200" cap="all" baseline="0" dirty="0"/>
        </a:p>
      </dgm:t>
    </dgm:pt>
    <dgm:pt modelId="{29661E31-0ECA-4668-B647-B04566C62A43}" type="parTrans" cxnId="{47872FEE-A9A1-4347-8CE6-1B80DA924C7B}">
      <dgm:prSet/>
      <dgm:spPr/>
      <dgm:t>
        <a:bodyPr/>
        <a:lstStyle/>
        <a:p>
          <a:endParaRPr lang="en-US"/>
        </a:p>
      </dgm:t>
    </dgm:pt>
    <dgm:pt modelId="{9E49ECCB-AAB5-4EF4-8560-AAE80BAEC005}" type="sibTrans" cxnId="{47872FEE-A9A1-4347-8CE6-1B80DA924C7B}">
      <dgm:prSet/>
      <dgm:spPr/>
      <dgm:t>
        <a:bodyPr/>
        <a:lstStyle/>
        <a:p>
          <a:endParaRPr lang="en-US"/>
        </a:p>
      </dgm:t>
    </dgm:pt>
    <dgm:pt modelId="{70175393-0099-49D5-A406-0E651A2D5FBF}">
      <dgm:prSet custT="1"/>
      <dgm:spPr/>
      <dgm:t>
        <a:bodyPr/>
        <a:lstStyle/>
        <a:p>
          <a:r>
            <a:rPr lang="id-ID" sz="1400" dirty="0"/>
            <a:t>Masyarakat memperoleh dampak jika ASN berkompeten, dimana segala urusan pemerintahan dapat berjalan lancar NTT maju dan masyarakat sejahtera.</a:t>
          </a:r>
          <a:endParaRPr lang="en-US" sz="1400" dirty="0"/>
        </a:p>
      </dgm:t>
    </dgm:pt>
    <dgm:pt modelId="{E1991EFC-7379-43F9-AEC8-92A58C393BBA}" type="parTrans" cxnId="{EB80435B-98AC-435A-B31C-46E15228D92F}">
      <dgm:prSet/>
      <dgm:spPr/>
      <dgm:t>
        <a:bodyPr/>
        <a:lstStyle/>
        <a:p>
          <a:endParaRPr lang="en-US"/>
        </a:p>
      </dgm:t>
    </dgm:pt>
    <dgm:pt modelId="{6F235F3F-49BA-416C-9910-4627D4BC65F3}" type="sibTrans" cxnId="{EB80435B-98AC-435A-B31C-46E15228D92F}">
      <dgm:prSet/>
      <dgm:spPr/>
      <dgm:t>
        <a:bodyPr/>
        <a:lstStyle/>
        <a:p>
          <a:endParaRPr lang="en-US"/>
        </a:p>
      </dgm:t>
    </dgm:pt>
    <dgm:pt modelId="{A43EC58C-DC52-426F-9D84-D28DE5D51DFA}" type="pres">
      <dgm:prSet presAssocID="{22C6507C-F08C-41A5-A7B0-9F6C5E8CD82A}" presName="Name0" presStyleCnt="0">
        <dgm:presLayoutVars>
          <dgm:dir/>
          <dgm:animLvl val="lvl"/>
          <dgm:resizeHandles val="exact"/>
        </dgm:presLayoutVars>
      </dgm:prSet>
      <dgm:spPr/>
      <dgm:t>
        <a:bodyPr/>
        <a:lstStyle/>
        <a:p>
          <a:endParaRPr lang="en-US"/>
        </a:p>
      </dgm:t>
    </dgm:pt>
    <dgm:pt modelId="{C585C1A3-F4F9-4057-95A1-545F9F9B362D}" type="pres">
      <dgm:prSet presAssocID="{57F4FA41-8E22-4BC9-8C7A-8A0763B4A242}" presName="linNode" presStyleCnt="0"/>
      <dgm:spPr/>
    </dgm:pt>
    <dgm:pt modelId="{4A786807-6D93-4F9C-BE99-9EBC4376DCCD}" type="pres">
      <dgm:prSet presAssocID="{57F4FA41-8E22-4BC9-8C7A-8A0763B4A242}" presName="parentText" presStyleLbl="node1" presStyleIdx="0" presStyleCnt="5" custScaleX="78151">
        <dgm:presLayoutVars>
          <dgm:chMax val="1"/>
          <dgm:bulletEnabled val="1"/>
        </dgm:presLayoutVars>
      </dgm:prSet>
      <dgm:spPr/>
      <dgm:t>
        <a:bodyPr/>
        <a:lstStyle/>
        <a:p>
          <a:endParaRPr lang="en-US"/>
        </a:p>
      </dgm:t>
    </dgm:pt>
    <dgm:pt modelId="{A47CA29D-2D7D-4EFF-95A3-D87A61D4B1EE}" type="pres">
      <dgm:prSet presAssocID="{57F4FA41-8E22-4BC9-8C7A-8A0763B4A242}" presName="descendantText" presStyleLbl="alignAccFollowNode1" presStyleIdx="0" presStyleCnt="5" custScaleX="112400">
        <dgm:presLayoutVars>
          <dgm:bulletEnabled val="1"/>
        </dgm:presLayoutVars>
      </dgm:prSet>
      <dgm:spPr/>
      <dgm:t>
        <a:bodyPr/>
        <a:lstStyle/>
        <a:p>
          <a:endParaRPr lang="en-US"/>
        </a:p>
      </dgm:t>
    </dgm:pt>
    <dgm:pt modelId="{6072FCBB-EE0D-44C1-A67F-B59160D3C47A}" type="pres">
      <dgm:prSet presAssocID="{88580D58-3830-4457-8766-1D8F5162C572}" presName="sp" presStyleCnt="0"/>
      <dgm:spPr/>
    </dgm:pt>
    <dgm:pt modelId="{27B4D121-FA00-438D-BD03-C3E66E5846AE}" type="pres">
      <dgm:prSet presAssocID="{B4EAB216-E8C0-4BF4-923B-3F80B7E16885}" presName="linNode" presStyleCnt="0"/>
      <dgm:spPr/>
    </dgm:pt>
    <dgm:pt modelId="{BD10D90F-60E6-4133-9EFA-5505AE04E697}" type="pres">
      <dgm:prSet presAssocID="{B4EAB216-E8C0-4BF4-923B-3F80B7E16885}" presName="parentText" presStyleLbl="node1" presStyleIdx="1" presStyleCnt="5" custScaleX="78151">
        <dgm:presLayoutVars>
          <dgm:chMax val="1"/>
          <dgm:bulletEnabled val="1"/>
        </dgm:presLayoutVars>
      </dgm:prSet>
      <dgm:spPr/>
      <dgm:t>
        <a:bodyPr/>
        <a:lstStyle/>
        <a:p>
          <a:endParaRPr lang="en-US"/>
        </a:p>
      </dgm:t>
    </dgm:pt>
    <dgm:pt modelId="{625277AA-3C19-4B94-948E-5798FBBDA1C9}" type="pres">
      <dgm:prSet presAssocID="{B4EAB216-E8C0-4BF4-923B-3F80B7E16885}" presName="descendantText" presStyleLbl="alignAccFollowNode1" presStyleIdx="1" presStyleCnt="5" custScaleX="112400">
        <dgm:presLayoutVars>
          <dgm:bulletEnabled val="1"/>
        </dgm:presLayoutVars>
      </dgm:prSet>
      <dgm:spPr/>
      <dgm:t>
        <a:bodyPr/>
        <a:lstStyle/>
        <a:p>
          <a:endParaRPr lang="en-US"/>
        </a:p>
      </dgm:t>
    </dgm:pt>
    <dgm:pt modelId="{79A02279-086D-4475-9848-5D110D411D43}" type="pres">
      <dgm:prSet presAssocID="{15384D76-4D8D-477A-9BBC-5B794B208CC1}" presName="sp" presStyleCnt="0"/>
      <dgm:spPr/>
    </dgm:pt>
    <dgm:pt modelId="{C2F2A20A-CF7C-4023-B165-D9B9332D217A}" type="pres">
      <dgm:prSet presAssocID="{E1E09256-62F5-453E-812C-E0ABBFA2FA7A}" presName="linNode" presStyleCnt="0"/>
      <dgm:spPr/>
    </dgm:pt>
    <dgm:pt modelId="{C990C9D9-8C1C-410C-8879-2E13697D475D}" type="pres">
      <dgm:prSet presAssocID="{E1E09256-62F5-453E-812C-E0ABBFA2FA7A}" presName="parentText" presStyleLbl="node1" presStyleIdx="2" presStyleCnt="5" custScaleX="78151">
        <dgm:presLayoutVars>
          <dgm:chMax val="1"/>
          <dgm:bulletEnabled val="1"/>
        </dgm:presLayoutVars>
      </dgm:prSet>
      <dgm:spPr/>
      <dgm:t>
        <a:bodyPr/>
        <a:lstStyle/>
        <a:p>
          <a:endParaRPr lang="en-US"/>
        </a:p>
      </dgm:t>
    </dgm:pt>
    <dgm:pt modelId="{E628802C-7C54-4C97-A552-9E8A82CC116C}" type="pres">
      <dgm:prSet presAssocID="{E1E09256-62F5-453E-812C-E0ABBFA2FA7A}" presName="descendantText" presStyleLbl="alignAccFollowNode1" presStyleIdx="2" presStyleCnt="5" custScaleX="112400">
        <dgm:presLayoutVars>
          <dgm:bulletEnabled val="1"/>
        </dgm:presLayoutVars>
      </dgm:prSet>
      <dgm:spPr/>
      <dgm:t>
        <a:bodyPr/>
        <a:lstStyle/>
        <a:p>
          <a:endParaRPr lang="en-US"/>
        </a:p>
      </dgm:t>
    </dgm:pt>
    <dgm:pt modelId="{A205C7AD-33A7-498C-952A-9BD9725E0D1B}" type="pres">
      <dgm:prSet presAssocID="{41AE98C2-53D4-4023-9993-C54E4D7763D8}" presName="sp" presStyleCnt="0"/>
      <dgm:spPr/>
    </dgm:pt>
    <dgm:pt modelId="{7D98ACFB-6191-400D-A5DA-B2AB78C21D59}" type="pres">
      <dgm:prSet presAssocID="{398A1842-F75C-467D-9D70-5406697C92BC}" presName="linNode" presStyleCnt="0"/>
      <dgm:spPr/>
    </dgm:pt>
    <dgm:pt modelId="{0C88E3DD-B361-4B18-8E8E-CE81AE1483FE}" type="pres">
      <dgm:prSet presAssocID="{398A1842-F75C-467D-9D70-5406697C92BC}" presName="parentText" presStyleLbl="node1" presStyleIdx="3" presStyleCnt="5" custScaleX="78151">
        <dgm:presLayoutVars>
          <dgm:chMax val="1"/>
          <dgm:bulletEnabled val="1"/>
        </dgm:presLayoutVars>
      </dgm:prSet>
      <dgm:spPr/>
      <dgm:t>
        <a:bodyPr/>
        <a:lstStyle/>
        <a:p>
          <a:endParaRPr lang="en-US"/>
        </a:p>
      </dgm:t>
    </dgm:pt>
    <dgm:pt modelId="{F3E9F501-68FE-496B-B956-5DD8849001D5}" type="pres">
      <dgm:prSet presAssocID="{398A1842-F75C-467D-9D70-5406697C92BC}" presName="descendantText" presStyleLbl="alignAccFollowNode1" presStyleIdx="3" presStyleCnt="5" custScaleX="112400">
        <dgm:presLayoutVars>
          <dgm:bulletEnabled val="1"/>
        </dgm:presLayoutVars>
      </dgm:prSet>
      <dgm:spPr/>
      <dgm:t>
        <a:bodyPr/>
        <a:lstStyle/>
        <a:p>
          <a:endParaRPr lang="en-US"/>
        </a:p>
      </dgm:t>
    </dgm:pt>
    <dgm:pt modelId="{22E0A6C0-AD85-43DB-A329-E1A208D280B3}" type="pres">
      <dgm:prSet presAssocID="{B405629E-6278-47CF-BA9B-23C63562866F}" presName="sp" presStyleCnt="0"/>
      <dgm:spPr/>
    </dgm:pt>
    <dgm:pt modelId="{01A2BD07-3798-4C3F-A894-C1061192C8C7}" type="pres">
      <dgm:prSet presAssocID="{10828004-55D4-4217-B893-4E1E478C7ABA}" presName="linNode" presStyleCnt="0"/>
      <dgm:spPr/>
    </dgm:pt>
    <dgm:pt modelId="{FB81B704-EE41-45FA-AD59-36841A2B1867}" type="pres">
      <dgm:prSet presAssocID="{10828004-55D4-4217-B893-4E1E478C7ABA}" presName="parentText" presStyleLbl="node1" presStyleIdx="4" presStyleCnt="5" custScaleX="78151">
        <dgm:presLayoutVars>
          <dgm:chMax val="1"/>
          <dgm:bulletEnabled val="1"/>
        </dgm:presLayoutVars>
      </dgm:prSet>
      <dgm:spPr/>
      <dgm:t>
        <a:bodyPr/>
        <a:lstStyle/>
        <a:p>
          <a:endParaRPr lang="en-US"/>
        </a:p>
      </dgm:t>
    </dgm:pt>
    <dgm:pt modelId="{87B96AC8-5194-4C64-9637-B5FE256A13CB}" type="pres">
      <dgm:prSet presAssocID="{10828004-55D4-4217-B893-4E1E478C7ABA}" presName="descendantText" presStyleLbl="alignAccFollowNode1" presStyleIdx="4" presStyleCnt="5" custScaleX="112400">
        <dgm:presLayoutVars>
          <dgm:bulletEnabled val="1"/>
        </dgm:presLayoutVars>
      </dgm:prSet>
      <dgm:spPr/>
      <dgm:t>
        <a:bodyPr/>
        <a:lstStyle/>
        <a:p>
          <a:endParaRPr lang="en-US"/>
        </a:p>
      </dgm:t>
    </dgm:pt>
  </dgm:ptLst>
  <dgm:cxnLst>
    <dgm:cxn modelId="{4568B213-F653-4F75-A83C-35DE4AA27477}" type="presOf" srcId="{BE9A601B-D04D-4C3B-930E-092B9503FD8F}" destId="{E628802C-7C54-4C97-A552-9E8A82CC116C}" srcOrd="0" destOrd="0" presId="urn:microsoft.com/office/officeart/2005/8/layout/vList5"/>
    <dgm:cxn modelId="{FD932C99-493A-4E31-AAD2-2334BBAAF74D}" type="presOf" srcId="{E1E09256-62F5-453E-812C-E0ABBFA2FA7A}" destId="{C990C9D9-8C1C-410C-8879-2E13697D475D}" srcOrd="0" destOrd="0" presId="urn:microsoft.com/office/officeart/2005/8/layout/vList5"/>
    <dgm:cxn modelId="{8AB8CA04-79B8-4C32-9AD0-416F138B94E0}" type="presOf" srcId="{C51074FF-2D90-4DC7-942C-0602733B7125}" destId="{A47CA29D-2D7D-4EFF-95A3-D87A61D4B1EE}" srcOrd="0" destOrd="0" presId="urn:microsoft.com/office/officeart/2005/8/layout/vList5"/>
    <dgm:cxn modelId="{40736B64-1611-4A01-A6B8-C19B245DDEEA}" type="presOf" srcId="{C0176A57-DC9A-4C42-8D0A-46A881D9BF9C}" destId="{A47CA29D-2D7D-4EFF-95A3-D87A61D4B1EE}" srcOrd="0" destOrd="1" presId="urn:microsoft.com/office/officeart/2005/8/layout/vList5"/>
    <dgm:cxn modelId="{EB80435B-98AC-435A-B31C-46E15228D92F}" srcId="{10828004-55D4-4217-B893-4E1E478C7ABA}" destId="{70175393-0099-49D5-A406-0E651A2D5FBF}" srcOrd="0" destOrd="0" parTransId="{E1991EFC-7379-43F9-AEC8-92A58C393BBA}" sibTransId="{6F235F3F-49BA-416C-9910-4627D4BC65F3}"/>
    <dgm:cxn modelId="{0FB6DB0D-9E01-4C16-A54A-06BC2B6D27DE}" type="presOf" srcId="{22C6507C-F08C-41A5-A7B0-9F6C5E8CD82A}" destId="{A43EC58C-DC52-426F-9D84-D28DE5D51DFA}" srcOrd="0" destOrd="0" presId="urn:microsoft.com/office/officeart/2005/8/layout/vList5"/>
    <dgm:cxn modelId="{C6B5423D-E97C-420B-AFEF-777B88A81FE1}" srcId="{22C6507C-F08C-41A5-A7B0-9F6C5E8CD82A}" destId="{B4EAB216-E8C0-4BF4-923B-3F80B7E16885}" srcOrd="1" destOrd="0" parTransId="{C9960F35-4D8B-444A-9247-9F9A1DDB1CDB}" sibTransId="{15384D76-4D8D-477A-9BBC-5B794B208CC1}"/>
    <dgm:cxn modelId="{7856AE4D-C348-41A9-B247-4CB27027990A}" type="presOf" srcId="{D26D6B3E-D19D-42B8-84A8-E5AC83FFC2E0}" destId="{A47CA29D-2D7D-4EFF-95A3-D87A61D4B1EE}" srcOrd="0" destOrd="2" presId="urn:microsoft.com/office/officeart/2005/8/layout/vList5"/>
    <dgm:cxn modelId="{D051F5FF-A4B4-44E5-B0A0-13095703341D}" srcId="{B4EAB216-E8C0-4BF4-923B-3F80B7E16885}" destId="{23CC3DD7-1AB8-4943-B157-2BF47E993244}" srcOrd="0" destOrd="0" parTransId="{628A2045-D9B4-4EF7-AE1E-9B0EAD5F010C}" sibTransId="{5531EC48-A16B-492C-B672-46BCD02F2CEA}"/>
    <dgm:cxn modelId="{F9D82769-E2BA-4FFE-8905-04CF9721368B}" srcId="{E1E09256-62F5-453E-812C-E0ABBFA2FA7A}" destId="{BE9A601B-D04D-4C3B-930E-092B9503FD8F}" srcOrd="0" destOrd="0" parTransId="{8C5E8BE9-4D77-4282-B9B3-8FB44C20EFE9}" sibTransId="{A92FE65A-8E21-41B8-A65F-B537E9915E48}"/>
    <dgm:cxn modelId="{A9FAE230-2776-4A65-982E-1709CD2E54A6}" type="presOf" srcId="{57F4FA41-8E22-4BC9-8C7A-8A0763B4A242}" destId="{4A786807-6D93-4F9C-BE99-9EBC4376DCCD}" srcOrd="0" destOrd="0" presId="urn:microsoft.com/office/officeart/2005/8/layout/vList5"/>
    <dgm:cxn modelId="{AE793705-3A94-41A8-A81F-E7434E14C7B4}" srcId="{398A1842-F75C-467D-9D70-5406697C92BC}" destId="{3F4C382F-72CF-4F2F-804D-817D12037A36}" srcOrd="0" destOrd="0" parTransId="{D7DF6696-F49A-4F61-9BEB-2F267FC767BD}" sibTransId="{E6DD2DDA-8D2C-4956-9200-8F0BE9134AB2}"/>
    <dgm:cxn modelId="{D585AB9D-8A94-4BDF-8771-DC38149DD91F}" type="presOf" srcId="{10828004-55D4-4217-B893-4E1E478C7ABA}" destId="{FB81B704-EE41-45FA-AD59-36841A2B1867}" srcOrd="0" destOrd="0" presId="urn:microsoft.com/office/officeart/2005/8/layout/vList5"/>
    <dgm:cxn modelId="{890CB93E-86C0-4A99-B143-222CF9AFCE45}" type="presOf" srcId="{3F4C382F-72CF-4F2F-804D-817D12037A36}" destId="{F3E9F501-68FE-496B-B956-5DD8849001D5}" srcOrd="0" destOrd="0" presId="urn:microsoft.com/office/officeart/2005/8/layout/vList5"/>
    <dgm:cxn modelId="{1DC3EB23-4ECC-4848-ACD4-2186B7BE1FAD}" srcId="{57F4FA41-8E22-4BC9-8C7A-8A0763B4A242}" destId="{C51074FF-2D90-4DC7-942C-0602733B7125}" srcOrd="0" destOrd="0" parTransId="{CD52DC3F-CC57-4E58-AB6F-F49AD3591669}" sibTransId="{68592520-F4C4-4762-A1CE-AB8B6C86C38A}"/>
    <dgm:cxn modelId="{F4F16B9A-9B8E-40F7-9960-97E1BC4AD7B1}" type="presOf" srcId="{70175393-0099-49D5-A406-0E651A2D5FBF}" destId="{87B96AC8-5194-4C64-9637-B5FE256A13CB}" srcOrd="0" destOrd="0" presId="urn:microsoft.com/office/officeart/2005/8/layout/vList5"/>
    <dgm:cxn modelId="{3D2EB302-E2E3-4645-9BF5-10A4FBD81C6C}" srcId="{57F4FA41-8E22-4BC9-8C7A-8A0763B4A242}" destId="{C0176A57-DC9A-4C42-8D0A-46A881D9BF9C}" srcOrd="1" destOrd="0" parTransId="{8E6DEEDE-5EA3-4E88-871B-F613957B70E1}" sibTransId="{CA7F43C7-3090-49F4-885E-6E0586BDF1C4}"/>
    <dgm:cxn modelId="{C991F4D3-9FD4-40CF-BC9A-433DC9A8618E}" type="presOf" srcId="{B4EAB216-E8C0-4BF4-923B-3F80B7E16885}" destId="{BD10D90F-60E6-4133-9EFA-5505AE04E697}" srcOrd="0" destOrd="0" presId="urn:microsoft.com/office/officeart/2005/8/layout/vList5"/>
    <dgm:cxn modelId="{00A42E19-3539-4AD3-8FC8-84551E08F667}" srcId="{22C6507C-F08C-41A5-A7B0-9F6C5E8CD82A}" destId="{E1E09256-62F5-453E-812C-E0ABBFA2FA7A}" srcOrd="2" destOrd="0" parTransId="{95D9B782-7E44-4186-A6AB-20B4D02DDE7E}" sibTransId="{41AE98C2-53D4-4023-9993-C54E4D7763D8}"/>
    <dgm:cxn modelId="{47872FEE-A9A1-4347-8CE6-1B80DA924C7B}" srcId="{22C6507C-F08C-41A5-A7B0-9F6C5E8CD82A}" destId="{10828004-55D4-4217-B893-4E1E478C7ABA}" srcOrd="4" destOrd="0" parTransId="{29661E31-0ECA-4668-B647-B04566C62A43}" sibTransId="{9E49ECCB-AAB5-4EF4-8560-AAE80BAEC005}"/>
    <dgm:cxn modelId="{7AEE43BD-2B1B-4FBB-BACA-1C2C30E320A3}" type="presOf" srcId="{23CC3DD7-1AB8-4943-B157-2BF47E993244}" destId="{625277AA-3C19-4B94-948E-5798FBBDA1C9}" srcOrd="0" destOrd="0" presId="urn:microsoft.com/office/officeart/2005/8/layout/vList5"/>
    <dgm:cxn modelId="{6600671A-6A4E-48DB-98DE-241A9E51310A}" srcId="{22C6507C-F08C-41A5-A7B0-9F6C5E8CD82A}" destId="{57F4FA41-8E22-4BC9-8C7A-8A0763B4A242}" srcOrd="0" destOrd="0" parTransId="{213DE488-6F8E-4985-A925-5AB6CEB03462}" sibTransId="{88580D58-3830-4457-8766-1D8F5162C572}"/>
    <dgm:cxn modelId="{25B8D7F2-D5BB-4597-ABBC-E6E50E9353B8}" srcId="{57F4FA41-8E22-4BC9-8C7A-8A0763B4A242}" destId="{D26D6B3E-D19D-42B8-84A8-E5AC83FFC2E0}" srcOrd="2" destOrd="0" parTransId="{3A9455A2-E52D-4906-8639-15B58A9A1B19}" sibTransId="{D89DA63C-BB9C-41CC-A965-223F58BA5329}"/>
    <dgm:cxn modelId="{B0EA2673-B84C-491E-AEF6-3C29ADFE87A1}" type="presOf" srcId="{398A1842-F75C-467D-9D70-5406697C92BC}" destId="{0C88E3DD-B361-4B18-8E8E-CE81AE1483FE}" srcOrd="0" destOrd="0" presId="urn:microsoft.com/office/officeart/2005/8/layout/vList5"/>
    <dgm:cxn modelId="{DC9E7F86-1A98-46C4-98AB-0151C4EAC3BF}" srcId="{22C6507C-F08C-41A5-A7B0-9F6C5E8CD82A}" destId="{398A1842-F75C-467D-9D70-5406697C92BC}" srcOrd="3" destOrd="0" parTransId="{960FC420-2932-438D-889E-778C233FB133}" sibTransId="{B405629E-6278-47CF-BA9B-23C63562866F}"/>
    <dgm:cxn modelId="{44EC0B05-028D-4187-9B38-A7A85F1324E0}" type="presParOf" srcId="{A43EC58C-DC52-426F-9D84-D28DE5D51DFA}" destId="{C585C1A3-F4F9-4057-95A1-545F9F9B362D}" srcOrd="0" destOrd="0" presId="urn:microsoft.com/office/officeart/2005/8/layout/vList5"/>
    <dgm:cxn modelId="{522A8339-2E51-4316-B46A-85E27A5B793E}" type="presParOf" srcId="{C585C1A3-F4F9-4057-95A1-545F9F9B362D}" destId="{4A786807-6D93-4F9C-BE99-9EBC4376DCCD}" srcOrd="0" destOrd="0" presId="urn:microsoft.com/office/officeart/2005/8/layout/vList5"/>
    <dgm:cxn modelId="{1331D043-9F44-4818-9447-F442DFC2FEEE}" type="presParOf" srcId="{C585C1A3-F4F9-4057-95A1-545F9F9B362D}" destId="{A47CA29D-2D7D-4EFF-95A3-D87A61D4B1EE}" srcOrd="1" destOrd="0" presId="urn:microsoft.com/office/officeart/2005/8/layout/vList5"/>
    <dgm:cxn modelId="{80DC573C-C5AA-4836-A4E0-C90433F43C0A}" type="presParOf" srcId="{A43EC58C-DC52-426F-9D84-D28DE5D51DFA}" destId="{6072FCBB-EE0D-44C1-A67F-B59160D3C47A}" srcOrd="1" destOrd="0" presId="urn:microsoft.com/office/officeart/2005/8/layout/vList5"/>
    <dgm:cxn modelId="{B0A5AF46-C6CF-4CDF-B6AB-ACD4938DC33E}" type="presParOf" srcId="{A43EC58C-DC52-426F-9D84-D28DE5D51DFA}" destId="{27B4D121-FA00-438D-BD03-C3E66E5846AE}" srcOrd="2" destOrd="0" presId="urn:microsoft.com/office/officeart/2005/8/layout/vList5"/>
    <dgm:cxn modelId="{45E2253F-CC6C-4073-A0F6-9AE7AF7F5AD5}" type="presParOf" srcId="{27B4D121-FA00-438D-BD03-C3E66E5846AE}" destId="{BD10D90F-60E6-4133-9EFA-5505AE04E697}" srcOrd="0" destOrd="0" presId="urn:microsoft.com/office/officeart/2005/8/layout/vList5"/>
    <dgm:cxn modelId="{CC522BC0-9F6D-4283-8363-CD8CA18CAB71}" type="presParOf" srcId="{27B4D121-FA00-438D-BD03-C3E66E5846AE}" destId="{625277AA-3C19-4B94-948E-5798FBBDA1C9}" srcOrd="1" destOrd="0" presId="urn:microsoft.com/office/officeart/2005/8/layout/vList5"/>
    <dgm:cxn modelId="{811E1144-9103-4471-ACDF-103FD2C5879D}" type="presParOf" srcId="{A43EC58C-DC52-426F-9D84-D28DE5D51DFA}" destId="{79A02279-086D-4475-9848-5D110D411D43}" srcOrd="3" destOrd="0" presId="urn:microsoft.com/office/officeart/2005/8/layout/vList5"/>
    <dgm:cxn modelId="{03A87A33-7EF5-408E-A2E7-2933C91BCAB4}" type="presParOf" srcId="{A43EC58C-DC52-426F-9D84-D28DE5D51DFA}" destId="{C2F2A20A-CF7C-4023-B165-D9B9332D217A}" srcOrd="4" destOrd="0" presId="urn:microsoft.com/office/officeart/2005/8/layout/vList5"/>
    <dgm:cxn modelId="{EDEA2087-E55B-4120-8B0F-BE188070C4CC}" type="presParOf" srcId="{C2F2A20A-CF7C-4023-B165-D9B9332D217A}" destId="{C990C9D9-8C1C-410C-8879-2E13697D475D}" srcOrd="0" destOrd="0" presId="urn:microsoft.com/office/officeart/2005/8/layout/vList5"/>
    <dgm:cxn modelId="{84C274A6-2316-48CB-906A-6403A5B04488}" type="presParOf" srcId="{C2F2A20A-CF7C-4023-B165-D9B9332D217A}" destId="{E628802C-7C54-4C97-A552-9E8A82CC116C}" srcOrd="1" destOrd="0" presId="urn:microsoft.com/office/officeart/2005/8/layout/vList5"/>
    <dgm:cxn modelId="{D0184D8A-F7FD-45DF-A260-B7ACD77C9EA3}" type="presParOf" srcId="{A43EC58C-DC52-426F-9D84-D28DE5D51DFA}" destId="{A205C7AD-33A7-498C-952A-9BD9725E0D1B}" srcOrd="5" destOrd="0" presId="urn:microsoft.com/office/officeart/2005/8/layout/vList5"/>
    <dgm:cxn modelId="{8033087A-5C8D-4486-A9C7-D46D713197DB}" type="presParOf" srcId="{A43EC58C-DC52-426F-9D84-D28DE5D51DFA}" destId="{7D98ACFB-6191-400D-A5DA-B2AB78C21D59}" srcOrd="6" destOrd="0" presId="urn:microsoft.com/office/officeart/2005/8/layout/vList5"/>
    <dgm:cxn modelId="{0BA7DFCC-A7BA-40D7-8A5F-D6B095E8BDA1}" type="presParOf" srcId="{7D98ACFB-6191-400D-A5DA-B2AB78C21D59}" destId="{0C88E3DD-B361-4B18-8E8E-CE81AE1483FE}" srcOrd="0" destOrd="0" presId="urn:microsoft.com/office/officeart/2005/8/layout/vList5"/>
    <dgm:cxn modelId="{5CE225A0-11D3-436E-B1A2-EAA7646BA5DE}" type="presParOf" srcId="{7D98ACFB-6191-400D-A5DA-B2AB78C21D59}" destId="{F3E9F501-68FE-496B-B956-5DD8849001D5}" srcOrd="1" destOrd="0" presId="urn:microsoft.com/office/officeart/2005/8/layout/vList5"/>
    <dgm:cxn modelId="{8AC468D9-51A7-4C7A-8A89-236B5B14A601}" type="presParOf" srcId="{A43EC58C-DC52-426F-9D84-D28DE5D51DFA}" destId="{22E0A6C0-AD85-43DB-A329-E1A208D280B3}" srcOrd="7" destOrd="0" presId="urn:microsoft.com/office/officeart/2005/8/layout/vList5"/>
    <dgm:cxn modelId="{2BC5554F-6D13-4A2E-9A57-69BC2967DDCF}" type="presParOf" srcId="{A43EC58C-DC52-426F-9D84-D28DE5D51DFA}" destId="{01A2BD07-3798-4C3F-A894-C1061192C8C7}" srcOrd="8" destOrd="0" presId="urn:microsoft.com/office/officeart/2005/8/layout/vList5"/>
    <dgm:cxn modelId="{CAA1A9EE-DEC5-4BD5-BDFD-1D0270AFF1E0}" type="presParOf" srcId="{01A2BD07-3798-4C3F-A894-C1061192C8C7}" destId="{FB81B704-EE41-45FA-AD59-36841A2B1867}" srcOrd="0" destOrd="0" presId="urn:microsoft.com/office/officeart/2005/8/layout/vList5"/>
    <dgm:cxn modelId="{CE70996B-2CA5-49B6-B5BA-D3476BD2DF53}" type="presParOf" srcId="{01A2BD07-3798-4C3F-A894-C1061192C8C7}" destId="{87B96AC8-5194-4C64-9637-B5FE256A13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B3048-8399-410F-ABA0-5D161821A6B1}">
      <dsp:nvSpPr>
        <dsp:cNvPr id="0" name=""/>
        <dsp:cNvSpPr/>
      </dsp:nvSpPr>
      <dsp:spPr>
        <a:xfrm>
          <a:off x="0" y="0"/>
          <a:ext cx="11133182" cy="175197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b="1" kern="1200" dirty="0"/>
            <a:t>Badan</a:t>
          </a:r>
          <a:r>
            <a:rPr lang="id-ID" sz="2800" b="1" i="1" kern="1200" dirty="0"/>
            <a:t> </a:t>
          </a:r>
          <a:r>
            <a:rPr lang="id-ID" sz="2800" b="1" kern="1200" dirty="0"/>
            <a:t>Kepegawaian Daerah mempunyai tugas membantu Gubernur melaksanakan fungsi penunjang urusan pemerintahan bidang kepegawaian daerah yang menjadi kewenangan daerah</a:t>
          </a:r>
          <a:endParaRPr lang="en-US" sz="2800" kern="1200" dirty="0"/>
        </a:p>
      </dsp:txBody>
      <dsp:txXfrm>
        <a:off x="2401833" y="0"/>
        <a:ext cx="8731348" cy="1751973"/>
      </dsp:txXfrm>
    </dsp:sp>
    <dsp:sp modelId="{6BC698CC-E5BE-4FF4-AD4C-FC2BBCB87781}">
      <dsp:nvSpPr>
        <dsp:cNvPr id="0" name=""/>
        <dsp:cNvSpPr/>
      </dsp:nvSpPr>
      <dsp:spPr>
        <a:xfrm>
          <a:off x="175197" y="175197"/>
          <a:ext cx="2226636" cy="140157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462B8D-2A2A-4E2C-86C8-A273064EF9C6}">
      <dsp:nvSpPr>
        <dsp:cNvPr id="0" name=""/>
        <dsp:cNvSpPr/>
      </dsp:nvSpPr>
      <dsp:spPr>
        <a:xfrm>
          <a:off x="0" y="1927170"/>
          <a:ext cx="11133182" cy="175197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err="1"/>
            <a:t>Indikator</a:t>
          </a:r>
          <a:r>
            <a:rPr lang="en-US" sz="2000" b="1" kern="1200" dirty="0"/>
            <a:t> </a:t>
          </a:r>
          <a:r>
            <a:rPr lang="en-US" sz="2000" b="1" kern="1200" dirty="0" err="1"/>
            <a:t>utama</a:t>
          </a:r>
          <a:r>
            <a:rPr lang="en-US" sz="2000" b="1" kern="1200" dirty="0"/>
            <a:t> </a:t>
          </a:r>
        </a:p>
        <a:p>
          <a:pPr marL="228600" lvl="1" indent="-228600" algn="l" defTabSz="1066800">
            <a:lnSpc>
              <a:spcPct val="90000"/>
            </a:lnSpc>
            <a:spcBef>
              <a:spcPct val="0"/>
            </a:spcBef>
            <a:spcAft>
              <a:spcPct val="15000"/>
            </a:spcAft>
            <a:buChar char="••"/>
          </a:pPr>
          <a:r>
            <a:rPr lang="en-US" sz="2400" b="1" kern="1200" dirty="0" err="1"/>
            <a:t>Presentasi</a:t>
          </a:r>
          <a:r>
            <a:rPr lang="en-US" sz="2400" b="1" kern="1200" dirty="0"/>
            <a:t> </a:t>
          </a:r>
          <a:r>
            <a:rPr lang="en-US" sz="2400" b="1" kern="1200" dirty="0" err="1"/>
            <a:t>formasi</a:t>
          </a:r>
          <a:r>
            <a:rPr lang="en-US" sz="2400" b="1" kern="1200" dirty="0"/>
            <a:t> </a:t>
          </a:r>
          <a:r>
            <a:rPr lang="en-US" sz="2400" b="1" kern="1200" dirty="0" err="1"/>
            <a:t>jabatan</a:t>
          </a:r>
          <a:r>
            <a:rPr lang="en-US" sz="2400" b="1" kern="1200" dirty="0"/>
            <a:t> </a:t>
          </a:r>
          <a:r>
            <a:rPr lang="en-US" sz="2400" b="1" kern="1200" dirty="0" err="1"/>
            <a:t>sesuai</a:t>
          </a:r>
          <a:r>
            <a:rPr lang="en-US" sz="2400" b="1" kern="1200" dirty="0"/>
            <a:t> </a:t>
          </a:r>
          <a:r>
            <a:rPr lang="en-US" sz="2400" b="1" kern="1200" dirty="0" err="1"/>
            <a:t>kualifikasi</a:t>
          </a:r>
          <a:r>
            <a:rPr lang="en-US" sz="2400" b="1" kern="1200" dirty="0"/>
            <a:t> </a:t>
          </a:r>
          <a:r>
            <a:rPr lang="en-US" sz="2400" b="1" kern="1200" dirty="0" err="1"/>
            <a:t>dan</a:t>
          </a:r>
          <a:r>
            <a:rPr lang="en-US" sz="2400" b="1" kern="1200" dirty="0"/>
            <a:t> </a:t>
          </a:r>
          <a:r>
            <a:rPr lang="en-US" sz="2400" b="1" kern="1200" dirty="0" err="1"/>
            <a:t>kompetensi</a:t>
          </a:r>
          <a:endParaRPr lang="en-US" sz="2400" b="1" kern="1200" dirty="0"/>
        </a:p>
        <a:p>
          <a:pPr marL="228600" lvl="1" indent="-228600" algn="l" defTabSz="1066800">
            <a:lnSpc>
              <a:spcPct val="90000"/>
            </a:lnSpc>
            <a:spcBef>
              <a:spcPct val="0"/>
            </a:spcBef>
            <a:spcAft>
              <a:spcPct val="15000"/>
            </a:spcAft>
            <a:buChar char="••"/>
          </a:pPr>
          <a:r>
            <a:rPr lang="en-US" sz="2400" b="1" kern="1200" dirty="0" err="1"/>
            <a:t>Terlaksananya</a:t>
          </a:r>
          <a:r>
            <a:rPr lang="en-US" sz="2400" b="1" kern="1200" dirty="0"/>
            <a:t> </a:t>
          </a:r>
          <a:r>
            <a:rPr lang="en-US" sz="2400" b="1" kern="1200" dirty="0" err="1"/>
            <a:t>lelang</a:t>
          </a:r>
          <a:r>
            <a:rPr lang="en-US" sz="2400" b="1" kern="1200" dirty="0"/>
            <a:t> </a:t>
          </a:r>
          <a:r>
            <a:rPr lang="en-US" sz="2400" b="1" kern="1200" dirty="0" err="1"/>
            <a:t>jabatan</a:t>
          </a:r>
          <a:r>
            <a:rPr lang="en-US" sz="2400" b="1" kern="1200" dirty="0"/>
            <a:t> </a:t>
          </a:r>
          <a:r>
            <a:rPr lang="en-US" sz="2400" b="1" kern="1200" dirty="0" err="1"/>
            <a:t>terbuka</a:t>
          </a:r>
          <a:r>
            <a:rPr lang="en-US" sz="2400" b="1" kern="1200" dirty="0"/>
            <a:t> </a:t>
          </a:r>
          <a:r>
            <a:rPr lang="en-US" sz="2400" b="1" kern="1200" dirty="0" err="1"/>
            <a:t>dan</a:t>
          </a:r>
          <a:r>
            <a:rPr lang="en-US" sz="2400" b="1" kern="1200" dirty="0"/>
            <a:t> </a:t>
          </a:r>
          <a:r>
            <a:rPr lang="en-US" sz="2400" b="1" kern="1200" dirty="0" err="1"/>
            <a:t>akuntabel</a:t>
          </a:r>
          <a:r>
            <a:rPr lang="en-US" sz="2400" b="1" kern="1200" dirty="0"/>
            <a:t> </a:t>
          </a:r>
          <a:r>
            <a:rPr lang="en-US" sz="2400" b="1" kern="1200" dirty="0" err="1"/>
            <a:t>untuk</a:t>
          </a:r>
          <a:r>
            <a:rPr lang="en-US" sz="2400" b="1" kern="1200" dirty="0"/>
            <a:t> </a:t>
          </a:r>
          <a:r>
            <a:rPr lang="en-US" sz="2400" b="1" kern="1200" dirty="0" err="1"/>
            <a:t>eselon</a:t>
          </a:r>
          <a:r>
            <a:rPr lang="en-US" sz="2400" b="1" kern="1200" dirty="0"/>
            <a:t> </a:t>
          </a:r>
          <a:r>
            <a:rPr lang="id-ID" sz="2400" b="1" kern="1200" dirty="0"/>
            <a:t>I</a:t>
          </a:r>
          <a:r>
            <a:rPr lang="en-US" sz="2400" b="1" kern="1200" dirty="0"/>
            <a:t> </a:t>
          </a:r>
          <a:r>
            <a:rPr lang="en-US" sz="2400" b="1" kern="1200" dirty="0" err="1"/>
            <a:t>dan</a:t>
          </a:r>
          <a:r>
            <a:rPr lang="en-US" sz="2400" b="1" kern="1200" dirty="0"/>
            <a:t> </a:t>
          </a:r>
          <a:r>
            <a:rPr lang="id-ID" sz="2400" b="1" kern="1200" dirty="0"/>
            <a:t>eselon II</a:t>
          </a:r>
          <a:r>
            <a:rPr lang="en-US" sz="2400" b="1" kern="1200" dirty="0"/>
            <a:t>.</a:t>
          </a:r>
        </a:p>
      </dsp:txBody>
      <dsp:txXfrm>
        <a:off x="2401833" y="1927170"/>
        <a:ext cx="8731348" cy="1751973"/>
      </dsp:txXfrm>
    </dsp:sp>
    <dsp:sp modelId="{AEF8DAC7-27FC-47C3-BC88-45C7A9DBD8C7}">
      <dsp:nvSpPr>
        <dsp:cNvPr id="0" name=""/>
        <dsp:cNvSpPr/>
      </dsp:nvSpPr>
      <dsp:spPr>
        <a:xfrm>
          <a:off x="175197" y="2102368"/>
          <a:ext cx="2226636" cy="140157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1003E-4E26-4D41-9F47-DB4F0F33B9DF}">
      <dsp:nvSpPr>
        <dsp:cNvPr id="0" name=""/>
        <dsp:cNvSpPr/>
      </dsp:nvSpPr>
      <dsp:spPr>
        <a:xfrm>
          <a:off x="0" y="3854341"/>
          <a:ext cx="11133182" cy="175197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err="1"/>
            <a:t>Sasarannya</a:t>
          </a:r>
          <a:r>
            <a:rPr lang="en-US" sz="1800" b="1" kern="1200" dirty="0"/>
            <a:t> </a:t>
          </a:r>
          <a:r>
            <a:rPr lang="en-US" sz="1800" b="1" kern="1200" dirty="0" err="1"/>
            <a:t>adalah</a:t>
          </a:r>
          <a:r>
            <a:rPr lang="en-US" sz="1800" b="1" kern="1200" dirty="0"/>
            <a:t> </a:t>
          </a:r>
          <a:r>
            <a:rPr lang="en-US" sz="1800" b="1" kern="1200" dirty="0" err="1"/>
            <a:t>terwujudnya</a:t>
          </a:r>
          <a:r>
            <a:rPr lang="en-US" sz="1800" b="1" kern="1200" dirty="0"/>
            <a:t> </a:t>
          </a:r>
          <a:r>
            <a:rPr lang="en-US" sz="1800" b="1" kern="1200" dirty="0" err="1"/>
            <a:t>ketersediaan</a:t>
          </a:r>
          <a:r>
            <a:rPr lang="en-US" sz="1800" b="1" kern="1200" dirty="0"/>
            <a:t> </a:t>
          </a:r>
          <a:r>
            <a:rPr lang="en-US" sz="1800" b="1" kern="1200" dirty="0" err="1"/>
            <a:t>dan</a:t>
          </a:r>
          <a:r>
            <a:rPr lang="en-US" sz="1800" b="1" kern="1200" dirty="0"/>
            <a:t> </a:t>
          </a:r>
          <a:r>
            <a:rPr lang="en-US" sz="1800" b="1" kern="1200" dirty="0" err="1"/>
            <a:t>penempatan</a:t>
          </a:r>
          <a:r>
            <a:rPr lang="en-US" sz="1800" b="1" kern="1200" dirty="0"/>
            <a:t> </a:t>
          </a:r>
          <a:r>
            <a:rPr lang="en-US" sz="1800" b="1" kern="1200" dirty="0" err="1"/>
            <a:t>sumber</a:t>
          </a:r>
          <a:r>
            <a:rPr lang="en-US" sz="1800" b="1" kern="1200" dirty="0"/>
            <a:t> </a:t>
          </a:r>
          <a:r>
            <a:rPr lang="en-US" sz="1800" b="1" kern="1200" dirty="0" err="1"/>
            <a:t>daya</a:t>
          </a:r>
          <a:r>
            <a:rPr lang="en-US" sz="1800" b="1" kern="1200" dirty="0"/>
            <a:t> </a:t>
          </a:r>
          <a:r>
            <a:rPr lang="en-US" sz="1800" b="1" kern="1200" dirty="0" err="1"/>
            <a:t>aparatur</a:t>
          </a:r>
          <a:r>
            <a:rPr lang="en-US" sz="1800" b="1" kern="1200" dirty="0"/>
            <a:t> </a:t>
          </a:r>
          <a:r>
            <a:rPr lang="en-US" sz="1800" b="1" kern="1200" dirty="0" err="1"/>
            <a:t>daerah</a:t>
          </a:r>
          <a:r>
            <a:rPr lang="en-US" sz="1800" b="1" kern="1200" dirty="0"/>
            <a:t> </a:t>
          </a:r>
          <a:r>
            <a:rPr lang="en-US" sz="1800" b="1" kern="1200" dirty="0" err="1"/>
            <a:t>sesuai</a:t>
          </a:r>
          <a:r>
            <a:rPr lang="en-US" sz="1800" b="1" kern="1200" dirty="0"/>
            <a:t> </a:t>
          </a:r>
          <a:r>
            <a:rPr lang="en-US" sz="1800" b="1" kern="1200" dirty="0" err="1"/>
            <a:t>dengan</a:t>
          </a:r>
          <a:r>
            <a:rPr lang="en-US" sz="1800" b="1" kern="1200" dirty="0"/>
            <a:t> </a:t>
          </a:r>
          <a:r>
            <a:rPr lang="en-US" sz="1800" b="1" kern="1200" dirty="0" err="1"/>
            <a:t>kompetensi</a:t>
          </a:r>
          <a:r>
            <a:rPr lang="en-US" sz="1800" b="1" kern="1200" dirty="0"/>
            <a:t> </a:t>
          </a:r>
          <a:r>
            <a:rPr lang="en-US" sz="1800" b="1" kern="1200" dirty="0" err="1"/>
            <a:t>dan</a:t>
          </a:r>
          <a:r>
            <a:rPr lang="en-US" sz="1800" b="1" kern="1200" dirty="0"/>
            <a:t> </a:t>
          </a:r>
          <a:r>
            <a:rPr lang="en-US" sz="1800" b="1" kern="1200" dirty="0" err="1"/>
            <a:t>kebutuhan</a:t>
          </a:r>
          <a:r>
            <a:rPr lang="en-US" sz="1800" b="1" kern="1200" dirty="0"/>
            <a:t> </a:t>
          </a:r>
          <a:r>
            <a:rPr lang="en-US" sz="1800" b="1" kern="1200" dirty="0" err="1"/>
            <a:t>organisasi</a:t>
          </a:r>
          <a:r>
            <a:rPr lang="en-US" sz="1800" b="1" kern="1200" dirty="0"/>
            <a:t> </a:t>
          </a:r>
          <a:r>
            <a:rPr lang="en-US" sz="1800" b="1" kern="1200" dirty="0" err="1"/>
            <a:t>dalam</a:t>
          </a:r>
          <a:r>
            <a:rPr lang="en-US" sz="1800" b="1" kern="1200" dirty="0"/>
            <a:t> </a:t>
          </a:r>
          <a:r>
            <a:rPr lang="en-US" sz="1800" b="1" kern="1200" dirty="0" err="1"/>
            <a:t>hal</a:t>
          </a:r>
          <a:r>
            <a:rPr lang="en-US" sz="1800" b="1" kern="1200" dirty="0"/>
            <a:t> </a:t>
          </a:r>
          <a:r>
            <a:rPr lang="en-US" sz="1800" b="1" kern="1200" dirty="0" err="1"/>
            <a:t>ini</a:t>
          </a:r>
          <a:r>
            <a:rPr lang="en-US" sz="1800" b="1" kern="1200" dirty="0"/>
            <a:t> </a:t>
          </a:r>
          <a:r>
            <a:rPr lang="en-US" sz="1800" b="1" kern="1200" dirty="0" err="1"/>
            <a:t>terwujudnya</a:t>
          </a:r>
          <a:r>
            <a:rPr lang="en-US" sz="1800" b="1" kern="1200" dirty="0"/>
            <a:t> </a:t>
          </a:r>
          <a:r>
            <a:rPr lang="en-US" sz="1800" b="1" kern="1200" dirty="0" err="1"/>
            <a:t>pengembangan</a:t>
          </a:r>
          <a:r>
            <a:rPr lang="en-US" sz="1800" b="1" kern="1200" dirty="0"/>
            <a:t> </a:t>
          </a:r>
          <a:r>
            <a:rPr lang="en-US" sz="1800" b="1" kern="1200" dirty="0" err="1"/>
            <a:t>kompetensi</a:t>
          </a:r>
          <a:r>
            <a:rPr lang="id-ID" sz="1800" b="1" kern="1200" dirty="0"/>
            <a:t>.</a:t>
          </a:r>
          <a:endParaRPr lang="en-US" sz="1800" b="1" kern="1200" dirty="0"/>
        </a:p>
        <a:p>
          <a:pPr marL="57150" lvl="1" indent="-57150" algn="l" defTabSz="488950">
            <a:lnSpc>
              <a:spcPct val="90000"/>
            </a:lnSpc>
            <a:spcBef>
              <a:spcPct val="0"/>
            </a:spcBef>
            <a:spcAft>
              <a:spcPct val="15000"/>
            </a:spcAft>
            <a:buChar char="••"/>
          </a:pPr>
          <a:r>
            <a:rPr lang="en-US" sz="1100" b="1" kern="1200" dirty="0" err="1"/>
            <a:t>Melakukan</a:t>
          </a:r>
          <a:r>
            <a:rPr lang="en-US" sz="1100" b="1" kern="1200" dirty="0"/>
            <a:t> </a:t>
          </a:r>
          <a:r>
            <a:rPr lang="en-US" sz="1100" b="1" kern="1200" dirty="0" err="1"/>
            <a:t>pengadaan</a:t>
          </a:r>
          <a:r>
            <a:rPr lang="en-US" sz="1100" b="1" kern="1200" dirty="0"/>
            <a:t> dan </a:t>
          </a:r>
          <a:r>
            <a:rPr lang="en-US" sz="1100" b="1" kern="1200" dirty="0" err="1"/>
            <a:t>penempatan</a:t>
          </a:r>
          <a:r>
            <a:rPr lang="en-US" sz="1100" b="1" kern="1200" dirty="0"/>
            <a:t> </a:t>
          </a:r>
          <a:r>
            <a:rPr lang="en-US" sz="1100" b="1" kern="1200" dirty="0" err="1"/>
            <a:t>aparatur</a:t>
          </a:r>
          <a:r>
            <a:rPr lang="en-US" sz="1100" b="1" kern="1200" dirty="0"/>
            <a:t> </a:t>
          </a:r>
          <a:r>
            <a:rPr lang="en-US" sz="1100" b="1" kern="1200" dirty="0" err="1"/>
            <a:t>pemerintah</a:t>
          </a:r>
          <a:r>
            <a:rPr lang="en-US" sz="1100" b="1" kern="1200" dirty="0"/>
            <a:t> </a:t>
          </a:r>
          <a:r>
            <a:rPr lang="en-US" sz="1100" b="1" kern="1200" dirty="0" err="1"/>
            <a:t>daerah</a:t>
          </a:r>
          <a:r>
            <a:rPr lang="en-US" sz="1100" b="1" kern="1200" dirty="0"/>
            <a:t> </a:t>
          </a:r>
          <a:r>
            <a:rPr lang="en-US" sz="1100" b="1" kern="1200" dirty="0" err="1"/>
            <a:t>melalui</a:t>
          </a:r>
          <a:r>
            <a:rPr lang="en-US" sz="1100" b="1" kern="1200" dirty="0"/>
            <a:t> uji </a:t>
          </a:r>
          <a:r>
            <a:rPr lang="en-US" sz="1100" b="1" kern="1200" dirty="0" err="1"/>
            <a:t>kompetensi</a:t>
          </a:r>
          <a:r>
            <a:rPr lang="en-US" sz="1100" b="1" kern="1200" dirty="0"/>
            <a:t> pada </a:t>
          </a:r>
          <a:r>
            <a:rPr lang="en-US" sz="1100" b="1" i="1" kern="1200" dirty="0" err="1"/>
            <a:t>Assesment</a:t>
          </a:r>
          <a:r>
            <a:rPr lang="en-US" sz="1100" b="1" i="1" kern="1200" dirty="0"/>
            <a:t> Center</a:t>
          </a:r>
          <a:endParaRPr lang="en-US" sz="1100" b="1" kern="1200" dirty="0"/>
        </a:p>
        <a:p>
          <a:pPr marL="57150" lvl="1" indent="-57150" algn="l" defTabSz="488950">
            <a:lnSpc>
              <a:spcPct val="90000"/>
            </a:lnSpc>
            <a:spcBef>
              <a:spcPct val="0"/>
            </a:spcBef>
            <a:spcAft>
              <a:spcPct val="15000"/>
            </a:spcAft>
            <a:buChar char="••"/>
          </a:pPr>
          <a:r>
            <a:rPr lang="en-US" sz="1100" b="1" kern="1200" dirty="0" err="1"/>
            <a:t>Mempercepat</a:t>
          </a:r>
          <a:r>
            <a:rPr lang="en-US" sz="1100" b="1" kern="1200" dirty="0"/>
            <a:t> prose </a:t>
          </a:r>
          <a:r>
            <a:rPr lang="en-US" sz="1100" b="1" kern="1200" dirty="0" err="1"/>
            <a:t>penilaia</a:t>
          </a:r>
          <a:r>
            <a:rPr lang="en-US" sz="1100" b="1" kern="1200" dirty="0"/>
            <a:t> </a:t>
          </a:r>
          <a:r>
            <a:rPr lang="en-US" sz="1100" b="1" kern="1200" dirty="0" err="1"/>
            <a:t>kompetensi</a:t>
          </a:r>
          <a:r>
            <a:rPr lang="en-US" sz="1100" b="1" kern="1200" dirty="0"/>
            <a:t> </a:t>
          </a:r>
          <a:r>
            <a:rPr lang="en-US" sz="1100" b="1" kern="1200" dirty="0" err="1"/>
            <a:t>melalui</a:t>
          </a:r>
          <a:r>
            <a:rPr lang="en-US" sz="1100" b="1" kern="1200" dirty="0"/>
            <a:t> </a:t>
          </a:r>
          <a:r>
            <a:rPr lang="en-US" sz="1100" b="1" i="1" kern="1200" dirty="0"/>
            <a:t>Computer Assisted Test (</a:t>
          </a:r>
          <a:r>
            <a:rPr lang="en-US" sz="1100" b="1" kern="1200" dirty="0"/>
            <a:t>CAT). </a:t>
          </a:r>
        </a:p>
        <a:p>
          <a:pPr marL="57150" lvl="1" indent="-57150" algn="l" defTabSz="488950">
            <a:lnSpc>
              <a:spcPct val="90000"/>
            </a:lnSpc>
            <a:spcBef>
              <a:spcPct val="0"/>
            </a:spcBef>
            <a:spcAft>
              <a:spcPct val="15000"/>
            </a:spcAft>
            <a:buChar char="••"/>
          </a:pPr>
          <a:r>
            <a:rPr lang="en-US" sz="1100" b="1" kern="1200" dirty="0" err="1"/>
            <a:t>Melakukan</a:t>
          </a:r>
          <a:r>
            <a:rPr lang="en-US" sz="1100" b="1" kern="1200" dirty="0"/>
            <a:t> </a:t>
          </a:r>
          <a:r>
            <a:rPr lang="en-US" sz="1100" b="1" kern="1200" dirty="0" err="1"/>
            <a:t>peningkatan</a:t>
          </a:r>
          <a:r>
            <a:rPr lang="en-US" sz="1100" b="1" kern="1200" dirty="0"/>
            <a:t> </a:t>
          </a:r>
          <a:r>
            <a:rPr lang="en-US" sz="1100" b="1" kern="1200" dirty="0" err="1"/>
            <a:t>dan</a:t>
          </a:r>
          <a:r>
            <a:rPr lang="en-US" sz="1100" b="1" kern="1200" dirty="0"/>
            <a:t> </a:t>
          </a:r>
          <a:r>
            <a:rPr lang="en-US" sz="1100" b="1" kern="1200" dirty="0" err="1"/>
            <a:t>perbaikan</a:t>
          </a:r>
          <a:r>
            <a:rPr lang="en-US" sz="1100" b="1" kern="1200" dirty="0"/>
            <a:t> </a:t>
          </a:r>
          <a:r>
            <a:rPr lang="en-US" sz="1100" b="1" kern="1200" dirty="0" err="1"/>
            <a:t>sarana</a:t>
          </a:r>
          <a:r>
            <a:rPr lang="en-US" sz="1100" b="1" kern="1200" dirty="0"/>
            <a:t> </a:t>
          </a:r>
          <a:r>
            <a:rPr lang="en-US" sz="1100" b="1" kern="1200" dirty="0" err="1"/>
            <a:t>dan</a:t>
          </a:r>
          <a:r>
            <a:rPr lang="en-US" sz="1100" b="1" kern="1200" dirty="0"/>
            <a:t> </a:t>
          </a:r>
          <a:r>
            <a:rPr lang="en-US" sz="1100" b="1" kern="1200" dirty="0" err="1"/>
            <a:t>prasarana</a:t>
          </a:r>
          <a:r>
            <a:rPr lang="en-US" sz="1100" b="1" kern="1200" dirty="0"/>
            <a:t> </a:t>
          </a:r>
          <a:r>
            <a:rPr lang="en-US" sz="1100" b="1" kern="1200" dirty="0" err="1"/>
            <a:t>serta</a:t>
          </a:r>
          <a:r>
            <a:rPr lang="en-US" sz="1100" b="1" kern="1200" dirty="0"/>
            <a:t> </a:t>
          </a:r>
          <a:r>
            <a:rPr lang="en-US" sz="1100" b="1" kern="1200" dirty="0" err="1"/>
            <a:t>penertiban</a:t>
          </a:r>
          <a:r>
            <a:rPr lang="en-US" sz="1100" b="1" kern="1200" dirty="0"/>
            <a:t> </a:t>
          </a:r>
          <a:r>
            <a:rPr lang="en-US" sz="1100" b="1" kern="1200" dirty="0" err="1"/>
            <a:t>administrasi</a:t>
          </a:r>
          <a:r>
            <a:rPr lang="en-US" sz="1100" b="1" kern="1200" dirty="0"/>
            <a:t> </a:t>
          </a:r>
          <a:r>
            <a:rPr lang="en-US" sz="1100" b="1" kern="1200" dirty="0" err="1"/>
            <a:t>dalam</a:t>
          </a:r>
          <a:r>
            <a:rPr lang="en-US" sz="1100" b="1" kern="1200" dirty="0"/>
            <a:t> </a:t>
          </a:r>
          <a:r>
            <a:rPr lang="en-US" sz="1100" b="1" kern="1200" dirty="0" err="1"/>
            <a:t>menunjang</a:t>
          </a:r>
          <a:r>
            <a:rPr lang="en-US" sz="1100" b="1" kern="1200" dirty="0"/>
            <a:t> </a:t>
          </a:r>
          <a:r>
            <a:rPr lang="en-US" sz="1100" b="1" kern="1200" dirty="0" err="1"/>
            <a:t>kegiatan</a:t>
          </a:r>
          <a:r>
            <a:rPr lang="en-US" sz="1100" b="1" kern="1200" dirty="0"/>
            <a:t> </a:t>
          </a:r>
          <a:r>
            <a:rPr lang="en-US" sz="1100" b="1" kern="1200" dirty="0" err="1"/>
            <a:t>perkantoran</a:t>
          </a:r>
          <a:r>
            <a:rPr lang="en-US" sz="1100" b="1" kern="1200" dirty="0"/>
            <a:t>. </a:t>
          </a:r>
        </a:p>
        <a:p>
          <a:pPr marL="57150" lvl="1" indent="-57150" algn="l" defTabSz="488950">
            <a:lnSpc>
              <a:spcPct val="90000"/>
            </a:lnSpc>
            <a:spcBef>
              <a:spcPct val="0"/>
            </a:spcBef>
            <a:spcAft>
              <a:spcPct val="15000"/>
            </a:spcAft>
            <a:buChar char="••"/>
          </a:pPr>
          <a:r>
            <a:rPr lang="en-US" sz="1100" b="1" kern="1200" dirty="0" err="1"/>
            <a:t>Melakukan</a:t>
          </a:r>
          <a:r>
            <a:rPr lang="en-US" sz="1100" b="1" kern="1200" dirty="0"/>
            <a:t> </a:t>
          </a:r>
          <a:r>
            <a:rPr lang="en-US" sz="1100" b="1" kern="1200" dirty="0" err="1"/>
            <a:t>penyusunan</a:t>
          </a:r>
          <a:r>
            <a:rPr lang="en-US" sz="1100" b="1" kern="1200" dirty="0"/>
            <a:t> </a:t>
          </a:r>
          <a:r>
            <a:rPr lang="en-US" sz="1100" b="1" i="1" kern="1200" dirty="0"/>
            <a:t>master plan</a:t>
          </a:r>
          <a:r>
            <a:rPr lang="en-US" sz="1100" b="1" kern="1200" dirty="0"/>
            <a:t> </a:t>
          </a:r>
          <a:r>
            <a:rPr lang="en-US" sz="1100" b="1" kern="1200" dirty="0" err="1"/>
            <a:t>pola</a:t>
          </a:r>
          <a:r>
            <a:rPr lang="en-US" sz="1100" b="1" kern="1200" dirty="0"/>
            <a:t> </a:t>
          </a:r>
          <a:r>
            <a:rPr lang="en-US" sz="1100" b="1" kern="1200" dirty="0" err="1"/>
            <a:t>pengembangan</a:t>
          </a:r>
          <a:r>
            <a:rPr lang="en-US" sz="1100" b="1" kern="1200" dirty="0"/>
            <a:t> </a:t>
          </a:r>
          <a:r>
            <a:rPr lang="en-US" sz="1100" b="1" kern="1200" dirty="0" err="1"/>
            <a:t>karier</a:t>
          </a:r>
          <a:r>
            <a:rPr lang="en-US" sz="1100" b="1" kern="1200" dirty="0"/>
            <a:t>.</a:t>
          </a:r>
        </a:p>
      </dsp:txBody>
      <dsp:txXfrm>
        <a:off x="2401833" y="3854341"/>
        <a:ext cx="8731348" cy="1751973"/>
      </dsp:txXfrm>
    </dsp:sp>
    <dsp:sp modelId="{7B5FD394-296C-4A0B-B133-6FA50388F47F}">
      <dsp:nvSpPr>
        <dsp:cNvPr id="0" name=""/>
        <dsp:cNvSpPr/>
      </dsp:nvSpPr>
      <dsp:spPr>
        <a:xfrm>
          <a:off x="175197" y="4029538"/>
          <a:ext cx="2226636" cy="140157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0.65713</cdr:x>
      <cdr:y>0.36503</cdr:y>
    </cdr:from>
    <cdr:to>
      <cdr:x>0.92541</cdr:x>
      <cdr:y>0.71665</cdr:y>
    </cdr:to>
    <cdr:grpSp>
      <cdr:nvGrpSpPr>
        <cdr:cNvPr id="2" name="Group 1">
          <a:extLst xmlns:a="http://schemas.openxmlformats.org/drawingml/2006/main">
            <a:ext uri="{FF2B5EF4-FFF2-40B4-BE49-F238E27FC236}">
              <a16:creationId xmlns="" xmlns:a16="http://schemas.microsoft.com/office/drawing/2014/main" id="{142CD572-312C-48EB-9CEF-657AA15B7345}"/>
            </a:ext>
          </a:extLst>
        </cdr:cNvPr>
        <cdr:cNvGrpSpPr/>
      </cdr:nvGrpSpPr>
      <cdr:grpSpPr>
        <a:xfrm xmlns:a="http://schemas.openxmlformats.org/drawingml/2006/main">
          <a:off x="3650892" y="1381278"/>
          <a:ext cx="1490507" cy="1330518"/>
          <a:chOff x="2146439" y="7203207"/>
          <a:chExt cx="2055531" cy="4735242"/>
        </a:xfrm>
      </cdr:grpSpPr>
      <cdr:sp macro="" textlink="">
        <cdr:nvSpPr>
          <cdr:cNvPr id="3" name="Right Brace 2"/>
          <cdr:cNvSpPr/>
        </cdr:nvSpPr>
        <cdr:spPr>
          <a:xfrm xmlns:a="http://schemas.openxmlformats.org/drawingml/2006/main" rot="18017588">
            <a:off x="150368" y="9419674"/>
            <a:ext cx="4514846" cy="522704"/>
          </a:xfrm>
          <a:prstGeom xmlns:a="http://schemas.openxmlformats.org/drawingml/2006/main" prst="rightBrace">
            <a:avLst>
              <a:gd name="adj1" fmla="val 21196"/>
              <a:gd name="adj2" fmla="val 57609"/>
            </a:avLst>
          </a:prstGeom>
          <a:noFill xmlns:a="http://schemas.openxmlformats.org/drawingml/2006/main"/>
          <a:ln xmlns:a="http://schemas.openxmlformats.org/drawingml/2006/main" w="19050" cap="flat" cmpd="sng" algn="ctr">
            <a:solidFill>
              <a:sysClr val="windowText" lastClr="000000"/>
            </a:solidFill>
            <a:prstDash val="solid"/>
            <a:miter lim="800000"/>
          </a:ln>
          <a:effectLst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endParaRPr lang="en-US" sz="1100"/>
          </a:p>
        </cdr:txBody>
      </cdr:sp>
      <cdr:sp macro="" textlink="">
        <cdr:nvSpPr>
          <cdr:cNvPr id="4" name="Oval 3"/>
          <cdr:cNvSpPr/>
        </cdr:nvSpPr>
        <cdr:spPr>
          <a:xfrm xmlns:a="http://schemas.openxmlformats.org/drawingml/2006/main" rot="818076">
            <a:off x="2768463" y="7203207"/>
            <a:ext cx="1433507" cy="978247"/>
          </a:xfrm>
          <a:prstGeom xmlns:a="http://schemas.openxmlformats.org/drawingml/2006/main" prst="ellipse">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sz="800" b="1">
                <a:solidFill>
                  <a:schemeClr val="tx1"/>
                </a:solidFill>
              </a:rPr>
              <a:t>Gap Kompetensi</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0.62087</cdr:x>
      <cdr:y>0.47854</cdr:y>
    </cdr:from>
    <cdr:to>
      <cdr:x>0.95012</cdr:x>
      <cdr:y>0.86372</cdr:y>
    </cdr:to>
    <cdr:grpSp>
      <cdr:nvGrpSpPr>
        <cdr:cNvPr id="10" name="Group 9">
          <a:extLst xmlns:a="http://schemas.openxmlformats.org/drawingml/2006/main">
            <a:ext uri="{FF2B5EF4-FFF2-40B4-BE49-F238E27FC236}">
              <a16:creationId xmlns="" xmlns:a16="http://schemas.microsoft.com/office/drawing/2014/main" id="{7387C875-5B7C-474A-89B7-902F18E6D58F}"/>
            </a:ext>
          </a:extLst>
        </cdr:cNvPr>
        <cdr:cNvGrpSpPr/>
      </cdr:nvGrpSpPr>
      <cdr:grpSpPr>
        <a:xfrm xmlns:a="http://schemas.openxmlformats.org/drawingml/2006/main">
          <a:off x="3705073" y="2171917"/>
          <a:ext cx="1964816" cy="1748190"/>
          <a:chOff x="540608" y="7734796"/>
          <a:chExt cx="1720943" cy="4791689"/>
        </a:xfrm>
      </cdr:grpSpPr>
      <cdr:sp macro="" textlink="">
        <cdr:nvSpPr>
          <cdr:cNvPr id="3" name="Right Brace 2"/>
          <cdr:cNvSpPr/>
        </cdr:nvSpPr>
        <cdr:spPr>
          <a:xfrm xmlns:a="http://schemas.openxmlformats.org/drawingml/2006/main" rot="18497613">
            <a:off x="-1595498" y="10050041"/>
            <a:ext cx="4612550" cy="340337"/>
          </a:xfrm>
          <a:prstGeom xmlns:a="http://schemas.openxmlformats.org/drawingml/2006/main" prst="rightBrace">
            <a:avLst>
              <a:gd name="adj1" fmla="val 21196"/>
              <a:gd name="adj2" fmla="val 57609"/>
            </a:avLst>
          </a:prstGeom>
          <a:noFill xmlns:a="http://schemas.openxmlformats.org/drawingml/2006/main"/>
          <a:ln xmlns:a="http://schemas.openxmlformats.org/drawingml/2006/main" w="19050" cap="flat" cmpd="sng" algn="ctr">
            <a:solidFill>
              <a:sysClr val="windowText" lastClr="000000"/>
            </a:solidFill>
            <a:prstDash val="solid"/>
            <a:miter lim="800000"/>
          </a:ln>
          <a:effectLst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p xmlns:a="http://schemas.openxmlformats.org/drawingml/2006/main">
            <a:endParaRPr lang="en-US"/>
          </a:p>
        </cdr:txBody>
      </cdr:sp>
      <cdr:sp macro="" textlink="">
        <cdr:nvSpPr>
          <cdr:cNvPr id="4" name="Oval 3"/>
          <cdr:cNvSpPr/>
        </cdr:nvSpPr>
        <cdr:spPr>
          <a:xfrm xmlns:a="http://schemas.openxmlformats.org/drawingml/2006/main" rot="1825511">
            <a:off x="928155" y="7734796"/>
            <a:ext cx="1333396" cy="978246"/>
          </a:xfrm>
          <a:prstGeom xmlns:a="http://schemas.openxmlformats.org/drawingml/2006/main" prst="ellipse">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lnSpc>
                <a:spcPts val="800"/>
              </a:lnSpc>
            </a:pPr>
            <a:r>
              <a:rPr lang="en-US" sz="800" b="1">
                <a:solidFill>
                  <a:schemeClr val="tx1"/>
                </a:solidFill>
              </a:rPr>
              <a:t>Gap Kompetensi</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5675851" y="0"/>
            <a:ext cx="4342131" cy="344408"/>
          </a:xfrm>
          <a:prstGeom prst="rect">
            <a:avLst/>
          </a:prstGeom>
        </p:spPr>
        <p:txBody>
          <a:bodyPr vert="horz" lIns="96616" tIns="48308" rIns="96616" bIns="48308" rtlCol="0"/>
          <a:lstStyle>
            <a:lvl1pPr algn="r">
              <a:defRPr sz="1300"/>
            </a:lvl1pPr>
          </a:lstStyle>
          <a:p>
            <a:fld id="{FE8FDB09-58FE-4E81-9544-1E1428D5913E}" type="datetimeFigureOut">
              <a:rPr lang="id-ID" smtClean="0"/>
              <a:pPr/>
              <a:t>23/08/2021</a:t>
            </a:fld>
            <a:endParaRPr lang="id-ID"/>
          </a:p>
        </p:txBody>
      </p:sp>
      <p:sp>
        <p:nvSpPr>
          <p:cNvPr id="4" name="Footer Placeholder 3"/>
          <p:cNvSpPr>
            <a:spLocks noGrp="1"/>
          </p:cNvSpPr>
          <p:nvPr>
            <p:ph type="ftr" sz="quarter" idx="2"/>
          </p:nvPr>
        </p:nvSpPr>
        <p:spPr>
          <a:xfrm>
            <a:off x="0" y="6542560"/>
            <a:ext cx="4342131" cy="344408"/>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5675851" y="6542560"/>
            <a:ext cx="4342131" cy="344408"/>
          </a:xfrm>
          <a:prstGeom prst="rect">
            <a:avLst/>
          </a:prstGeom>
        </p:spPr>
        <p:txBody>
          <a:bodyPr vert="horz" lIns="96616" tIns="48308" rIns="96616" bIns="48308" rtlCol="0" anchor="b"/>
          <a:lstStyle>
            <a:lvl1pPr algn="r">
              <a:defRPr sz="1300"/>
            </a:lvl1pPr>
          </a:lstStyle>
          <a:p>
            <a:fld id="{5434D462-2A10-4305-A49C-F12FCFEB3FB7}" type="slidenum">
              <a:rPr lang="id-ID" smtClean="0"/>
              <a:pPr/>
              <a:t>‹#›</a:t>
            </a:fld>
            <a:endParaRPr lang="id-ID"/>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6AB7D8E0-5874-425C-AE90-FA46AAF149B1}" type="datetimeFigureOut">
              <a:rPr lang="id-ID" smtClean="0"/>
              <a:pPr/>
              <a:t>23/08/2021</a:t>
            </a:fld>
            <a:endParaRPr lang="id-ID"/>
          </a:p>
        </p:txBody>
      </p:sp>
      <p:sp>
        <p:nvSpPr>
          <p:cNvPr id="4" name="Slide Image Placeholder 3"/>
          <p:cNvSpPr>
            <a:spLocks noGrp="1" noRot="1" noChangeAspect="1"/>
          </p:cNvSpPr>
          <p:nvPr>
            <p:ph type="sldImg" idx="2"/>
          </p:nvPr>
        </p:nvSpPr>
        <p:spPr>
          <a:xfrm>
            <a:off x="2714625" y="515938"/>
            <a:ext cx="4591050" cy="2582862"/>
          </a:xfrm>
          <a:prstGeom prst="rect">
            <a:avLst/>
          </a:prstGeom>
          <a:noFill/>
          <a:ln w="12700">
            <a:solidFill>
              <a:prstClr val="black"/>
            </a:solidFill>
          </a:ln>
        </p:spPr>
        <p:txBody>
          <a:bodyPr vert="horz" lIns="96616" tIns="48308" rIns="96616" bIns="48308" rtlCol="0" anchor="ctr"/>
          <a:lstStyle/>
          <a:p>
            <a:endParaRPr lang="id-ID"/>
          </a:p>
        </p:txBody>
      </p:sp>
      <p:sp>
        <p:nvSpPr>
          <p:cNvPr id="5" name="Notes Placeholder 4"/>
          <p:cNvSpPr>
            <a:spLocks noGrp="1"/>
          </p:cNvSpPr>
          <p:nvPr>
            <p:ph type="body" sz="quarter" idx="3"/>
          </p:nvPr>
        </p:nvSpPr>
        <p:spPr>
          <a:xfrm>
            <a:off x="1002031" y="3271878"/>
            <a:ext cx="8016239" cy="3099673"/>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lang="id-ID"/>
          </a:p>
        </p:txBody>
      </p:sp>
      <p:sp>
        <p:nvSpPr>
          <p:cNvPr id="7" name="Slide Number Placeholder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9D75AE9E-5927-4683-B6EE-0FBA39E36B85}" type="slidenum">
              <a:rPr lang="id-ID" smtClean="0"/>
              <a:pPr/>
              <a:t>‹#›</a:t>
            </a:fld>
            <a:endParaRPr lang="id-ID"/>
          </a:p>
        </p:txBody>
      </p:sp>
    </p:spTree>
    <p:extLst>
      <p:ext uri="{BB962C8B-B14F-4D97-AF65-F5344CB8AC3E}">
        <p14:creationId xmlns:p14="http://schemas.microsoft.com/office/powerpoint/2010/main" val="39232227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extLst>
      <p:ext uri="{BB962C8B-B14F-4D97-AF65-F5344CB8AC3E}">
        <p14:creationId xmlns:p14="http://schemas.microsoft.com/office/powerpoint/2010/main" val="155868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Tree>
    <p:extLst>
      <p:ext uri="{BB962C8B-B14F-4D97-AF65-F5344CB8AC3E}">
        <p14:creationId xmlns:p14="http://schemas.microsoft.com/office/powerpoint/2010/main" val="222370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AE5043-D3D3-4C4C-8C2A-590FEDAB0C45}"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2659368360"/>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7C44A-69F3-415D-8F04-808D47A6F626}"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345181318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42A89-06F1-4B30-9CBB-6C321A8D7A2E}"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3188795744"/>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71F60"/>
                </a:solidFill>
                <a:latin typeface="Roboto"/>
                <a:cs typeface="Robo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348078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D7584-F1A0-4867-8A12-3B09059966F8}"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223290701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90EC5C-E3F9-494E-A42F-217ADADB5360}" type="datetime1">
              <a:rPr lang="en-US" smtClean="0"/>
              <a:pPr/>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146649558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A86376-9D35-4A45-BCC2-6CA103F46644}"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281273451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8DC73-FF37-49D4-8B30-947461549802}" type="datetime1">
              <a:rPr lang="en-US" smtClean="0"/>
              <a:pPr/>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906887914"/>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E54853-A6BA-4F1A-B650-FE5E07CF9908}" type="datetime1">
              <a:rPr lang="en-US" smtClean="0"/>
              <a:pPr/>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117126447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6DF2A-F32C-4441-89A3-0494572F6F08}" type="datetime1">
              <a:rPr lang="en-US" smtClean="0"/>
              <a:pPr/>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169112668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34268-343B-4CA4-9C96-847683099BE8}"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293727786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9BE260-DD45-47CC-904D-26F978461440}" type="datetime1">
              <a:rPr lang="en-US" smtClean="0"/>
              <a:pPr/>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AE162-25A0-450A-9FD6-B11021DF01B3}" type="slidenum">
              <a:rPr lang="en-US" smtClean="0"/>
              <a:pPr/>
              <a:t>‹#›</a:t>
            </a:fld>
            <a:endParaRPr lang="en-US"/>
          </a:p>
        </p:txBody>
      </p:sp>
    </p:spTree>
    <p:extLst>
      <p:ext uri="{BB962C8B-B14F-4D97-AF65-F5344CB8AC3E}">
        <p14:creationId xmlns:p14="http://schemas.microsoft.com/office/powerpoint/2010/main" val="74182762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189A0-F190-4C1F-A48F-DC70719653BE}" type="datetime1">
              <a:rPr lang="en-US" smtClean="0"/>
              <a:pPr/>
              <a:t>8/23/2021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AE162-25A0-450A-9FD6-B11021DF01B3}" type="slidenum">
              <a:rPr lang="en-US" smtClean="0"/>
              <a:pPr/>
              <a:t>‹#›</a:t>
            </a:fld>
            <a:endParaRPr lang="en-US"/>
          </a:p>
        </p:txBody>
      </p:sp>
    </p:spTree>
    <p:extLst>
      <p:ext uri="{BB962C8B-B14F-4D97-AF65-F5344CB8AC3E}">
        <p14:creationId xmlns:p14="http://schemas.microsoft.com/office/powerpoint/2010/main" val="36010764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spd="slow">
    <p:randomBar dir="ver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5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3" Type="http://schemas.openxmlformats.org/officeDocument/2006/relationships/image" Target="../media/image6.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33102"/>
            <a:ext cx="12192000" cy="2495898"/>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Autofit/>
          </a:bodyPr>
          <a:lstStyle/>
          <a:p>
            <a:r>
              <a:rPr lang="en-US" sz="4300" b="1" dirty="0">
                <a:latin typeface="Aharoni" panose="02010803020104030203" pitchFamily="2" charset="-79"/>
                <a:cs typeface="Aharoni" panose="02010803020104030203" pitchFamily="2" charset="-79"/>
              </a:rPr>
              <a:t>PENILAIAN KOMPETENSI ASN </a:t>
            </a:r>
            <a:br>
              <a:rPr lang="en-US" sz="4300" b="1" dirty="0">
                <a:latin typeface="Aharoni" panose="02010803020104030203" pitchFamily="2" charset="-79"/>
                <a:cs typeface="Aharoni" panose="02010803020104030203" pitchFamily="2" charset="-79"/>
              </a:rPr>
            </a:br>
            <a:r>
              <a:rPr lang="en-US" sz="4300" b="1" dirty="0">
                <a:latin typeface="Aharoni" panose="02010803020104030203" pitchFamily="2" charset="-79"/>
                <a:cs typeface="Aharoni" panose="02010803020104030203" pitchFamily="2" charset="-79"/>
              </a:rPr>
              <a:t>UNTUK MENDUKUNG SISTEM MERIT</a:t>
            </a:r>
            <a:br>
              <a:rPr lang="en-US" sz="4300" b="1" dirty="0">
                <a:latin typeface="Aharoni" panose="02010803020104030203" pitchFamily="2" charset="-79"/>
                <a:cs typeface="Aharoni" panose="02010803020104030203" pitchFamily="2" charset="-79"/>
              </a:rPr>
            </a:br>
            <a:r>
              <a:rPr lang="id-ID" sz="4300" b="1" dirty="0">
                <a:latin typeface="Aharoni" panose="02010803020104030203" pitchFamily="2" charset="-79"/>
                <a:cs typeface="Aharoni" panose="02010803020104030203" pitchFamily="2" charset="-79"/>
              </a:rPr>
              <a:t> DI</a:t>
            </a:r>
            <a:r>
              <a:rPr lang="en-US" sz="4300" b="1" dirty="0">
                <a:latin typeface="Aharoni" panose="02010803020104030203" pitchFamily="2" charset="-79"/>
                <a:cs typeface="Aharoni" panose="02010803020104030203" pitchFamily="2" charset="-79"/>
              </a:rPr>
              <a:t> LINGKUNGAN PEMERINTAH PROVINSI </a:t>
            </a:r>
            <a:r>
              <a:rPr lang="en-US" sz="4300" b="1" dirty="0" smtClean="0">
                <a:latin typeface="Aharoni" panose="02010803020104030203" pitchFamily="2" charset="-79"/>
                <a:cs typeface="Aharoni" panose="02010803020104030203" pitchFamily="2" charset="-79"/>
              </a:rPr>
              <a:t>NUSA TENGGARA TIMUR</a:t>
            </a:r>
            <a:endParaRPr lang="en-US" sz="4300" b="1"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538655" y="4269136"/>
            <a:ext cx="11114689" cy="1655762"/>
          </a:xfrm>
        </p:spPr>
        <p:txBody>
          <a:bodyPr>
            <a:normAutofit fontScale="92500"/>
          </a:bodyPr>
          <a:lstStyle/>
          <a:p>
            <a:r>
              <a:rPr lang="id-ID" sz="4000" b="1" u="sng" dirty="0">
                <a:latin typeface="Calisto MT" panose="02040603050505030304" pitchFamily="18" charset="0"/>
              </a:rPr>
              <a:t>Henderina </a:t>
            </a:r>
            <a:r>
              <a:rPr lang="id-ID" sz="4000" b="1" u="sng" dirty="0" smtClean="0">
                <a:latin typeface="Calisto MT" panose="02040603050505030304" pitchFamily="18" charset="0"/>
              </a:rPr>
              <a:t>S</a:t>
            </a:r>
            <a:r>
              <a:rPr lang="en-US" sz="4000" b="1" u="sng" dirty="0" smtClean="0">
                <a:latin typeface="Calisto MT" panose="02040603050505030304" pitchFamily="18" charset="0"/>
              </a:rPr>
              <a:t>.</a:t>
            </a:r>
            <a:r>
              <a:rPr lang="id-ID" sz="4000" b="1" u="sng" dirty="0" smtClean="0">
                <a:latin typeface="Calisto MT" panose="02040603050505030304" pitchFamily="18" charset="0"/>
              </a:rPr>
              <a:t> </a:t>
            </a:r>
            <a:r>
              <a:rPr lang="id-ID" sz="4000" b="1" u="sng" dirty="0">
                <a:latin typeface="Calisto MT" panose="02040603050505030304" pitchFamily="18" charset="0"/>
              </a:rPr>
              <a:t>Laiskodat, SP., M.Si.</a:t>
            </a:r>
            <a:endParaRPr lang="en-US" sz="4000" dirty="0">
              <a:latin typeface="Calisto MT" panose="02040603050505030304" pitchFamily="18" charset="0"/>
            </a:endParaRPr>
          </a:p>
          <a:p>
            <a:r>
              <a:rPr lang="en-US" sz="4000" dirty="0">
                <a:latin typeface="Calisto MT" panose="02040603050505030304" pitchFamily="18" charset="0"/>
              </a:rPr>
              <a:t>(</a:t>
            </a:r>
            <a:r>
              <a:rPr lang="id-ID" sz="4000" dirty="0">
                <a:latin typeface="Calisto MT" panose="02040603050505030304" pitchFamily="18" charset="0"/>
              </a:rPr>
              <a:t>Kepala Badan Kepegawaian Daerah Provinsi N</a:t>
            </a:r>
            <a:r>
              <a:rPr lang="en-US" sz="4000" dirty="0">
                <a:latin typeface="Calisto MT" panose="02040603050505030304" pitchFamily="18" charset="0"/>
              </a:rPr>
              <a:t>TT)</a:t>
            </a:r>
          </a:p>
        </p:txBody>
      </p:sp>
    </p:spTree>
    <p:extLst>
      <p:ext uri="{BB962C8B-B14F-4D97-AF65-F5344CB8AC3E}">
        <p14:creationId xmlns:p14="http://schemas.microsoft.com/office/powerpoint/2010/main" val="1518906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591" y="814728"/>
            <a:ext cx="10515600" cy="1325563"/>
          </a:xfrm>
        </p:spPr>
        <p:txBody>
          <a:bodyPr/>
          <a:lstStyle/>
          <a:p>
            <a:r>
              <a:rPr lang="en-US" b="1" dirty="0" err="1"/>
              <a:t>Contoh</a:t>
            </a:r>
            <a:r>
              <a:rPr lang="en-US" b="1" dirty="0"/>
              <a:t> Hasil : </a:t>
            </a:r>
            <a:r>
              <a:rPr lang="en-US" dirty="0"/>
              <a:t/>
            </a:r>
            <a:br>
              <a:rPr lang="en-US" dirty="0"/>
            </a:br>
            <a:r>
              <a:rPr lang="en-US" dirty="0"/>
              <a:t>HASIL PENKOM PEJABAT PENGAWAS 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0583186"/>
              </p:ext>
            </p:extLst>
          </p:nvPr>
        </p:nvGraphicFramePr>
        <p:xfrm>
          <a:off x="775062" y="2374232"/>
          <a:ext cx="5967550" cy="3669037"/>
        </p:xfrm>
        <a:graphic>
          <a:graphicData uri="http://schemas.openxmlformats.org/drawingml/2006/table">
            <a:tbl>
              <a:tblPr firstRow="1" firstCol="1" bandRow="1">
                <a:tableStyleId>{5C22544A-7EE6-4342-B048-85BDC9FD1C3A}</a:tableStyleId>
              </a:tblPr>
              <a:tblGrid>
                <a:gridCol w="413607">
                  <a:extLst>
                    <a:ext uri="{9D8B030D-6E8A-4147-A177-3AD203B41FA5}">
                      <a16:colId xmlns="" xmlns:a16="http://schemas.microsoft.com/office/drawing/2014/main" val="20000"/>
                    </a:ext>
                  </a:extLst>
                </a:gridCol>
                <a:gridCol w="3474178">
                  <a:extLst>
                    <a:ext uri="{9D8B030D-6E8A-4147-A177-3AD203B41FA5}">
                      <a16:colId xmlns="" xmlns:a16="http://schemas.microsoft.com/office/drawing/2014/main" val="20001"/>
                    </a:ext>
                  </a:extLst>
                </a:gridCol>
                <a:gridCol w="1051553">
                  <a:extLst>
                    <a:ext uri="{9D8B030D-6E8A-4147-A177-3AD203B41FA5}">
                      <a16:colId xmlns="" xmlns:a16="http://schemas.microsoft.com/office/drawing/2014/main" val="20002"/>
                    </a:ext>
                  </a:extLst>
                </a:gridCol>
                <a:gridCol w="1028212">
                  <a:extLst>
                    <a:ext uri="{9D8B030D-6E8A-4147-A177-3AD203B41FA5}">
                      <a16:colId xmlns="" xmlns:a16="http://schemas.microsoft.com/office/drawing/2014/main" val="20003"/>
                    </a:ext>
                  </a:extLst>
                </a:gridCol>
              </a:tblGrid>
              <a:tr h="585557">
                <a:tc>
                  <a:txBody>
                    <a:bodyPr/>
                    <a:lstStyle/>
                    <a:p>
                      <a:pPr algn="ctr">
                        <a:lnSpc>
                          <a:spcPct val="107000"/>
                        </a:lnSpc>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KOMPETENSI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78105" algn="ctr">
                        <a:lnSpc>
                          <a:spcPct val="107000"/>
                        </a:lnSpc>
                        <a:spcAft>
                          <a:spcPts val="0"/>
                        </a:spcAft>
                      </a:pPr>
                      <a:r>
                        <a:rPr lang="en-US" sz="1400">
                          <a:effectLst/>
                        </a:rPr>
                        <a:t>STANDAR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JPM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385435">
                <a:tc>
                  <a:txBody>
                    <a:bodyPr/>
                    <a:lstStyle/>
                    <a:p>
                      <a:pPr algn="ctr">
                        <a:lnSpc>
                          <a:spcPct val="107000"/>
                        </a:lnSpc>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solidFill>
                            <a:srgbClr val="FF0000"/>
                          </a:solidFill>
                          <a:effectLst/>
                        </a:rPr>
                        <a:t>ORIENTASI PADA HASIL</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solidFill>
                            <a:srgbClr val="FF0000"/>
                          </a:solidFill>
                          <a:effectLst/>
                        </a:rPr>
                        <a:t>100 %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solidFill>
                            <a:srgbClr val="FF0000"/>
                          </a:solidFill>
                          <a:effectLst/>
                        </a:rPr>
                        <a:t>67.93 %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385435">
                <a:tc>
                  <a:txBody>
                    <a:bodyPr/>
                    <a:lstStyle/>
                    <a:p>
                      <a:pPr marL="33655" algn="ctr">
                        <a:lnSpc>
                          <a:spcPct val="107000"/>
                        </a:lnSpc>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PELAYANAN PUBLIK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72.47 %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385435">
                <a:tc>
                  <a:txBody>
                    <a:bodyPr/>
                    <a:lstStyle/>
                    <a:p>
                      <a:pPr marL="33655" algn="ctr">
                        <a:lnSpc>
                          <a:spcPct val="107000"/>
                        </a:lnSpc>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INTEGRITAS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72.93 %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385435">
                <a:tc>
                  <a:txBody>
                    <a:bodyPr/>
                    <a:lstStyle/>
                    <a:p>
                      <a:pPr marL="33655" algn="ctr">
                        <a:lnSpc>
                          <a:spcPct val="107000"/>
                        </a:lnSpc>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effectLst/>
                        </a:rPr>
                        <a:t>KERJASAMA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73.27 %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385435">
                <a:tc>
                  <a:txBody>
                    <a:bodyPr/>
                    <a:lstStyle/>
                    <a:p>
                      <a:pPr marL="33655" algn="ctr">
                        <a:lnSpc>
                          <a:spcPct val="107000"/>
                        </a:lnSpc>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PENGAMBILAN KEPUTUSAN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75.87 %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385435">
                <a:tc>
                  <a:txBody>
                    <a:bodyPr/>
                    <a:lstStyle/>
                    <a:p>
                      <a:pPr marL="33655" algn="ctr">
                        <a:lnSpc>
                          <a:spcPct val="107000"/>
                        </a:lnSpc>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MENGELOLA PERUBAHAN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79.43 %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385435">
                <a:tc>
                  <a:txBody>
                    <a:bodyPr/>
                    <a:lstStyle/>
                    <a:p>
                      <a:pPr marL="33655" algn="ctr">
                        <a:lnSpc>
                          <a:spcPct val="107000"/>
                        </a:lnSpc>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KOMUNIKASI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80.37 %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385435">
                <a:tc>
                  <a:txBody>
                    <a:bodyPr/>
                    <a:lstStyle/>
                    <a:p>
                      <a:pPr marL="33655" algn="ctr">
                        <a:lnSpc>
                          <a:spcPct val="107000"/>
                        </a:lnSpc>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PENGEMBANGAN DIRI DAN ORANG LAIN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93.67 %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graphicFrame>
        <p:nvGraphicFramePr>
          <p:cNvPr id="5" name="Chart 4"/>
          <p:cNvGraphicFramePr/>
          <p:nvPr>
            <p:extLst>
              <p:ext uri="{D42A27DB-BD31-4B8C-83A1-F6EECF244321}">
                <p14:modId xmlns:p14="http://schemas.microsoft.com/office/powerpoint/2010/main" val="2562140856"/>
              </p:ext>
            </p:extLst>
          </p:nvPr>
        </p:nvGraphicFramePr>
        <p:xfrm>
          <a:off x="6437008" y="1669662"/>
          <a:ext cx="5967550" cy="453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8217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1309817"/>
            <a:ext cx="10515600" cy="4779836"/>
          </a:xfrm>
        </p:spPr>
        <p:txBody>
          <a:bodyPr/>
          <a:lstStyle/>
          <a:p>
            <a:r>
              <a:rPr lang="id-ID" dirty="0"/>
              <a:t> </a:t>
            </a:r>
          </a:p>
        </p:txBody>
      </p:sp>
      <p:sp>
        <p:nvSpPr>
          <p:cNvPr id="2" name="Title 1"/>
          <p:cNvSpPr>
            <a:spLocks noGrp="1"/>
          </p:cNvSpPr>
          <p:nvPr>
            <p:ph type="title"/>
          </p:nvPr>
        </p:nvSpPr>
        <p:spPr>
          <a:xfrm>
            <a:off x="0" y="471087"/>
            <a:ext cx="12192000" cy="630194"/>
          </a:xfrm>
          <a:solidFill>
            <a:schemeClr val="accent4">
              <a:lumMod val="50000"/>
            </a:schemeClr>
          </a:solidFill>
        </p:spPr>
        <p:txBody>
          <a:bodyPr>
            <a:normAutofit fontScale="90000"/>
          </a:bodyPr>
          <a:lstStyle/>
          <a:p>
            <a:r>
              <a:rPr lang="en-US" sz="4000" b="1" dirty="0">
                <a:solidFill>
                  <a:schemeClr val="bg1"/>
                </a:solidFill>
                <a:latin typeface="Century Gothic" panose="020B0502020202020204" pitchFamily="34" charset="0"/>
              </a:rPr>
              <a:t>SISTEM MERIT</a:t>
            </a:r>
            <a:endParaRPr lang="id-ID" sz="4000" b="1" dirty="0">
              <a:solidFill>
                <a:schemeClr val="bg1"/>
              </a:solidFill>
              <a:latin typeface="Century Gothic" panose="020B0502020202020204" pitchFamily="34" charset="0"/>
            </a:endParaRPr>
          </a:p>
        </p:txBody>
      </p:sp>
      <p:sp>
        <p:nvSpPr>
          <p:cNvPr id="5" name="Right Arrow Callout 4"/>
          <p:cNvSpPr/>
          <p:nvPr/>
        </p:nvSpPr>
        <p:spPr>
          <a:xfrm>
            <a:off x="377077" y="1316199"/>
            <a:ext cx="6077545" cy="5212960"/>
          </a:xfrm>
          <a:prstGeom prst="rightArrowCallout">
            <a:avLst>
              <a:gd name="adj1" fmla="val 50000"/>
              <a:gd name="adj2" fmla="val 25000"/>
              <a:gd name="adj3" fmla="val 25000"/>
              <a:gd name="adj4" fmla="val 64977"/>
            </a:avLst>
          </a:prstGeom>
          <a:solidFill>
            <a:srgbClr val="7030A0">
              <a:alpha val="0"/>
            </a:srgbClr>
          </a:solidFill>
        </p:spPr>
        <p:style>
          <a:lnRef idx="0">
            <a:schemeClr val="accent2"/>
          </a:lnRef>
          <a:fillRef idx="3">
            <a:schemeClr val="accent2"/>
          </a:fillRef>
          <a:effectRef idx="3">
            <a:schemeClr val="accent2"/>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rPr>
              <a:t>UU ASN No. 5/2014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endParaRPr>
          </a:p>
          <a:p>
            <a:pPr marL="282575" marR="0" lvl="0" defTabSz="9144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rPr>
              <a:t>Sistem Merit adalah kebijakan dan Manajemen ASN yang berdasarkan pada kualifikasi, kompetensi dan kinerja secara adil dan wajar dengan tanpa membedakan latar belakang politik, ras, warna kulit, agama, asal usul, jenis kelamin, status pernikahan, umur atataupun kondisi kecacatan.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rPr>
              <a:t>PP 11/2017 tentang Manajemen PNS</a:t>
            </a:r>
            <a:endParaRPr kumimoji="0" lang="en-US"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id-ID" sz="2000" b="0" i="0" u="none" strike="noStrike" kern="1200" cap="none" spc="0" normalizeH="0" baseline="0" noProof="0" dirty="0">
              <a:ln>
                <a:noFill/>
              </a:ln>
              <a:solidFill>
                <a:schemeClr val="tx1"/>
              </a:solidFill>
              <a:effectLst/>
              <a:uLnTx/>
              <a:uFillTx/>
              <a:latin typeface="Century Gothic" panose="020B0502020202020204" pitchFamily="34" charset="0"/>
              <a:cs typeface="Calibri" pitchFamily="34" charset="0"/>
            </a:endParaRPr>
          </a:p>
        </p:txBody>
      </p:sp>
      <p:graphicFrame>
        <p:nvGraphicFramePr>
          <p:cNvPr id="6" name="Diagram 5"/>
          <p:cNvGraphicFramePr/>
          <p:nvPr>
            <p:extLst>
              <p:ext uri="{D42A27DB-BD31-4B8C-83A1-F6EECF244321}">
                <p14:modId xmlns:p14="http://schemas.microsoft.com/office/powerpoint/2010/main" val="3129323184"/>
              </p:ext>
            </p:extLst>
          </p:nvPr>
        </p:nvGraphicFramePr>
        <p:xfrm>
          <a:off x="4855773" y="686005"/>
          <a:ext cx="6946452" cy="584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67162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82" y="669626"/>
            <a:ext cx="10515600" cy="884443"/>
          </a:xfrm>
        </p:spPr>
        <p:txBody>
          <a:bodyPr>
            <a:normAutofit/>
          </a:bodyPr>
          <a:lstStyle/>
          <a:p>
            <a:r>
              <a:rPr lang="en-US" sz="3600" dirty="0">
                <a:latin typeface="Arial Black" panose="020B0A04020102020204" pitchFamily="34" charset="0"/>
              </a:rPr>
              <a:t>8 ASPEK PENILAIAN SISTEM MERIT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3500738"/>
              </p:ext>
            </p:extLst>
          </p:nvPr>
        </p:nvGraphicFramePr>
        <p:xfrm>
          <a:off x="140560" y="1304106"/>
          <a:ext cx="11865935" cy="261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31382" y="1280028"/>
            <a:ext cx="10515600" cy="884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latin typeface="Arial Black" panose="020B0A04020102020204" pitchFamily="34" charset="0"/>
            </a:endParaRPr>
          </a:p>
        </p:txBody>
      </p:sp>
      <p:graphicFrame>
        <p:nvGraphicFramePr>
          <p:cNvPr id="11" name="Diagram 10"/>
          <p:cNvGraphicFramePr/>
          <p:nvPr>
            <p:extLst>
              <p:ext uri="{D42A27DB-BD31-4B8C-83A1-F6EECF244321}">
                <p14:modId xmlns:p14="http://schemas.microsoft.com/office/powerpoint/2010/main" val="2679955557"/>
              </p:ext>
            </p:extLst>
          </p:nvPr>
        </p:nvGraphicFramePr>
        <p:xfrm>
          <a:off x="3942414" y="3429000"/>
          <a:ext cx="7575818" cy="3194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8" name="AutoShape 4" descr="blob:https://web.whatsapp.com/7a14de2f-f2c5-420b-9cf6-e710f2b5d31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29" name="Picture 5" descr="D:\2021\PIM II Poryek Perubahan\dengan Gub NTT.jpg"/>
          <p:cNvPicPr>
            <a:picLocks noChangeAspect="1" noChangeArrowheads="1"/>
          </p:cNvPicPr>
          <p:nvPr/>
        </p:nvPicPr>
        <p:blipFill>
          <a:blip r:embed="rId12"/>
          <a:srcRect/>
          <a:stretch>
            <a:fillRect/>
          </a:stretch>
        </p:blipFill>
        <p:spPr bwMode="auto">
          <a:xfrm>
            <a:off x="269823" y="4013616"/>
            <a:ext cx="3172917" cy="237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920727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a:xfrm>
            <a:off x="1" y="88495"/>
            <a:ext cx="8834458" cy="613288"/>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3059" y="140855"/>
            <a:ext cx="7723941" cy="523220"/>
          </a:xfrm>
          <a:prstGeom prst="rect">
            <a:avLst/>
          </a:prstGeom>
          <a:noFill/>
        </p:spPr>
        <p:txBody>
          <a:bodyPr wrap="square" lIns="91440" tIns="45720" rIns="91440" bIns="45720">
            <a:spAutoFit/>
          </a:bodyPr>
          <a:lstStyle/>
          <a:p>
            <a:pPr defTabSz="685800" fontAlgn="base">
              <a:spcBef>
                <a:spcPct val="0"/>
              </a:spcBef>
              <a:spcAft>
                <a:spcPct val="0"/>
              </a:spcAft>
            </a:pPr>
            <a:r>
              <a:rPr lang="en-US" sz="2800" dirty="0">
                <a:solidFill>
                  <a:schemeClr val="bg1"/>
                </a:solidFill>
                <a:latin typeface="Britannic Bold" pitchFamily="34" charset="0"/>
              </a:rPr>
              <a:t>JALUR KARIR DIAGONAL</a:t>
            </a:r>
            <a:endParaRPr lang="id-ID" sz="2800" dirty="0">
              <a:solidFill>
                <a:schemeClr val="bg1"/>
              </a:solidFill>
              <a:latin typeface="Britannic Bold" pitchFamily="34" charset="0"/>
            </a:endParaRPr>
          </a:p>
        </p:txBody>
      </p:sp>
      <p:grpSp>
        <p:nvGrpSpPr>
          <p:cNvPr id="2" name="Group 1"/>
          <p:cNvGrpSpPr/>
          <p:nvPr/>
        </p:nvGrpSpPr>
        <p:grpSpPr>
          <a:xfrm>
            <a:off x="999066" y="1151467"/>
            <a:ext cx="9643533" cy="5118102"/>
            <a:chOff x="1532467" y="1808562"/>
            <a:chExt cx="6858000" cy="4554140"/>
          </a:xfrm>
        </p:grpSpPr>
        <p:sp>
          <p:nvSpPr>
            <p:cNvPr id="4" name="Rectangle 3"/>
            <p:cNvSpPr/>
            <p:nvPr/>
          </p:nvSpPr>
          <p:spPr>
            <a:xfrm>
              <a:off x="1532467" y="1808562"/>
              <a:ext cx="6858000" cy="4554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en-US" sz="1350">
                <a:solidFill>
                  <a:prstClr val="white"/>
                </a:solidFill>
                <a:latin typeface="Calibri"/>
              </a:endParaRPr>
            </a:p>
          </p:txBody>
        </p:sp>
        <p:sp>
          <p:nvSpPr>
            <p:cNvPr id="5" name="Rounded Rectangle 4"/>
            <p:cNvSpPr/>
            <p:nvPr/>
          </p:nvSpPr>
          <p:spPr>
            <a:xfrm>
              <a:off x="1746779" y="1915716"/>
              <a:ext cx="4500563" cy="123229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10" name="Rectangle 9"/>
            <p:cNvSpPr/>
            <p:nvPr/>
          </p:nvSpPr>
          <p:spPr>
            <a:xfrm>
              <a:off x="5085295" y="1915717"/>
              <a:ext cx="1054894" cy="369328"/>
            </a:xfrm>
            <a:prstGeom prst="rect">
              <a:avLst/>
            </a:prstGeom>
          </p:spPr>
          <p:txBody>
            <a:bodyPr lIns="68575" tIns="34288" rIns="68575" bIns="34288">
              <a:spAutoFit/>
            </a:bodyPr>
            <a:lstStyle/>
            <a:p>
              <a:pPr algn="ctr" defTabSz="685753" latinLnBrk="0">
                <a:defRPr/>
              </a:pPr>
              <a:r>
                <a:rPr lang="en-US" sz="975" i="1" kern="0" dirty="0" err="1">
                  <a:solidFill>
                    <a:prstClr val="black"/>
                  </a:solidFill>
                  <a:latin typeface="Tahoma" pitchFamily="34" charset="0"/>
                  <a:ea typeface="Tahoma" pitchFamily="34" charset="0"/>
                  <a:cs typeface="Tahoma" pitchFamily="34" charset="0"/>
                </a:rPr>
                <a:t>Pengembangan</a:t>
              </a:r>
              <a:r>
                <a:rPr lang="en-US" sz="975" i="1" kern="0" dirty="0">
                  <a:solidFill>
                    <a:prstClr val="black"/>
                  </a:solidFill>
                  <a:latin typeface="Tahoma" pitchFamily="34" charset="0"/>
                  <a:ea typeface="Tahoma" pitchFamily="34" charset="0"/>
                  <a:cs typeface="Tahoma" pitchFamily="34" charset="0"/>
                </a:rPr>
                <a:t> </a:t>
              </a:r>
              <a:r>
                <a:rPr lang="en-US" sz="975" i="1" kern="0" dirty="0" err="1">
                  <a:solidFill>
                    <a:prstClr val="black"/>
                  </a:solidFill>
                  <a:latin typeface="Tahoma" pitchFamily="34" charset="0"/>
                  <a:ea typeface="Tahoma" pitchFamily="34" charset="0"/>
                  <a:cs typeface="Tahoma" pitchFamily="34" charset="0"/>
                </a:rPr>
                <a:t>Kompetensi</a:t>
              </a:r>
              <a:endParaRPr lang="id-ID" sz="975" i="1" dirty="0">
                <a:solidFill>
                  <a:prstClr val="black"/>
                </a:solidFill>
                <a:latin typeface="Tahoma" pitchFamily="34" charset="0"/>
                <a:ea typeface="Tahoma" pitchFamily="34" charset="0"/>
                <a:cs typeface="Tahoma" pitchFamily="34" charset="0"/>
              </a:endParaRPr>
            </a:p>
          </p:txBody>
        </p:sp>
        <p:cxnSp>
          <p:nvCxnSpPr>
            <p:cNvPr id="11" name="Straight Arrow Connector 10"/>
            <p:cNvCxnSpPr/>
            <p:nvPr/>
          </p:nvCxnSpPr>
          <p:spPr>
            <a:xfrm flipV="1">
              <a:off x="4800735" y="2712246"/>
              <a:ext cx="227409" cy="7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3943484" y="1862138"/>
              <a:ext cx="832247" cy="553994"/>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Sesuai</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Formasi</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Kompetensi</a:t>
              </a:r>
              <a:endParaRPr lang="id-ID" sz="1050" i="1"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71921" y="2005014"/>
              <a:ext cx="1028700" cy="392411"/>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Seleksi</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Nasional</a:t>
              </a:r>
              <a:endParaRPr lang="en-US" sz="1050" i="1" dirty="0">
                <a:solidFill>
                  <a:prstClr val="black"/>
                </a:solidFill>
                <a:latin typeface="Calibri"/>
                <a:cs typeface="Arial" pitchFamily="34" charset="0"/>
              </a:endParaRPr>
            </a:p>
          </p:txBody>
        </p:sp>
        <p:pic>
          <p:nvPicPr>
            <p:cNvPr id="14" name="Picture 2" descr="adsfsdaf"/>
            <p:cNvPicPr>
              <a:picLocks noChangeAspect="1" noChangeArrowheads="1"/>
            </p:cNvPicPr>
            <p:nvPr/>
          </p:nvPicPr>
          <p:blipFill>
            <a:blip r:embed="rId2" cstate="print"/>
            <a:srcRect b="10736"/>
            <a:stretch>
              <a:fillRect/>
            </a:stretch>
          </p:blipFill>
          <p:spPr bwMode="auto">
            <a:xfrm>
              <a:off x="6729558" y="2397900"/>
              <a:ext cx="1311066" cy="750099"/>
            </a:xfrm>
            <a:prstGeom prst="rect">
              <a:avLst/>
            </a:prstGeom>
            <a:ln>
              <a:solidFill>
                <a:srgbClr val="0070C0"/>
              </a:solidFill>
            </a:ln>
            <a:effectLst>
              <a:softEdge rad="112500"/>
            </a:effectLst>
          </p:spPr>
        </p:pic>
        <p:cxnSp>
          <p:nvCxnSpPr>
            <p:cNvPr id="15" name="Straight Arrow Connector 14"/>
            <p:cNvCxnSpPr/>
            <p:nvPr/>
          </p:nvCxnSpPr>
          <p:spPr>
            <a:xfrm rot="5400000">
              <a:off x="3835731" y="4113014"/>
              <a:ext cx="214313"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6439991" y="2022866"/>
              <a:ext cx="1896923" cy="205393"/>
            </a:xfrm>
            <a:prstGeom prst="rect">
              <a:avLst/>
            </a:prstGeom>
          </p:spPr>
          <p:txBody>
            <a:bodyPr lIns="68575" tIns="34288" rIns="68575" bIns="3428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85753" latinLnBrk="0">
                <a:defRPr/>
              </a:pPr>
              <a:r>
                <a:rPr lang="en-US" sz="1050" kern="0" cap="all" dirty="0">
                  <a:ln w="0"/>
                  <a:effectLst/>
                  <a:latin typeface="Tahoma" panose="020B0604030504040204" pitchFamily="34" charset="0"/>
                  <a:ea typeface="Tahoma" panose="020B0604030504040204" pitchFamily="34" charset="0"/>
                  <a:cs typeface="Tahoma" panose="020B0604030504040204" pitchFamily="34" charset="0"/>
                </a:rPr>
                <a:t>JABATAN FUNGSIONAL </a:t>
              </a:r>
              <a:endParaRPr lang="id-ID" sz="1050" cap="all" dirty="0">
                <a:ln w="0"/>
                <a:effectLst/>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p:cNvSpPr/>
            <p:nvPr/>
          </p:nvSpPr>
          <p:spPr>
            <a:xfrm>
              <a:off x="6515233" y="1969295"/>
              <a:ext cx="1722834" cy="123229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19" name="Rectangle 18"/>
            <p:cNvSpPr/>
            <p:nvPr/>
          </p:nvSpPr>
          <p:spPr>
            <a:xfrm>
              <a:off x="1709248" y="4584928"/>
              <a:ext cx="834628" cy="392411"/>
            </a:xfrm>
            <a:prstGeom prst="rect">
              <a:avLst/>
            </a:prstGeom>
          </p:spPr>
          <p:txBody>
            <a:bodyPr lIns="68575" tIns="34288" rIns="68575" bIns="34288">
              <a:spAutoFit/>
            </a:bodyPr>
            <a:lstStyle/>
            <a:p>
              <a:pPr algn="ctr" defTabSz="685753" latinLnBrk="0">
                <a:defRPr/>
              </a:pPr>
              <a:r>
                <a:rPr lang="en-US" sz="1050" b="1" i="1" kern="0"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id-ID" sz="1050" b="1" i="1" kern="0" dirty="0">
                  <a:solidFill>
                    <a:srgbClr val="FF0000"/>
                  </a:solidFill>
                  <a:latin typeface="Tahoma" panose="020B0604030504040204" pitchFamily="34" charset="0"/>
                  <a:ea typeface="Tahoma" panose="020B0604030504040204" pitchFamily="34" charset="0"/>
                  <a:cs typeface="Tahoma" panose="020B0604030504040204" pitchFamily="34" charset="0"/>
                </a:rPr>
                <a:t>alent Scouting</a:t>
              </a:r>
            </a:p>
          </p:txBody>
        </p:sp>
        <p:cxnSp>
          <p:nvCxnSpPr>
            <p:cNvPr id="20" name="Straight Arrow Connector 19"/>
            <p:cNvCxnSpPr/>
            <p:nvPr/>
          </p:nvCxnSpPr>
          <p:spPr>
            <a:xfrm>
              <a:off x="6247342" y="2558655"/>
              <a:ext cx="229791" cy="1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ounded Rectangle 20"/>
            <p:cNvSpPr/>
            <p:nvPr/>
          </p:nvSpPr>
          <p:spPr>
            <a:xfrm>
              <a:off x="1853938" y="2451498"/>
              <a:ext cx="964406" cy="5786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050" dirty="0">
                <a:solidFill>
                  <a:prstClr val="black"/>
                </a:solidFill>
                <a:latin typeface="Calibri"/>
              </a:endParaRPr>
            </a:p>
            <a:p>
              <a:pPr algn="ctr" defTabSz="685753" latinLnBrk="0">
                <a:defRPr/>
              </a:pPr>
              <a:r>
                <a:rPr lang="en-US" sz="1050" dirty="0" err="1">
                  <a:solidFill>
                    <a:prstClr val="black"/>
                  </a:solidFill>
                  <a:latin typeface="Tahoma" pitchFamily="34" charset="0"/>
                  <a:ea typeface="Tahoma" pitchFamily="34" charset="0"/>
                  <a:cs typeface="Tahoma" pitchFamily="34" charset="0"/>
                </a:rPr>
                <a:t>Pengusulan</a:t>
              </a:r>
              <a:r>
                <a:rPr lang="en-US" sz="1050" dirty="0">
                  <a:solidFill>
                    <a:prstClr val="black"/>
                  </a:solidFill>
                  <a:latin typeface="Tahoma" pitchFamily="34" charset="0"/>
                  <a:ea typeface="Tahoma" pitchFamily="34" charset="0"/>
                  <a:cs typeface="Tahoma" pitchFamily="34" charset="0"/>
                </a:rPr>
                <a:t> / </a:t>
              </a:r>
              <a:r>
                <a:rPr lang="en-US" sz="1050" dirty="0" err="1">
                  <a:solidFill>
                    <a:prstClr val="black"/>
                  </a:solidFill>
                  <a:latin typeface="Tahoma" pitchFamily="34" charset="0"/>
                  <a:ea typeface="Tahoma" pitchFamily="34" charset="0"/>
                  <a:cs typeface="Tahoma" pitchFamily="34" charset="0"/>
                </a:rPr>
                <a:t>penetapan</a:t>
              </a:r>
              <a:r>
                <a:rPr lang="en-US" sz="1050" dirty="0">
                  <a:solidFill>
                    <a:prstClr val="black"/>
                  </a:solidFill>
                  <a:latin typeface="Tahoma" pitchFamily="34" charset="0"/>
                  <a:ea typeface="Tahoma" pitchFamily="34" charset="0"/>
                  <a:cs typeface="Tahoma" pitchFamily="34" charset="0"/>
                </a:rPr>
                <a:t> </a:t>
              </a:r>
              <a:r>
                <a:rPr lang="en-US" sz="1050" dirty="0" err="1">
                  <a:solidFill>
                    <a:prstClr val="black"/>
                  </a:solidFill>
                  <a:latin typeface="Tahoma" pitchFamily="34" charset="0"/>
                  <a:ea typeface="Tahoma" pitchFamily="34" charset="0"/>
                  <a:cs typeface="Tahoma" pitchFamily="34" charset="0"/>
                </a:rPr>
                <a:t>Formasi</a:t>
              </a:r>
              <a:endParaRPr lang="id-ID" sz="1050" dirty="0">
                <a:solidFill>
                  <a:prstClr val="black"/>
                </a:solidFill>
                <a:latin typeface="Tahoma" pitchFamily="34" charset="0"/>
                <a:ea typeface="Tahoma" pitchFamily="34" charset="0"/>
                <a:cs typeface="Tahoma" pitchFamily="34" charset="0"/>
              </a:endParaRPr>
            </a:p>
            <a:p>
              <a:pPr algn="ctr" defTabSz="685753" latinLnBrk="0">
                <a:defRPr/>
              </a:pPr>
              <a:endParaRPr lang="id-ID" sz="1050" dirty="0">
                <a:solidFill>
                  <a:prstClr val="black"/>
                </a:solidFill>
                <a:latin typeface="Calibri"/>
              </a:endParaRPr>
            </a:p>
          </p:txBody>
        </p:sp>
        <p:cxnSp>
          <p:nvCxnSpPr>
            <p:cNvPr id="22" name="Straight Arrow Connector 21"/>
            <p:cNvCxnSpPr/>
            <p:nvPr/>
          </p:nvCxnSpPr>
          <p:spPr>
            <a:xfrm>
              <a:off x="2818343" y="2719387"/>
              <a:ext cx="176213" cy="59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3782748" y="2719388"/>
              <a:ext cx="214313"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Rounded Rectangle 23"/>
            <p:cNvSpPr/>
            <p:nvPr/>
          </p:nvSpPr>
          <p:spPr>
            <a:xfrm>
              <a:off x="2979078" y="2451498"/>
              <a:ext cx="817959" cy="5786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050" dirty="0">
                <a:solidFill>
                  <a:prstClr val="white"/>
                </a:solidFill>
                <a:latin typeface="Calibri"/>
              </a:endParaRPr>
            </a:p>
            <a:p>
              <a:pPr algn="ctr" defTabSz="685753" latinLnBrk="0">
                <a:defRPr/>
              </a:pPr>
              <a:r>
                <a:rPr lang="en-US" sz="1500" dirty="0">
                  <a:solidFill>
                    <a:prstClr val="black"/>
                  </a:solidFill>
                  <a:latin typeface="Tahoma" pitchFamily="34" charset="0"/>
                  <a:ea typeface="Tahoma" pitchFamily="34" charset="0"/>
                  <a:cs typeface="Tahoma" pitchFamily="34" charset="0"/>
                </a:rPr>
                <a:t>CPNS</a:t>
              </a:r>
              <a:endParaRPr lang="id-ID" sz="1500" dirty="0">
                <a:solidFill>
                  <a:prstClr val="black"/>
                </a:solidFill>
                <a:latin typeface="Tahoma" pitchFamily="34" charset="0"/>
                <a:ea typeface="Tahoma" pitchFamily="34" charset="0"/>
                <a:cs typeface="Tahoma" pitchFamily="34" charset="0"/>
              </a:endParaRPr>
            </a:p>
            <a:p>
              <a:pPr algn="ctr" defTabSz="685753" latinLnBrk="0">
                <a:defRPr/>
              </a:pPr>
              <a:endParaRPr lang="id-ID" sz="1050" dirty="0">
                <a:solidFill>
                  <a:prstClr val="white"/>
                </a:solidFill>
                <a:latin typeface="Calibri"/>
              </a:endParaRPr>
            </a:p>
          </p:txBody>
        </p:sp>
        <p:sp>
          <p:nvSpPr>
            <p:cNvPr id="25" name="Rounded Rectangle 24"/>
            <p:cNvSpPr/>
            <p:nvPr/>
          </p:nvSpPr>
          <p:spPr>
            <a:xfrm>
              <a:off x="3982777" y="2426496"/>
              <a:ext cx="817960" cy="5786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050" dirty="0">
                <a:solidFill>
                  <a:prstClr val="black"/>
                </a:solidFill>
                <a:latin typeface="Calibri"/>
              </a:endParaRPr>
            </a:p>
            <a:p>
              <a:pPr algn="ctr" defTabSz="685753" latinLnBrk="0">
                <a:defRPr/>
              </a:pPr>
              <a:r>
                <a:rPr lang="en-US" sz="1050" dirty="0" err="1">
                  <a:solidFill>
                    <a:prstClr val="black"/>
                  </a:solidFill>
                  <a:latin typeface="Tahoma" pitchFamily="34" charset="0"/>
                  <a:ea typeface="Tahoma" pitchFamily="34" charset="0"/>
                  <a:cs typeface="Tahoma" pitchFamily="34" charset="0"/>
                </a:rPr>
                <a:t>Pengang-katan</a:t>
              </a:r>
              <a:r>
                <a:rPr lang="en-US" sz="1050" dirty="0">
                  <a:solidFill>
                    <a:prstClr val="black"/>
                  </a:solidFill>
                  <a:latin typeface="Tahoma" pitchFamily="34" charset="0"/>
                  <a:ea typeface="Tahoma" pitchFamily="34" charset="0"/>
                  <a:cs typeface="Tahoma" pitchFamily="34" charset="0"/>
                </a:rPr>
                <a:t> PNS</a:t>
              </a:r>
              <a:endParaRPr lang="id-ID" sz="1050" dirty="0">
                <a:solidFill>
                  <a:prstClr val="black"/>
                </a:solidFill>
                <a:latin typeface="Tahoma" pitchFamily="34" charset="0"/>
                <a:ea typeface="Tahoma" pitchFamily="34" charset="0"/>
                <a:cs typeface="Tahoma" pitchFamily="34" charset="0"/>
              </a:endParaRPr>
            </a:p>
            <a:p>
              <a:pPr algn="ctr" defTabSz="685753" latinLnBrk="0">
                <a:defRPr/>
              </a:pPr>
              <a:endParaRPr lang="id-ID" sz="1050" dirty="0">
                <a:solidFill>
                  <a:prstClr val="white"/>
                </a:solidFill>
                <a:latin typeface="Calibri"/>
              </a:endParaRPr>
            </a:p>
          </p:txBody>
        </p:sp>
        <p:sp>
          <p:nvSpPr>
            <p:cNvPr id="26" name="Rounded Rectangle 25"/>
            <p:cNvSpPr/>
            <p:nvPr/>
          </p:nvSpPr>
          <p:spPr>
            <a:xfrm>
              <a:off x="5015046" y="2344342"/>
              <a:ext cx="1178719" cy="6965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r>
                <a:rPr lang="en-US" sz="975" dirty="0" err="1">
                  <a:solidFill>
                    <a:prstClr val="black"/>
                  </a:solidFill>
                  <a:latin typeface="Tahoma" pitchFamily="34" charset="0"/>
                  <a:ea typeface="Tahoma" pitchFamily="34" charset="0"/>
                  <a:cs typeface="Tahoma" pitchFamily="34" charset="0"/>
                </a:rPr>
                <a:t>Pendidikan</a:t>
              </a:r>
              <a:r>
                <a:rPr lang="en-US" sz="975" dirty="0">
                  <a:solidFill>
                    <a:prstClr val="black"/>
                  </a:solidFill>
                  <a:latin typeface="Tahoma" pitchFamily="34" charset="0"/>
                  <a:ea typeface="Tahoma" pitchFamily="34" charset="0"/>
                  <a:cs typeface="Tahoma" pitchFamily="34" charset="0"/>
                </a:rPr>
                <a:t>, </a:t>
              </a:r>
              <a:r>
                <a:rPr lang="en-US" sz="975" dirty="0" err="1">
                  <a:solidFill>
                    <a:prstClr val="black"/>
                  </a:solidFill>
                  <a:latin typeface="Tahoma" pitchFamily="34" charset="0"/>
                  <a:ea typeface="Tahoma" pitchFamily="34" charset="0"/>
                  <a:cs typeface="Tahoma" pitchFamily="34" charset="0"/>
                </a:rPr>
                <a:t>diklat</a:t>
              </a:r>
              <a:r>
                <a:rPr lang="en-US" sz="975" dirty="0">
                  <a:solidFill>
                    <a:prstClr val="black"/>
                  </a:solidFill>
                  <a:latin typeface="Tahoma" pitchFamily="34" charset="0"/>
                  <a:ea typeface="Tahoma" pitchFamily="34" charset="0"/>
                  <a:cs typeface="Tahoma" pitchFamily="34" charset="0"/>
                </a:rPr>
                <a:t>, </a:t>
              </a:r>
              <a:r>
                <a:rPr lang="en-US" sz="975" dirty="0" err="1">
                  <a:solidFill>
                    <a:prstClr val="black"/>
                  </a:solidFill>
                  <a:latin typeface="Tahoma" pitchFamily="34" charset="0"/>
                  <a:ea typeface="Tahoma" pitchFamily="34" charset="0"/>
                  <a:cs typeface="Tahoma" pitchFamily="34" charset="0"/>
                </a:rPr>
                <a:t>magang</a:t>
              </a:r>
              <a:r>
                <a:rPr lang="en-US" sz="975" dirty="0">
                  <a:solidFill>
                    <a:prstClr val="black"/>
                  </a:solidFill>
                  <a:latin typeface="Tahoma" pitchFamily="34" charset="0"/>
                  <a:ea typeface="Tahoma" pitchFamily="34" charset="0"/>
                  <a:cs typeface="Tahoma" pitchFamily="34" charset="0"/>
                </a:rPr>
                <a:t>, </a:t>
              </a:r>
              <a:r>
                <a:rPr lang="en-US" sz="975" dirty="0" err="1">
                  <a:solidFill>
                    <a:prstClr val="black"/>
                  </a:solidFill>
                  <a:latin typeface="Tahoma" pitchFamily="34" charset="0"/>
                  <a:ea typeface="Tahoma" pitchFamily="34" charset="0"/>
                  <a:cs typeface="Tahoma" pitchFamily="34" charset="0"/>
                </a:rPr>
                <a:t>Pengalaman</a:t>
              </a:r>
              <a:r>
                <a:rPr lang="en-US" sz="975" dirty="0">
                  <a:solidFill>
                    <a:prstClr val="black"/>
                  </a:solidFill>
                  <a:latin typeface="Tahoma" pitchFamily="34" charset="0"/>
                  <a:ea typeface="Tahoma" pitchFamily="34" charset="0"/>
                  <a:cs typeface="Tahoma" pitchFamily="34" charset="0"/>
                </a:rPr>
                <a:t> </a:t>
              </a:r>
              <a:r>
                <a:rPr lang="en-US" sz="975" dirty="0" err="1">
                  <a:solidFill>
                    <a:prstClr val="black"/>
                  </a:solidFill>
                  <a:latin typeface="Tahoma" pitchFamily="34" charset="0"/>
                  <a:ea typeface="Tahoma" pitchFamily="34" charset="0"/>
                  <a:cs typeface="Tahoma" pitchFamily="34" charset="0"/>
                </a:rPr>
                <a:t>penugasan</a:t>
              </a:r>
              <a:endParaRPr lang="id-ID" sz="975" dirty="0">
                <a:solidFill>
                  <a:prstClr val="black"/>
                </a:solidFill>
                <a:latin typeface="Tahoma" pitchFamily="34" charset="0"/>
                <a:ea typeface="Tahoma" pitchFamily="34" charset="0"/>
                <a:cs typeface="Tahoma" pitchFamily="34" charset="0"/>
              </a:endParaRPr>
            </a:p>
          </p:txBody>
        </p:sp>
        <p:pic>
          <p:nvPicPr>
            <p:cNvPr id="27" name="Picture 2" descr="adsfsdaf"/>
            <p:cNvPicPr>
              <a:picLocks noChangeAspect="1" noChangeArrowheads="1"/>
            </p:cNvPicPr>
            <p:nvPr/>
          </p:nvPicPr>
          <p:blipFill>
            <a:blip r:embed="rId3" cstate="print"/>
            <a:srcRect b="10736"/>
            <a:stretch>
              <a:fillRect/>
            </a:stretch>
          </p:blipFill>
          <p:spPr bwMode="auto">
            <a:xfrm>
              <a:off x="2550437" y="4487471"/>
              <a:ext cx="1026560" cy="587325"/>
            </a:xfrm>
            <a:prstGeom prst="rect">
              <a:avLst/>
            </a:prstGeom>
            <a:ln>
              <a:noFill/>
            </a:ln>
            <a:effectLst>
              <a:softEdge rad="112500"/>
            </a:effectLst>
          </p:spPr>
        </p:pic>
        <p:sp>
          <p:nvSpPr>
            <p:cNvPr id="28" name="Rounded Rectangle 27"/>
            <p:cNvSpPr/>
            <p:nvPr/>
          </p:nvSpPr>
          <p:spPr>
            <a:xfrm>
              <a:off x="2604032" y="4326731"/>
              <a:ext cx="964406" cy="75366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29" name="Rectangle 28"/>
            <p:cNvSpPr/>
            <p:nvPr/>
          </p:nvSpPr>
          <p:spPr>
            <a:xfrm>
              <a:off x="2590910" y="4326736"/>
              <a:ext cx="986089" cy="184854"/>
            </a:xfrm>
            <a:prstGeom prst="rect">
              <a:avLst/>
            </a:prstGeom>
          </p:spPr>
          <p:txBody>
            <a:bodyPr lIns="68575" tIns="34288" rIns="68575" bIns="3428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85753" latinLnBrk="0">
                <a:defRPr/>
              </a:pPr>
              <a:r>
                <a:rPr lang="id-ID" sz="900" b="1" kern="0" cap="all" dirty="0">
                  <a:ln w="0"/>
                  <a:effectLst/>
                  <a:latin typeface="Tahoma" panose="020B0604030504040204" pitchFamily="34" charset="0"/>
                  <a:ea typeface="Tahoma" panose="020B0604030504040204" pitchFamily="34" charset="0"/>
                  <a:cs typeface="Tahoma" panose="020B0604030504040204" pitchFamily="34" charset="0"/>
                </a:rPr>
                <a:t>Talent </a:t>
              </a:r>
              <a:r>
                <a:rPr lang="en-US" sz="900" b="1" kern="0" cap="all" dirty="0">
                  <a:ln w="0"/>
                  <a:effectLst/>
                  <a:latin typeface="Tahoma" panose="020B0604030504040204" pitchFamily="34" charset="0"/>
                  <a:ea typeface="Tahoma" panose="020B0604030504040204" pitchFamily="34" charset="0"/>
                  <a:cs typeface="Tahoma" panose="020B0604030504040204" pitchFamily="34" charset="0"/>
                </a:rPr>
                <a:t>pool</a:t>
              </a:r>
              <a:endParaRPr lang="id-ID" sz="900" b="1" cap="all" dirty="0">
                <a:ln w="0"/>
                <a:effectLst/>
                <a:latin typeface="Tahoma" panose="020B0604030504040204" pitchFamily="34" charset="0"/>
                <a:ea typeface="Tahoma" panose="020B0604030504040204" pitchFamily="34" charset="0"/>
                <a:cs typeface="Tahoma" panose="020B0604030504040204" pitchFamily="34" charset="0"/>
              </a:endParaRPr>
            </a:p>
          </p:txBody>
        </p:sp>
        <p:sp>
          <p:nvSpPr>
            <p:cNvPr id="30" name="Rounded Rectangle 29"/>
            <p:cNvSpPr/>
            <p:nvPr/>
          </p:nvSpPr>
          <p:spPr>
            <a:xfrm>
              <a:off x="1746780" y="4219580"/>
              <a:ext cx="4339829" cy="96440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cxnSp>
          <p:nvCxnSpPr>
            <p:cNvPr id="31" name="Straight Arrow Connector 30"/>
            <p:cNvCxnSpPr/>
            <p:nvPr/>
          </p:nvCxnSpPr>
          <p:spPr>
            <a:xfrm>
              <a:off x="2427817" y="4808941"/>
              <a:ext cx="176213" cy="59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2" name="Picture 2" descr="Hasil gambar untuk promosi jabat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549" y="4164806"/>
              <a:ext cx="482203"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32"/>
            <p:cNvSpPr/>
            <p:nvPr/>
          </p:nvSpPr>
          <p:spPr>
            <a:xfrm>
              <a:off x="6729546" y="4058841"/>
              <a:ext cx="1285875" cy="85725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34" name="Rounded Rectangle 33"/>
            <p:cNvSpPr/>
            <p:nvPr/>
          </p:nvSpPr>
          <p:spPr>
            <a:xfrm>
              <a:off x="3782752" y="4541050"/>
              <a:ext cx="817960" cy="5786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900" dirty="0">
                <a:solidFill>
                  <a:prstClr val="white"/>
                </a:solidFill>
                <a:latin typeface="Calibri"/>
              </a:endParaRPr>
            </a:p>
            <a:p>
              <a:pPr algn="ctr" defTabSz="685753" latinLnBrk="0">
                <a:defRPr/>
              </a:pPr>
              <a:r>
                <a:rPr lang="en-US" sz="975" dirty="0">
                  <a:solidFill>
                    <a:prstClr val="white"/>
                  </a:solidFill>
                  <a:latin typeface="Tahoma" pitchFamily="34" charset="0"/>
                  <a:ea typeface="Tahoma" pitchFamily="34" charset="0"/>
                  <a:cs typeface="Tahoma" pitchFamily="34" charset="0"/>
                </a:rPr>
                <a:t>JABATAN PENGAWAS</a:t>
              </a:r>
              <a:endParaRPr lang="id-ID" sz="975" dirty="0">
                <a:solidFill>
                  <a:prstClr val="white"/>
                </a:solidFill>
                <a:latin typeface="Tahoma" pitchFamily="34" charset="0"/>
                <a:ea typeface="Tahoma" pitchFamily="34" charset="0"/>
                <a:cs typeface="Tahoma" pitchFamily="34" charset="0"/>
              </a:endParaRPr>
            </a:p>
            <a:p>
              <a:pPr algn="ctr" defTabSz="685753" latinLnBrk="0">
                <a:defRPr/>
              </a:pPr>
              <a:endParaRPr lang="id-ID" sz="900" dirty="0">
                <a:solidFill>
                  <a:prstClr val="white"/>
                </a:solidFill>
                <a:latin typeface="Calibri"/>
              </a:endParaRPr>
            </a:p>
          </p:txBody>
        </p:sp>
        <p:sp>
          <p:nvSpPr>
            <p:cNvPr id="35" name="Rounded Rectangle 34"/>
            <p:cNvSpPr/>
            <p:nvPr/>
          </p:nvSpPr>
          <p:spPr>
            <a:xfrm>
              <a:off x="4800733" y="4541050"/>
              <a:ext cx="1178719" cy="578644"/>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975" dirty="0">
                <a:solidFill>
                  <a:prstClr val="white"/>
                </a:solidFill>
                <a:latin typeface="Calibri"/>
              </a:endParaRPr>
            </a:p>
            <a:p>
              <a:pPr algn="ctr" defTabSz="685753" latinLnBrk="0">
                <a:defRPr/>
              </a:pPr>
              <a:r>
                <a:rPr lang="en-US" sz="975" dirty="0">
                  <a:solidFill>
                    <a:prstClr val="white"/>
                  </a:solidFill>
                  <a:latin typeface="Tahoma" pitchFamily="34" charset="0"/>
                  <a:ea typeface="Tahoma" pitchFamily="34" charset="0"/>
                  <a:cs typeface="Tahoma" pitchFamily="34" charset="0"/>
                </a:rPr>
                <a:t>JABATAN ADMINISTRATOR</a:t>
              </a:r>
              <a:endParaRPr lang="id-ID" sz="975" dirty="0">
                <a:solidFill>
                  <a:prstClr val="white"/>
                </a:solidFill>
                <a:latin typeface="Tahoma" pitchFamily="34" charset="0"/>
                <a:ea typeface="Tahoma" pitchFamily="34" charset="0"/>
                <a:cs typeface="Tahoma" pitchFamily="34" charset="0"/>
              </a:endParaRPr>
            </a:p>
            <a:p>
              <a:pPr algn="ctr" defTabSz="685753" latinLnBrk="0">
                <a:defRPr/>
              </a:pPr>
              <a:endParaRPr lang="id-ID" sz="900" dirty="0">
                <a:solidFill>
                  <a:prstClr val="white"/>
                </a:solidFill>
                <a:latin typeface="Calibri"/>
              </a:endParaRPr>
            </a:p>
          </p:txBody>
        </p:sp>
        <p:cxnSp>
          <p:nvCxnSpPr>
            <p:cNvPr id="36" name="Straight Arrow Connector 35"/>
            <p:cNvCxnSpPr/>
            <p:nvPr/>
          </p:nvCxnSpPr>
          <p:spPr>
            <a:xfrm>
              <a:off x="3606536" y="4808941"/>
              <a:ext cx="176213" cy="59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4586422" y="4862512"/>
              <a:ext cx="176213" cy="59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Rectangle 37"/>
            <p:cNvSpPr/>
            <p:nvPr/>
          </p:nvSpPr>
          <p:spPr>
            <a:xfrm>
              <a:off x="3664877" y="4165997"/>
              <a:ext cx="1028700" cy="392411"/>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Diklat</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Pim</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defTabSz="685753" latinLnBrk="0">
                <a:defRPr/>
              </a:pP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Tk. IV</a:t>
              </a:r>
              <a:endParaRPr lang="en-US" sz="1050" i="1" dirty="0">
                <a:solidFill>
                  <a:prstClr val="black"/>
                </a:solidFill>
                <a:latin typeface="Calibri"/>
                <a:cs typeface="Arial" pitchFamily="34" charset="0"/>
              </a:endParaRPr>
            </a:p>
          </p:txBody>
        </p:sp>
        <p:sp>
          <p:nvSpPr>
            <p:cNvPr id="39" name="Rectangle 38"/>
            <p:cNvSpPr/>
            <p:nvPr/>
          </p:nvSpPr>
          <p:spPr>
            <a:xfrm>
              <a:off x="4897173" y="4165997"/>
              <a:ext cx="1028700" cy="392411"/>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Diklat</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Pim</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defTabSz="685753" latinLnBrk="0">
                <a:defRPr/>
              </a:pP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Tk. III</a:t>
              </a:r>
              <a:endParaRPr lang="en-US" sz="1050" i="1" dirty="0">
                <a:solidFill>
                  <a:prstClr val="black"/>
                </a:solidFill>
                <a:latin typeface="Calibri"/>
                <a:cs typeface="Arial" pitchFamily="34" charset="0"/>
              </a:endParaRPr>
            </a:p>
          </p:txBody>
        </p:sp>
        <p:cxnSp>
          <p:nvCxnSpPr>
            <p:cNvPr id="40" name="Straight Arrow Connector 39"/>
            <p:cNvCxnSpPr/>
            <p:nvPr/>
          </p:nvCxnSpPr>
          <p:spPr>
            <a:xfrm rot="5400000">
              <a:off x="6970650" y="3657005"/>
              <a:ext cx="803672" cy="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V="1">
              <a:off x="6086609" y="4541044"/>
              <a:ext cx="589359" cy="59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Rounded Rectangle 41"/>
            <p:cNvSpPr/>
            <p:nvPr/>
          </p:nvSpPr>
          <p:spPr>
            <a:xfrm>
              <a:off x="6729546" y="5344716"/>
              <a:ext cx="1285875" cy="85725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43" name="Rounded Rectangle 42"/>
            <p:cNvSpPr/>
            <p:nvPr/>
          </p:nvSpPr>
          <p:spPr>
            <a:xfrm>
              <a:off x="6836702" y="5710244"/>
              <a:ext cx="1071563" cy="3845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200" dirty="0">
                <a:solidFill>
                  <a:prstClr val="white"/>
                </a:solidFill>
                <a:latin typeface="Calibri"/>
              </a:endParaRPr>
            </a:p>
            <a:p>
              <a:pPr algn="ctr" defTabSz="685753" latinLnBrk="0">
                <a:defRPr/>
              </a:pPr>
              <a:r>
                <a:rPr lang="en-US" sz="1200" dirty="0">
                  <a:solidFill>
                    <a:prstClr val="white"/>
                  </a:solidFill>
                  <a:latin typeface="Tahoma" pitchFamily="34" charset="0"/>
                  <a:ea typeface="Tahoma" pitchFamily="34" charset="0"/>
                  <a:cs typeface="Tahoma" pitchFamily="34" charset="0"/>
                </a:rPr>
                <a:t>PRATAMA</a:t>
              </a:r>
              <a:endParaRPr lang="id-ID" sz="1200" dirty="0">
                <a:solidFill>
                  <a:prstClr val="white"/>
                </a:solidFill>
                <a:latin typeface="Tahoma" pitchFamily="34" charset="0"/>
                <a:ea typeface="Tahoma" pitchFamily="34" charset="0"/>
                <a:cs typeface="Tahoma" pitchFamily="34" charset="0"/>
              </a:endParaRPr>
            </a:p>
            <a:p>
              <a:pPr algn="ctr" defTabSz="685753" latinLnBrk="0">
                <a:defRPr/>
              </a:pPr>
              <a:endParaRPr lang="id-ID" sz="900" dirty="0">
                <a:solidFill>
                  <a:prstClr val="white"/>
                </a:solidFill>
                <a:latin typeface="Calibri"/>
              </a:endParaRPr>
            </a:p>
          </p:txBody>
        </p:sp>
        <p:sp>
          <p:nvSpPr>
            <p:cNvPr id="44" name="Rectangle 43"/>
            <p:cNvSpPr/>
            <p:nvPr/>
          </p:nvSpPr>
          <p:spPr>
            <a:xfrm>
              <a:off x="7104608" y="4058843"/>
              <a:ext cx="910835" cy="877159"/>
            </a:xfrm>
            <a:prstGeom prst="rect">
              <a:avLst/>
            </a:prstGeom>
            <a:noFill/>
          </p:spPr>
          <p:txBody>
            <a:bodyPr lIns="68575" tIns="34288" rIns="68575" bIns="3428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685753" latinLnBrk="0">
                <a:defRPr/>
              </a:pPr>
              <a:r>
                <a:rPr lang="en-US" sz="1050" b="1" i="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PROMOSI TERBUKA JABATAN PIMPINAN TINGGI</a:t>
              </a:r>
              <a:endParaRPr lang="en-US" sz="1050" b="1"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itchFamily="34" charset="0"/>
              </a:endParaRPr>
            </a:p>
          </p:txBody>
        </p:sp>
        <p:sp>
          <p:nvSpPr>
            <p:cNvPr id="45" name="Rectangle 44"/>
            <p:cNvSpPr/>
            <p:nvPr/>
          </p:nvSpPr>
          <p:spPr>
            <a:xfrm>
              <a:off x="6825986" y="5326862"/>
              <a:ext cx="1028700" cy="392411"/>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Diklat</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Pim</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defTabSz="685753" latinLnBrk="0">
                <a:defRPr/>
              </a:pP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Tk. II</a:t>
              </a:r>
              <a:endParaRPr lang="en-US" sz="1050" i="1" dirty="0">
                <a:solidFill>
                  <a:prstClr val="black"/>
                </a:solidFill>
                <a:latin typeface="Calibri"/>
                <a:cs typeface="Arial" pitchFamily="34" charset="0"/>
              </a:endParaRPr>
            </a:p>
          </p:txBody>
        </p:sp>
        <p:sp>
          <p:nvSpPr>
            <p:cNvPr id="46" name="Rounded Rectangle 45"/>
            <p:cNvSpPr/>
            <p:nvPr/>
          </p:nvSpPr>
          <p:spPr>
            <a:xfrm>
              <a:off x="5015046" y="5362575"/>
              <a:ext cx="1285875" cy="85725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47" name="Rounded Rectangle 46"/>
            <p:cNvSpPr/>
            <p:nvPr/>
          </p:nvSpPr>
          <p:spPr>
            <a:xfrm>
              <a:off x="5122202" y="5728097"/>
              <a:ext cx="1071563" cy="3845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dirty="0">
                <a:solidFill>
                  <a:prstClr val="white"/>
                </a:solidFill>
                <a:latin typeface="Calibri"/>
              </a:endParaRPr>
            </a:p>
            <a:p>
              <a:pPr algn="ctr" defTabSz="685753" latinLnBrk="0">
                <a:defRPr/>
              </a:pPr>
              <a:r>
                <a:rPr lang="en-US" sz="1350" dirty="0">
                  <a:solidFill>
                    <a:prstClr val="white"/>
                  </a:solidFill>
                  <a:latin typeface="Tahoma" pitchFamily="34" charset="0"/>
                  <a:ea typeface="Tahoma" pitchFamily="34" charset="0"/>
                  <a:cs typeface="Tahoma" pitchFamily="34" charset="0"/>
                </a:rPr>
                <a:t>MADYA</a:t>
              </a:r>
              <a:endParaRPr lang="id-ID" sz="1350" dirty="0">
                <a:solidFill>
                  <a:prstClr val="white"/>
                </a:solidFill>
                <a:latin typeface="Tahoma" pitchFamily="34" charset="0"/>
                <a:ea typeface="Tahoma" pitchFamily="34" charset="0"/>
                <a:cs typeface="Tahoma" pitchFamily="34" charset="0"/>
              </a:endParaRPr>
            </a:p>
            <a:p>
              <a:pPr algn="ctr" defTabSz="685753" latinLnBrk="0">
                <a:defRPr/>
              </a:pPr>
              <a:endParaRPr lang="id-ID" sz="900" dirty="0">
                <a:solidFill>
                  <a:prstClr val="white"/>
                </a:solidFill>
                <a:latin typeface="Calibri"/>
              </a:endParaRPr>
            </a:p>
          </p:txBody>
        </p:sp>
        <p:sp>
          <p:nvSpPr>
            <p:cNvPr id="48" name="Rectangle 47"/>
            <p:cNvSpPr/>
            <p:nvPr/>
          </p:nvSpPr>
          <p:spPr>
            <a:xfrm>
              <a:off x="5111486" y="5344716"/>
              <a:ext cx="1028700" cy="392411"/>
            </a:xfrm>
            <a:prstGeom prst="rect">
              <a:avLst/>
            </a:prstGeom>
          </p:spPr>
          <p:txBody>
            <a:bodyPr lIns="68575" tIns="34288" rIns="68575" bIns="34288">
              <a:spAutoFit/>
            </a:bodyPr>
            <a:lstStyle/>
            <a:p>
              <a:pPr algn="ctr" defTabSz="685753" latinLnBrk="0">
                <a:defRPr/>
              </a:pP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Diklat</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50" i="1" kern="0" dirty="0" err="1">
                  <a:solidFill>
                    <a:prstClr val="black"/>
                  </a:solidFill>
                  <a:latin typeface="Tahoma" panose="020B0604030504040204" pitchFamily="34" charset="0"/>
                  <a:ea typeface="Tahoma" panose="020B0604030504040204" pitchFamily="34" charset="0"/>
                  <a:cs typeface="Tahoma" panose="020B0604030504040204" pitchFamily="34" charset="0"/>
                </a:rPr>
                <a:t>Pim</a:t>
              </a: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defTabSz="685753" latinLnBrk="0">
                <a:defRPr/>
              </a:pPr>
              <a:r>
                <a:rPr lang="en-US" sz="1050" i="1" kern="0" dirty="0">
                  <a:solidFill>
                    <a:prstClr val="black"/>
                  </a:solidFill>
                  <a:latin typeface="Tahoma" panose="020B0604030504040204" pitchFamily="34" charset="0"/>
                  <a:ea typeface="Tahoma" panose="020B0604030504040204" pitchFamily="34" charset="0"/>
                  <a:cs typeface="Tahoma" panose="020B0604030504040204" pitchFamily="34" charset="0"/>
                </a:rPr>
                <a:t>Tk. I</a:t>
              </a:r>
              <a:endParaRPr lang="en-US" sz="1050" i="1" dirty="0">
                <a:solidFill>
                  <a:prstClr val="black"/>
                </a:solidFill>
                <a:latin typeface="Calibri"/>
                <a:cs typeface="Arial" pitchFamily="34" charset="0"/>
              </a:endParaRPr>
            </a:p>
          </p:txBody>
        </p:sp>
        <p:cxnSp>
          <p:nvCxnSpPr>
            <p:cNvPr id="49" name="Straight Arrow Connector 48"/>
            <p:cNvCxnSpPr/>
            <p:nvPr/>
          </p:nvCxnSpPr>
          <p:spPr>
            <a:xfrm rot="16200000" flipH="1">
              <a:off x="7181387" y="5108380"/>
              <a:ext cx="395288" cy="107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rot="10800000" flipV="1">
              <a:off x="6299733" y="5826919"/>
              <a:ext cx="436960" cy="142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Elbow Connector 50"/>
            <p:cNvCxnSpPr/>
            <p:nvPr/>
          </p:nvCxnSpPr>
          <p:spPr>
            <a:xfrm rot="5400000">
              <a:off x="6434869" y="5050036"/>
              <a:ext cx="910828" cy="642938"/>
            </a:xfrm>
            <a:prstGeom prst="bentConnector3">
              <a:avLst>
                <a:gd name="adj1" fmla="val 3299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461282" y="5559029"/>
              <a:ext cx="964406" cy="58935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050" dirty="0">
                <a:solidFill>
                  <a:prstClr val="white"/>
                </a:solidFill>
                <a:latin typeface="Calibri"/>
              </a:endParaRPr>
            </a:p>
            <a:p>
              <a:pPr algn="ctr" defTabSz="685753" latinLnBrk="0">
                <a:defRPr/>
              </a:pPr>
              <a:r>
                <a:rPr lang="en-US" sz="1500" dirty="0">
                  <a:solidFill>
                    <a:prstClr val="white"/>
                  </a:solidFill>
                  <a:latin typeface="Tahoma" pitchFamily="34" charset="0"/>
                  <a:ea typeface="Tahoma" pitchFamily="34" charset="0"/>
                  <a:cs typeface="Tahoma" pitchFamily="34" charset="0"/>
                </a:rPr>
                <a:t>PENSIUN</a:t>
              </a:r>
              <a:endParaRPr lang="id-ID" sz="1500" dirty="0">
                <a:solidFill>
                  <a:prstClr val="white"/>
                </a:solidFill>
                <a:latin typeface="Tahoma" pitchFamily="34" charset="0"/>
                <a:ea typeface="Tahoma" pitchFamily="34" charset="0"/>
                <a:cs typeface="Tahoma" pitchFamily="34" charset="0"/>
              </a:endParaRPr>
            </a:p>
            <a:p>
              <a:pPr algn="ctr" defTabSz="685753" latinLnBrk="0">
                <a:defRPr/>
              </a:pPr>
              <a:endParaRPr lang="id-ID" sz="1050" dirty="0">
                <a:solidFill>
                  <a:prstClr val="white"/>
                </a:solidFill>
                <a:latin typeface="Calibri"/>
              </a:endParaRPr>
            </a:p>
          </p:txBody>
        </p:sp>
        <p:cxnSp>
          <p:nvCxnSpPr>
            <p:cNvPr id="53" name="Straight Arrow Connector 52"/>
            <p:cNvCxnSpPr/>
            <p:nvPr/>
          </p:nvCxnSpPr>
          <p:spPr>
            <a:xfrm rot="10800000">
              <a:off x="4479266" y="5826919"/>
              <a:ext cx="490538"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54" name="Picture 2" descr="adsfsdaf"/>
            <p:cNvPicPr>
              <a:picLocks noChangeAspect="1" noChangeArrowheads="1"/>
            </p:cNvPicPr>
            <p:nvPr/>
          </p:nvPicPr>
          <p:blipFill>
            <a:blip r:embed="rId5" cstate="print"/>
            <a:srcRect b="10736"/>
            <a:stretch>
              <a:fillRect/>
            </a:stretch>
          </p:blipFill>
          <p:spPr bwMode="auto">
            <a:xfrm>
              <a:off x="3032642" y="3412366"/>
              <a:ext cx="910834" cy="521114"/>
            </a:xfrm>
            <a:prstGeom prst="rect">
              <a:avLst/>
            </a:prstGeom>
            <a:ln>
              <a:noFill/>
            </a:ln>
            <a:effectLst>
              <a:softEdge rad="112500"/>
            </a:effectLst>
          </p:spPr>
        </p:pic>
        <p:sp>
          <p:nvSpPr>
            <p:cNvPr id="55" name="Rounded Rectangle 54"/>
            <p:cNvSpPr/>
            <p:nvPr/>
          </p:nvSpPr>
          <p:spPr>
            <a:xfrm>
              <a:off x="2979080" y="3362325"/>
              <a:ext cx="1912144" cy="64293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1350">
                <a:solidFill>
                  <a:prstClr val="white"/>
                </a:solidFill>
                <a:latin typeface="Calibri"/>
              </a:endParaRPr>
            </a:p>
          </p:txBody>
        </p:sp>
        <p:sp>
          <p:nvSpPr>
            <p:cNvPr id="56" name="Rectangle 55"/>
            <p:cNvSpPr/>
            <p:nvPr/>
          </p:nvSpPr>
          <p:spPr>
            <a:xfrm>
              <a:off x="3782740" y="3397694"/>
              <a:ext cx="1125149" cy="492950"/>
            </a:xfrm>
            <a:prstGeom prst="rect">
              <a:avLst/>
            </a:prstGeom>
          </p:spPr>
          <p:txBody>
            <a:bodyPr lIns="68575" tIns="34288" rIns="68575" bIns="3428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685753" latinLnBrk="0">
                <a:defRPr/>
              </a:pPr>
              <a:r>
                <a:rPr lang="en-US" sz="1050" kern="0" cap="all" dirty="0">
                  <a:ln w="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JABATAN </a:t>
              </a:r>
            </a:p>
            <a:p>
              <a:pPr algn="ctr" defTabSz="685753" latinLnBrk="0">
                <a:defRPr/>
              </a:pPr>
              <a:r>
                <a:rPr lang="en-US" sz="1050" kern="0" cap="all" dirty="0">
                  <a:ln w="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FUNGSIONAL </a:t>
              </a:r>
            </a:p>
            <a:p>
              <a:pPr algn="ctr" defTabSz="685753" latinLnBrk="0">
                <a:defRPr/>
              </a:pPr>
              <a:r>
                <a:rPr lang="en-US" sz="1050" kern="0" cap="all" dirty="0" err="1">
                  <a:ln w="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umum</a:t>
              </a:r>
              <a:endParaRPr lang="id-ID" sz="1050" cap="all" dirty="0">
                <a:ln w="0"/>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p:cNvCxnSpPr/>
            <p:nvPr/>
          </p:nvCxnSpPr>
          <p:spPr>
            <a:xfrm rot="5400000">
              <a:off x="3836922" y="3254577"/>
              <a:ext cx="214313" cy="1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Rounded Rectangle 57"/>
            <p:cNvSpPr/>
            <p:nvPr/>
          </p:nvSpPr>
          <p:spPr>
            <a:xfrm>
              <a:off x="5282936" y="3362331"/>
              <a:ext cx="910829" cy="5786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68575" tIns="34288" rIns="68575" bIns="34288" anchor="ctr"/>
            <a:lstStyle/>
            <a:p>
              <a:pPr algn="ctr" defTabSz="685753" latinLnBrk="0">
                <a:defRPr/>
              </a:pPr>
              <a:endParaRPr lang="id-ID" sz="900" dirty="0">
                <a:solidFill>
                  <a:prstClr val="white"/>
                </a:solidFill>
                <a:latin typeface="Calibri"/>
              </a:endParaRPr>
            </a:p>
            <a:p>
              <a:pPr algn="ctr" defTabSz="685753" latinLnBrk="0">
                <a:defRPr/>
              </a:pPr>
              <a:r>
                <a:rPr lang="en-US" sz="975" dirty="0">
                  <a:solidFill>
                    <a:prstClr val="white"/>
                  </a:solidFill>
                  <a:latin typeface="Tahoma" pitchFamily="34" charset="0"/>
                  <a:ea typeface="Tahoma" pitchFamily="34" charset="0"/>
                  <a:cs typeface="Tahoma" pitchFamily="34" charset="0"/>
                </a:rPr>
                <a:t>JABATAN PELAKSANA</a:t>
              </a:r>
              <a:endParaRPr lang="id-ID" sz="975" dirty="0">
                <a:solidFill>
                  <a:prstClr val="white"/>
                </a:solidFill>
                <a:latin typeface="Tahoma" pitchFamily="34" charset="0"/>
                <a:ea typeface="Tahoma" pitchFamily="34" charset="0"/>
                <a:cs typeface="Tahoma" pitchFamily="34" charset="0"/>
              </a:endParaRPr>
            </a:p>
            <a:p>
              <a:pPr algn="ctr" defTabSz="685753" latinLnBrk="0">
                <a:defRPr/>
              </a:pPr>
              <a:endParaRPr lang="id-ID" sz="900" dirty="0">
                <a:solidFill>
                  <a:prstClr val="white"/>
                </a:solidFill>
                <a:latin typeface="Calibri"/>
              </a:endParaRPr>
            </a:p>
          </p:txBody>
        </p:sp>
        <p:cxnSp>
          <p:nvCxnSpPr>
            <p:cNvPr id="59" name="Straight Arrow Connector 58"/>
            <p:cNvCxnSpPr/>
            <p:nvPr/>
          </p:nvCxnSpPr>
          <p:spPr>
            <a:xfrm flipV="1">
              <a:off x="4907889" y="3630223"/>
              <a:ext cx="385763" cy="1190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6086611" y="3308750"/>
              <a:ext cx="1232297" cy="1125141"/>
            </a:xfrm>
            <a:prstGeom prst="straightConnector1">
              <a:avLst/>
            </a:prstGeom>
            <a:ln w="254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hape 87"/>
            <p:cNvCxnSpPr>
              <a:stCxn id="42" idx="3"/>
            </p:cNvCxnSpPr>
            <p:nvPr/>
          </p:nvCxnSpPr>
          <p:spPr>
            <a:xfrm flipV="1">
              <a:off x="8015421" y="3255175"/>
              <a:ext cx="107156" cy="2518172"/>
            </a:xfrm>
            <a:prstGeom prst="bentConnector2">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733714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MANAJEMEN TALENTA VS MANAJEMEN SDM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779088"/>
              </p:ext>
            </p:extLst>
          </p:nvPr>
        </p:nvGraphicFramePr>
        <p:xfrm>
          <a:off x="82296" y="1322704"/>
          <a:ext cx="11987784" cy="5114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551496"/>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20" y="4927091"/>
            <a:ext cx="4013200" cy="1365885"/>
          </a:xfrm>
          <a:custGeom>
            <a:avLst/>
            <a:gdLst/>
            <a:ahLst/>
            <a:cxnLst/>
            <a:rect l="l" t="t" r="r" b="b"/>
            <a:pathLst>
              <a:path w="4013200" h="1365885">
                <a:moveTo>
                  <a:pt x="0" y="108711"/>
                </a:moveTo>
                <a:lnTo>
                  <a:pt x="8538" y="66383"/>
                </a:lnTo>
                <a:lnTo>
                  <a:pt x="31829" y="31829"/>
                </a:lnTo>
                <a:lnTo>
                  <a:pt x="66383" y="8538"/>
                </a:lnTo>
                <a:lnTo>
                  <a:pt x="108712" y="0"/>
                </a:lnTo>
                <a:lnTo>
                  <a:pt x="3903979" y="0"/>
                </a:lnTo>
                <a:lnTo>
                  <a:pt x="3946308" y="8538"/>
                </a:lnTo>
                <a:lnTo>
                  <a:pt x="3980862" y="31829"/>
                </a:lnTo>
                <a:lnTo>
                  <a:pt x="4004153" y="66383"/>
                </a:lnTo>
                <a:lnTo>
                  <a:pt x="4012691" y="108711"/>
                </a:lnTo>
                <a:lnTo>
                  <a:pt x="4012691" y="1256791"/>
                </a:lnTo>
                <a:lnTo>
                  <a:pt x="4004153" y="1299109"/>
                </a:lnTo>
                <a:lnTo>
                  <a:pt x="3980862" y="1333665"/>
                </a:lnTo>
                <a:lnTo>
                  <a:pt x="3946308" y="1356961"/>
                </a:lnTo>
                <a:lnTo>
                  <a:pt x="3903979" y="1365503"/>
                </a:lnTo>
                <a:lnTo>
                  <a:pt x="108712" y="1365503"/>
                </a:lnTo>
                <a:lnTo>
                  <a:pt x="66383" y="1356961"/>
                </a:lnTo>
                <a:lnTo>
                  <a:pt x="31829" y="1333665"/>
                </a:lnTo>
                <a:lnTo>
                  <a:pt x="8538" y="1299109"/>
                </a:lnTo>
                <a:lnTo>
                  <a:pt x="0" y="1256791"/>
                </a:lnTo>
                <a:lnTo>
                  <a:pt x="0" y="108711"/>
                </a:lnTo>
                <a:close/>
              </a:path>
            </a:pathLst>
          </a:custGeom>
          <a:ln w="12192">
            <a:solidFill>
              <a:srgbClr val="16257C"/>
            </a:solidFill>
          </a:ln>
        </p:spPr>
        <p:txBody>
          <a:bodyPr wrap="square" lIns="0" tIns="0" rIns="0" bIns="0" rtlCol="0"/>
          <a:lstStyle/>
          <a:p>
            <a:endParaRPr/>
          </a:p>
        </p:txBody>
      </p:sp>
      <p:sp>
        <p:nvSpPr>
          <p:cNvPr id="3" name="object 3"/>
          <p:cNvSpPr/>
          <p:nvPr/>
        </p:nvSpPr>
        <p:spPr>
          <a:xfrm>
            <a:off x="8023732" y="4921630"/>
            <a:ext cx="114300" cy="774700"/>
          </a:xfrm>
          <a:custGeom>
            <a:avLst/>
            <a:gdLst/>
            <a:ahLst/>
            <a:cxnLst/>
            <a:rect l="l" t="t" r="r" b="b"/>
            <a:pathLst>
              <a:path w="114300" h="774700">
                <a:moveTo>
                  <a:pt x="38056" y="660400"/>
                </a:moveTo>
                <a:lnTo>
                  <a:pt x="0" y="660781"/>
                </a:lnTo>
                <a:lnTo>
                  <a:pt x="58166" y="774509"/>
                </a:lnTo>
                <a:lnTo>
                  <a:pt x="104624" y="679437"/>
                </a:lnTo>
                <a:lnTo>
                  <a:pt x="38226" y="679437"/>
                </a:lnTo>
                <a:lnTo>
                  <a:pt x="38056" y="660400"/>
                </a:lnTo>
                <a:close/>
              </a:path>
              <a:path w="114300" h="774700">
                <a:moveTo>
                  <a:pt x="76155" y="660019"/>
                </a:moveTo>
                <a:lnTo>
                  <a:pt x="38056" y="660400"/>
                </a:lnTo>
                <a:lnTo>
                  <a:pt x="38226" y="679437"/>
                </a:lnTo>
                <a:lnTo>
                  <a:pt x="76326" y="679081"/>
                </a:lnTo>
                <a:lnTo>
                  <a:pt x="76155" y="660019"/>
                </a:lnTo>
                <a:close/>
              </a:path>
              <a:path w="114300" h="774700">
                <a:moveTo>
                  <a:pt x="114300" y="659638"/>
                </a:moveTo>
                <a:lnTo>
                  <a:pt x="76155" y="660019"/>
                </a:lnTo>
                <a:lnTo>
                  <a:pt x="76326" y="679081"/>
                </a:lnTo>
                <a:lnTo>
                  <a:pt x="38226" y="679437"/>
                </a:lnTo>
                <a:lnTo>
                  <a:pt x="104624" y="679437"/>
                </a:lnTo>
                <a:lnTo>
                  <a:pt x="114300" y="659638"/>
                </a:lnTo>
                <a:close/>
              </a:path>
              <a:path w="114300" h="774700">
                <a:moveTo>
                  <a:pt x="70231" y="0"/>
                </a:moveTo>
                <a:lnTo>
                  <a:pt x="32131" y="254"/>
                </a:lnTo>
                <a:lnTo>
                  <a:pt x="38056" y="660400"/>
                </a:lnTo>
                <a:lnTo>
                  <a:pt x="76155" y="660019"/>
                </a:lnTo>
                <a:lnTo>
                  <a:pt x="70231" y="0"/>
                </a:lnTo>
                <a:close/>
              </a:path>
            </a:pathLst>
          </a:custGeom>
          <a:solidFill>
            <a:srgbClr val="16257C"/>
          </a:solidFill>
        </p:spPr>
        <p:txBody>
          <a:bodyPr wrap="square" lIns="0" tIns="0" rIns="0" bIns="0" rtlCol="0"/>
          <a:lstStyle/>
          <a:p>
            <a:endParaRPr/>
          </a:p>
        </p:txBody>
      </p:sp>
      <p:sp>
        <p:nvSpPr>
          <p:cNvPr id="4" name="object 4"/>
          <p:cNvSpPr/>
          <p:nvPr/>
        </p:nvSpPr>
        <p:spPr>
          <a:xfrm>
            <a:off x="810768" y="3388613"/>
            <a:ext cx="1393190" cy="1847214"/>
          </a:xfrm>
          <a:custGeom>
            <a:avLst/>
            <a:gdLst/>
            <a:ahLst/>
            <a:cxnLst/>
            <a:rect l="l" t="t" r="r" b="b"/>
            <a:pathLst>
              <a:path w="1393189" h="1847214">
                <a:moveTo>
                  <a:pt x="1393190" y="1731645"/>
                </a:moveTo>
                <a:lnTo>
                  <a:pt x="1355090" y="1731645"/>
                </a:lnTo>
                <a:lnTo>
                  <a:pt x="1355090" y="941959"/>
                </a:lnTo>
                <a:lnTo>
                  <a:pt x="1355090" y="903859"/>
                </a:lnTo>
                <a:lnTo>
                  <a:pt x="615696" y="903859"/>
                </a:lnTo>
                <a:lnTo>
                  <a:pt x="615696" y="0"/>
                </a:lnTo>
                <a:lnTo>
                  <a:pt x="577596" y="0"/>
                </a:lnTo>
                <a:lnTo>
                  <a:pt x="577596" y="904494"/>
                </a:lnTo>
                <a:lnTo>
                  <a:pt x="38100" y="904494"/>
                </a:lnTo>
                <a:lnTo>
                  <a:pt x="38100" y="1732661"/>
                </a:lnTo>
                <a:lnTo>
                  <a:pt x="0" y="1732661"/>
                </a:lnTo>
                <a:lnTo>
                  <a:pt x="57150" y="1846961"/>
                </a:lnTo>
                <a:lnTo>
                  <a:pt x="104775" y="1751711"/>
                </a:lnTo>
                <a:lnTo>
                  <a:pt x="114300" y="1732661"/>
                </a:lnTo>
                <a:lnTo>
                  <a:pt x="76200" y="1732661"/>
                </a:lnTo>
                <a:lnTo>
                  <a:pt x="76200" y="942594"/>
                </a:lnTo>
                <a:lnTo>
                  <a:pt x="615696" y="942594"/>
                </a:lnTo>
                <a:lnTo>
                  <a:pt x="615696" y="941959"/>
                </a:lnTo>
                <a:lnTo>
                  <a:pt x="1316990" y="941959"/>
                </a:lnTo>
                <a:lnTo>
                  <a:pt x="1316990" y="1731645"/>
                </a:lnTo>
                <a:lnTo>
                  <a:pt x="1278890" y="1731645"/>
                </a:lnTo>
                <a:lnTo>
                  <a:pt x="1336040" y="1845945"/>
                </a:lnTo>
                <a:lnTo>
                  <a:pt x="1383665" y="1750695"/>
                </a:lnTo>
                <a:lnTo>
                  <a:pt x="1393190" y="1731645"/>
                </a:lnTo>
                <a:close/>
              </a:path>
            </a:pathLst>
          </a:custGeom>
          <a:solidFill>
            <a:srgbClr val="16257C"/>
          </a:solidFill>
        </p:spPr>
        <p:txBody>
          <a:bodyPr wrap="square" lIns="0" tIns="0" rIns="0" bIns="0" rtlCol="0"/>
          <a:lstStyle/>
          <a:p>
            <a:endParaRPr/>
          </a:p>
        </p:txBody>
      </p:sp>
      <p:sp>
        <p:nvSpPr>
          <p:cNvPr id="5" name="object 5"/>
          <p:cNvSpPr/>
          <p:nvPr/>
        </p:nvSpPr>
        <p:spPr>
          <a:xfrm>
            <a:off x="2622042" y="2769107"/>
            <a:ext cx="469265" cy="2687955"/>
          </a:xfrm>
          <a:custGeom>
            <a:avLst/>
            <a:gdLst/>
            <a:ahLst/>
            <a:cxnLst/>
            <a:rect l="l" t="t" r="r" b="b"/>
            <a:pathLst>
              <a:path w="469264" h="2687954">
                <a:moveTo>
                  <a:pt x="215519" y="2649473"/>
                </a:moveTo>
                <a:lnTo>
                  <a:pt x="0" y="2649473"/>
                </a:lnTo>
                <a:lnTo>
                  <a:pt x="0" y="2687573"/>
                </a:lnTo>
                <a:lnTo>
                  <a:pt x="253619" y="2687573"/>
                </a:lnTo>
                <a:lnTo>
                  <a:pt x="253619" y="2668523"/>
                </a:lnTo>
                <a:lnTo>
                  <a:pt x="215519" y="2668523"/>
                </a:lnTo>
                <a:lnTo>
                  <a:pt x="215519" y="2649473"/>
                </a:lnTo>
                <a:close/>
              </a:path>
              <a:path w="469264" h="2687954">
                <a:moveTo>
                  <a:pt x="354964" y="38100"/>
                </a:moveTo>
                <a:lnTo>
                  <a:pt x="215519" y="38100"/>
                </a:lnTo>
                <a:lnTo>
                  <a:pt x="215519" y="2668523"/>
                </a:lnTo>
                <a:lnTo>
                  <a:pt x="234569" y="2649473"/>
                </a:lnTo>
                <a:lnTo>
                  <a:pt x="253619" y="2649473"/>
                </a:lnTo>
                <a:lnTo>
                  <a:pt x="253619" y="76200"/>
                </a:lnTo>
                <a:lnTo>
                  <a:pt x="234568" y="76200"/>
                </a:lnTo>
                <a:lnTo>
                  <a:pt x="253619" y="57150"/>
                </a:lnTo>
                <a:lnTo>
                  <a:pt x="354964" y="57150"/>
                </a:lnTo>
                <a:lnTo>
                  <a:pt x="354964" y="38100"/>
                </a:lnTo>
                <a:close/>
              </a:path>
              <a:path w="469264" h="2687954">
                <a:moveTo>
                  <a:pt x="253619" y="2649473"/>
                </a:moveTo>
                <a:lnTo>
                  <a:pt x="234569" y="2649473"/>
                </a:lnTo>
                <a:lnTo>
                  <a:pt x="215519" y="2668523"/>
                </a:lnTo>
                <a:lnTo>
                  <a:pt x="253619" y="2668523"/>
                </a:lnTo>
                <a:lnTo>
                  <a:pt x="253619" y="2649473"/>
                </a:lnTo>
                <a:close/>
              </a:path>
              <a:path w="469264" h="2687954">
                <a:moveTo>
                  <a:pt x="354964" y="0"/>
                </a:moveTo>
                <a:lnTo>
                  <a:pt x="354964" y="114300"/>
                </a:lnTo>
                <a:lnTo>
                  <a:pt x="431164" y="76200"/>
                </a:lnTo>
                <a:lnTo>
                  <a:pt x="374014" y="76200"/>
                </a:lnTo>
                <a:lnTo>
                  <a:pt x="374014" y="38100"/>
                </a:lnTo>
                <a:lnTo>
                  <a:pt x="431164" y="38100"/>
                </a:lnTo>
                <a:lnTo>
                  <a:pt x="354964" y="0"/>
                </a:lnTo>
                <a:close/>
              </a:path>
              <a:path w="469264" h="2687954">
                <a:moveTo>
                  <a:pt x="253619" y="57150"/>
                </a:moveTo>
                <a:lnTo>
                  <a:pt x="234568" y="76200"/>
                </a:lnTo>
                <a:lnTo>
                  <a:pt x="253619" y="76200"/>
                </a:lnTo>
                <a:lnTo>
                  <a:pt x="253619" y="57150"/>
                </a:lnTo>
                <a:close/>
              </a:path>
              <a:path w="469264" h="2687954">
                <a:moveTo>
                  <a:pt x="354964" y="57150"/>
                </a:moveTo>
                <a:lnTo>
                  <a:pt x="253619" y="57150"/>
                </a:lnTo>
                <a:lnTo>
                  <a:pt x="253619" y="76200"/>
                </a:lnTo>
                <a:lnTo>
                  <a:pt x="354964" y="76200"/>
                </a:lnTo>
                <a:lnTo>
                  <a:pt x="354964" y="57150"/>
                </a:lnTo>
                <a:close/>
              </a:path>
              <a:path w="469264" h="2687954">
                <a:moveTo>
                  <a:pt x="431164" y="38100"/>
                </a:moveTo>
                <a:lnTo>
                  <a:pt x="374014" y="38100"/>
                </a:lnTo>
                <a:lnTo>
                  <a:pt x="374014" y="76200"/>
                </a:lnTo>
                <a:lnTo>
                  <a:pt x="431164" y="76200"/>
                </a:lnTo>
                <a:lnTo>
                  <a:pt x="469264" y="57150"/>
                </a:lnTo>
                <a:lnTo>
                  <a:pt x="431164" y="38100"/>
                </a:lnTo>
                <a:close/>
              </a:path>
            </a:pathLst>
          </a:custGeom>
          <a:solidFill>
            <a:srgbClr val="16257C"/>
          </a:solidFill>
        </p:spPr>
        <p:txBody>
          <a:bodyPr wrap="square" lIns="0" tIns="0" rIns="0" bIns="0" rtlCol="0"/>
          <a:lstStyle/>
          <a:p>
            <a:endParaRPr/>
          </a:p>
        </p:txBody>
      </p:sp>
      <p:sp>
        <p:nvSpPr>
          <p:cNvPr id="6" name="object 6"/>
          <p:cNvSpPr/>
          <p:nvPr/>
        </p:nvSpPr>
        <p:spPr>
          <a:xfrm>
            <a:off x="1349628" y="1786889"/>
            <a:ext cx="114300" cy="869950"/>
          </a:xfrm>
          <a:custGeom>
            <a:avLst/>
            <a:gdLst/>
            <a:ahLst/>
            <a:cxnLst/>
            <a:rect l="l" t="t" r="r" b="b"/>
            <a:pathLst>
              <a:path w="114300" h="869950">
                <a:moveTo>
                  <a:pt x="38100" y="755523"/>
                </a:moveTo>
                <a:lnTo>
                  <a:pt x="0" y="755523"/>
                </a:lnTo>
                <a:lnTo>
                  <a:pt x="57150" y="869823"/>
                </a:lnTo>
                <a:lnTo>
                  <a:pt x="104775" y="774573"/>
                </a:lnTo>
                <a:lnTo>
                  <a:pt x="38100" y="774573"/>
                </a:lnTo>
                <a:lnTo>
                  <a:pt x="38100" y="755523"/>
                </a:lnTo>
                <a:close/>
              </a:path>
              <a:path w="114300" h="869950">
                <a:moveTo>
                  <a:pt x="38100" y="434975"/>
                </a:moveTo>
                <a:lnTo>
                  <a:pt x="38100" y="774573"/>
                </a:lnTo>
                <a:lnTo>
                  <a:pt x="76200" y="774573"/>
                </a:lnTo>
                <a:lnTo>
                  <a:pt x="76200" y="454025"/>
                </a:lnTo>
                <a:lnTo>
                  <a:pt x="57150" y="454025"/>
                </a:lnTo>
                <a:lnTo>
                  <a:pt x="38100" y="434975"/>
                </a:lnTo>
                <a:close/>
              </a:path>
              <a:path w="114300" h="869950">
                <a:moveTo>
                  <a:pt x="114300" y="755523"/>
                </a:moveTo>
                <a:lnTo>
                  <a:pt x="76200" y="755523"/>
                </a:lnTo>
                <a:lnTo>
                  <a:pt x="76200" y="774573"/>
                </a:lnTo>
                <a:lnTo>
                  <a:pt x="104775" y="774573"/>
                </a:lnTo>
                <a:lnTo>
                  <a:pt x="114300" y="755523"/>
                </a:lnTo>
                <a:close/>
              </a:path>
              <a:path w="114300" h="869950">
                <a:moveTo>
                  <a:pt x="61595" y="0"/>
                </a:moveTo>
                <a:lnTo>
                  <a:pt x="23495" y="0"/>
                </a:lnTo>
                <a:lnTo>
                  <a:pt x="23495" y="454025"/>
                </a:lnTo>
                <a:lnTo>
                  <a:pt x="38100" y="454025"/>
                </a:lnTo>
                <a:lnTo>
                  <a:pt x="38100" y="434975"/>
                </a:lnTo>
                <a:lnTo>
                  <a:pt x="61595" y="434975"/>
                </a:lnTo>
                <a:lnTo>
                  <a:pt x="42545" y="415925"/>
                </a:lnTo>
                <a:lnTo>
                  <a:pt x="61595" y="415925"/>
                </a:lnTo>
                <a:lnTo>
                  <a:pt x="61595" y="0"/>
                </a:lnTo>
                <a:close/>
              </a:path>
              <a:path w="114300" h="869950">
                <a:moveTo>
                  <a:pt x="76200" y="415925"/>
                </a:moveTo>
                <a:lnTo>
                  <a:pt x="61595" y="415925"/>
                </a:lnTo>
                <a:lnTo>
                  <a:pt x="61595" y="434975"/>
                </a:lnTo>
                <a:lnTo>
                  <a:pt x="38100" y="434975"/>
                </a:lnTo>
                <a:lnTo>
                  <a:pt x="57150" y="454025"/>
                </a:lnTo>
                <a:lnTo>
                  <a:pt x="76200" y="454025"/>
                </a:lnTo>
                <a:lnTo>
                  <a:pt x="76200" y="415925"/>
                </a:lnTo>
                <a:close/>
              </a:path>
              <a:path w="114300" h="869950">
                <a:moveTo>
                  <a:pt x="61595" y="415925"/>
                </a:moveTo>
                <a:lnTo>
                  <a:pt x="42545" y="415925"/>
                </a:lnTo>
                <a:lnTo>
                  <a:pt x="61595" y="434975"/>
                </a:lnTo>
                <a:lnTo>
                  <a:pt x="61595" y="415925"/>
                </a:lnTo>
                <a:close/>
              </a:path>
            </a:pathLst>
          </a:custGeom>
          <a:solidFill>
            <a:srgbClr val="16257C"/>
          </a:solidFill>
        </p:spPr>
        <p:txBody>
          <a:bodyPr wrap="square" lIns="0" tIns="0" rIns="0" bIns="0" rtlCol="0"/>
          <a:lstStyle/>
          <a:p>
            <a:endParaRPr/>
          </a:p>
        </p:txBody>
      </p:sp>
      <p:sp>
        <p:nvSpPr>
          <p:cNvPr id="7" name="object 7"/>
          <p:cNvSpPr/>
          <p:nvPr/>
        </p:nvSpPr>
        <p:spPr>
          <a:xfrm>
            <a:off x="254508" y="3570732"/>
            <a:ext cx="2520950" cy="1292860"/>
          </a:xfrm>
          <a:custGeom>
            <a:avLst/>
            <a:gdLst/>
            <a:ahLst/>
            <a:cxnLst/>
            <a:rect l="l" t="t" r="r" b="b"/>
            <a:pathLst>
              <a:path w="2520950" h="1292860">
                <a:moveTo>
                  <a:pt x="2520696" y="0"/>
                </a:moveTo>
                <a:lnTo>
                  <a:pt x="0" y="0"/>
                </a:lnTo>
                <a:lnTo>
                  <a:pt x="0" y="1292352"/>
                </a:lnTo>
                <a:lnTo>
                  <a:pt x="2520696" y="1292352"/>
                </a:lnTo>
                <a:lnTo>
                  <a:pt x="2520696" y="0"/>
                </a:lnTo>
                <a:close/>
              </a:path>
            </a:pathLst>
          </a:custGeom>
          <a:solidFill>
            <a:srgbClr val="DAE2F3"/>
          </a:solidFill>
        </p:spPr>
        <p:txBody>
          <a:bodyPr wrap="square" lIns="0" tIns="0" rIns="0" bIns="0" rtlCol="0"/>
          <a:lstStyle/>
          <a:p>
            <a:endParaRPr/>
          </a:p>
        </p:txBody>
      </p:sp>
      <p:sp>
        <p:nvSpPr>
          <p:cNvPr id="8" name="object 8"/>
          <p:cNvSpPr txBox="1"/>
          <p:nvPr/>
        </p:nvSpPr>
        <p:spPr>
          <a:xfrm>
            <a:off x="332943" y="3598290"/>
            <a:ext cx="2305050" cy="121412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085" algn="l"/>
                <a:tab pos="299720" algn="l"/>
              </a:tabLst>
            </a:pPr>
            <a:r>
              <a:rPr sz="1300" spc="30" dirty="0">
                <a:solidFill>
                  <a:srgbClr val="171F60"/>
                </a:solidFill>
                <a:latin typeface="Tahoma"/>
                <a:cs typeface="Tahoma"/>
              </a:rPr>
              <a:t>Jabatan</a:t>
            </a:r>
            <a:r>
              <a:rPr sz="1300" spc="-45" dirty="0">
                <a:solidFill>
                  <a:srgbClr val="171F60"/>
                </a:solidFill>
                <a:latin typeface="Tahoma"/>
                <a:cs typeface="Tahoma"/>
              </a:rPr>
              <a:t> </a:t>
            </a:r>
            <a:r>
              <a:rPr sz="1300" spc="25" dirty="0">
                <a:solidFill>
                  <a:srgbClr val="171F60"/>
                </a:solidFill>
                <a:latin typeface="Tahoma"/>
                <a:cs typeface="Tahoma"/>
              </a:rPr>
              <a:t>kritikal</a:t>
            </a:r>
            <a:endParaRPr sz="1300">
              <a:latin typeface="Tahoma"/>
              <a:cs typeface="Tahoma"/>
            </a:endParaRPr>
          </a:p>
          <a:p>
            <a:pPr marL="299085" indent="-287020">
              <a:lnSpc>
                <a:spcPct val="100000"/>
              </a:lnSpc>
              <a:buFont typeface="Wingdings"/>
              <a:buChar char=""/>
              <a:tabLst>
                <a:tab pos="299085" algn="l"/>
                <a:tab pos="299720" algn="l"/>
              </a:tabLst>
            </a:pPr>
            <a:r>
              <a:rPr sz="1300" spc="30" dirty="0">
                <a:solidFill>
                  <a:srgbClr val="171F60"/>
                </a:solidFill>
                <a:latin typeface="Tahoma"/>
                <a:cs typeface="Tahoma"/>
              </a:rPr>
              <a:t>Analisis</a:t>
            </a:r>
            <a:r>
              <a:rPr sz="1300" spc="-60" dirty="0">
                <a:solidFill>
                  <a:srgbClr val="171F60"/>
                </a:solidFill>
                <a:latin typeface="Tahoma"/>
                <a:cs typeface="Tahoma"/>
              </a:rPr>
              <a:t> </a:t>
            </a:r>
            <a:r>
              <a:rPr sz="1300" spc="25" dirty="0">
                <a:solidFill>
                  <a:srgbClr val="171F60"/>
                </a:solidFill>
                <a:latin typeface="Tahoma"/>
                <a:cs typeface="Tahoma"/>
              </a:rPr>
              <a:t>kebutuhan</a:t>
            </a:r>
            <a:endParaRPr sz="1300">
              <a:latin typeface="Tahoma"/>
              <a:cs typeface="Tahoma"/>
            </a:endParaRPr>
          </a:p>
          <a:p>
            <a:pPr marL="299085" indent="-287020">
              <a:lnSpc>
                <a:spcPct val="100000"/>
              </a:lnSpc>
              <a:buFont typeface="Wingdings"/>
              <a:buChar char=""/>
              <a:tabLst>
                <a:tab pos="299085" algn="l"/>
                <a:tab pos="299720" algn="l"/>
              </a:tabLst>
            </a:pPr>
            <a:r>
              <a:rPr sz="1300" spc="10" dirty="0">
                <a:solidFill>
                  <a:srgbClr val="171F60"/>
                </a:solidFill>
                <a:latin typeface="Tahoma"/>
                <a:cs typeface="Tahoma"/>
              </a:rPr>
              <a:t>Strategi</a:t>
            </a:r>
            <a:r>
              <a:rPr sz="1300" spc="-35" dirty="0">
                <a:solidFill>
                  <a:srgbClr val="171F60"/>
                </a:solidFill>
                <a:latin typeface="Tahoma"/>
                <a:cs typeface="Tahoma"/>
              </a:rPr>
              <a:t> </a:t>
            </a:r>
            <a:r>
              <a:rPr sz="1300" spc="20" dirty="0">
                <a:solidFill>
                  <a:srgbClr val="171F60"/>
                </a:solidFill>
                <a:latin typeface="Tahoma"/>
                <a:cs typeface="Tahoma"/>
              </a:rPr>
              <a:t>akuisisi</a:t>
            </a:r>
            <a:endParaRPr sz="1300">
              <a:latin typeface="Tahoma"/>
              <a:cs typeface="Tahoma"/>
            </a:endParaRPr>
          </a:p>
          <a:p>
            <a:pPr marL="299085" indent="-287020">
              <a:lnSpc>
                <a:spcPct val="100000"/>
              </a:lnSpc>
              <a:buFont typeface="Wingdings"/>
              <a:buChar char=""/>
              <a:tabLst>
                <a:tab pos="299085" algn="l"/>
                <a:tab pos="299720" algn="l"/>
              </a:tabLst>
            </a:pPr>
            <a:r>
              <a:rPr sz="1300" spc="15" dirty="0">
                <a:solidFill>
                  <a:srgbClr val="171F60"/>
                </a:solidFill>
                <a:latin typeface="Tahoma"/>
                <a:cs typeface="Tahoma"/>
              </a:rPr>
              <a:t>Pemetaan</a:t>
            </a:r>
            <a:r>
              <a:rPr sz="1300" spc="-25" dirty="0">
                <a:solidFill>
                  <a:srgbClr val="171F60"/>
                </a:solidFill>
                <a:latin typeface="Tahoma"/>
                <a:cs typeface="Tahoma"/>
              </a:rPr>
              <a:t> </a:t>
            </a:r>
            <a:r>
              <a:rPr sz="1300" spc="20" dirty="0">
                <a:solidFill>
                  <a:srgbClr val="171F60"/>
                </a:solidFill>
                <a:latin typeface="Tahoma"/>
                <a:cs typeface="Tahoma"/>
              </a:rPr>
              <a:t>talenta</a:t>
            </a:r>
            <a:endParaRPr sz="1300">
              <a:latin typeface="Tahoma"/>
              <a:cs typeface="Tahoma"/>
            </a:endParaRPr>
          </a:p>
          <a:p>
            <a:pPr marL="299085" indent="-287020">
              <a:lnSpc>
                <a:spcPct val="100000"/>
              </a:lnSpc>
              <a:buFont typeface="Wingdings"/>
              <a:buChar char=""/>
              <a:tabLst>
                <a:tab pos="299085" algn="l"/>
                <a:tab pos="299720" algn="l"/>
              </a:tabLst>
            </a:pPr>
            <a:r>
              <a:rPr sz="1300" spc="35" dirty="0">
                <a:solidFill>
                  <a:srgbClr val="171F60"/>
                </a:solidFill>
                <a:latin typeface="Tahoma"/>
                <a:cs typeface="Tahoma"/>
              </a:rPr>
              <a:t>Kelompok</a:t>
            </a:r>
            <a:r>
              <a:rPr sz="1300" spc="-25" dirty="0">
                <a:solidFill>
                  <a:srgbClr val="171F60"/>
                </a:solidFill>
                <a:latin typeface="Tahoma"/>
                <a:cs typeface="Tahoma"/>
              </a:rPr>
              <a:t> </a:t>
            </a:r>
            <a:r>
              <a:rPr sz="1300" spc="30" dirty="0">
                <a:solidFill>
                  <a:srgbClr val="171F60"/>
                </a:solidFill>
                <a:latin typeface="Tahoma"/>
                <a:cs typeface="Tahoma"/>
              </a:rPr>
              <a:t>rencana</a:t>
            </a:r>
            <a:r>
              <a:rPr sz="1300" spc="-20" dirty="0">
                <a:solidFill>
                  <a:srgbClr val="171F60"/>
                </a:solidFill>
                <a:latin typeface="Tahoma"/>
                <a:cs typeface="Tahoma"/>
              </a:rPr>
              <a:t> </a:t>
            </a:r>
            <a:r>
              <a:rPr sz="1300" dirty="0">
                <a:solidFill>
                  <a:srgbClr val="171F60"/>
                </a:solidFill>
                <a:latin typeface="Tahoma"/>
                <a:cs typeface="Tahoma"/>
              </a:rPr>
              <a:t>suksesi</a:t>
            </a:r>
            <a:endParaRPr sz="1300">
              <a:latin typeface="Tahoma"/>
              <a:cs typeface="Tahoma"/>
            </a:endParaRPr>
          </a:p>
          <a:p>
            <a:pPr marL="299085" indent="-287020">
              <a:lnSpc>
                <a:spcPct val="100000"/>
              </a:lnSpc>
              <a:buFont typeface="Wingdings"/>
              <a:buChar char=""/>
              <a:tabLst>
                <a:tab pos="299085" algn="l"/>
                <a:tab pos="299720" algn="l"/>
              </a:tabLst>
            </a:pPr>
            <a:r>
              <a:rPr sz="1300" spc="15" dirty="0">
                <a:solidFill>
                  <a:srgbClr val="171F60"/>
                </a:solidFill>
                <a:latin typeface="Tahoma"/>
                <a:cs typeface="Tahoma"/>
              </a:rPr>
              <a:t>Pencarian</a:t>
            </a:r>
            <a:r>
              <a:rPr sz="1300" spc="-30" dirty="0">
                <a:solidFill>
                  <a:srgbClr val="171F60"/>
                </a:solidFill>
                <a:latin typeface="Tahoma"/>
                <a:cs typeface="Tahoma"/>
              </a:rPr>
              <a:t> </a:t>
            </a:r>
            <a:r>
              <a:rPr sz="1300" spc="20" dirty="0">
                <a:solidFill>
                  <a:srgbClr val="171F60"/>
                </a:solidFill>
                <a:latin typeface="Tahoma"/>
                <a:cs typeface="Tahoma"/>
              </a:rPr>
              <a:t>talenta</a:t>
            </a:r>
            <a:endParaRPr sz="1300">
              <a:latin typeface="Tahoma"/>
              <a:cs typeface="Tahoma"/>
            </a:endParaRPr>
          </a:p>
        </p:txBody>
      </p:sp>
      <p:sp>
        <p:nvSpPr>
          <p:cNvPr id="9" name="object 9"/>
          <p:cNvSpPr/>
          <p:nvPr/>
        </p:nvSpPr>
        <p:spPr>
          <a:xfrm>
            <a:off x="437387" y="1199388"/>
            <a:ext cx="1910080" cy="586740"/>
          </a:xfrm>
          <a:custGeom>
            <a:avLst/>
            <a:gdLst/>
            <a:ahLst/>
            <a:cxnLst/>
            <a:rect l="l" t="t" r="r" b="b"/>
            <a:pathLst>
              <a:path w="1910080" h="586739">
                <a:moveTo>
                  <a:pt x="1811782" y="0"/>
                </a:moveTo>
                <a:lnTo>
                  <a:pt x="97790" y="0"/>
                </a:lnTo>
                <a:lnTo>
                  <a:pt x="59723" y="7689"/>
                </a:lnTo>
                <a:lnTo>
                  <a:pt x="28640" y="28654"/>
                </a:lnTo>
                <a:lnTo>
                  <a:pt x="7684" y="59739"/>
                </a:lnTo>
                <a:lnTo>
                  <a:pt x="0" y="97789"/>
                </a:lnTo>
                <a:lnTo>
                  <a:pt x="0" y="488950"/>
                </a:lnTo>
                <a:lnTo>
                  <a:pt x="7684" y="527000"/>
                </a:lnTo>
                <a:lnTo>
                  <a:pt x="28640" y="558085"/>
                </a:lnTo>
                <a:lnTo>
                  <a:pt x="59723" y="579050"/>
                </a:lnTo>
                <a:lnTo>
                  <a:pt x="97790" y="586739"/>
                </a:lnTo>
                <a:lnTo>
                  <a:pt x="1811782" y="586739"/>
                </a:lnTo>
                <a:lnTo>
                  <a:pt x="1849832" y="579050"/>
                </a:lnTo>
                <a:lnTo>
                  <a:pt x="1880917" y="558085"/>
                </a:lnTo>
                <a:lnTo>
                  <a:pt x="1901882" y="527000"/>
                </a:lnTo>
                <a:lnTo>
                  <a:pt x="1909572" y="488950"/>
                </a:lnTo>
                <a:lnTo>
                  <a:pt x="1909572" y="97789"/>
                </a:lnTo>
                <a:lnTo>
                  <a:pt x="1901882" y="59739"/>
                </a:lnTo>
                <a:lnTo>
                  <a:pt x="1880917" y="28654"/>
                </a:lnTo>
                <a:lnTo>
                  <a:pt x="1849832" y="7689"/>
                </a:lnTo>
                <a:lnTo>
                  <a:pt x="1811782" y="0"/>
                </a:lnTo>
                <a:close/>
              </a:path>
            </a:pathLst>
          </a:custGeom>
          <a:solidFill>
            <a:srgbClr val="171F60"/>
          </a:solidFill>
        </p:spPr>
        <p:txBody>
          <a:bodyPr wrap="square" lIns="0" tIns="0" rIns="0" bIns="0" rtlCol="0"/>
          <a:lstStyle/>
          <a:p>
            <a:endParaRPr/>
          </a:p>
        </p:txBody>
      </p:sp>
      <p:sp>
        <p:nvSpPr>
          <p:cNvPr id="10" name="object 10"/>
          <p:cNvSpPr txBox="1"/>
          <p:nvPr/>
        </p:nvSpPr>
        <p:spPr>
          <a:xfrm>
            <a:off x="729792" y="1210183"/>
            <a:ext cx="1321435" cy="588010"/>
          </a:xfrm>
          <a:prstGeom prst="rect">
            <a:avLst/>
          </a:prstGeom>
        </p:spPr>
        <p:txBody>
          <a:bodyPr vert="horz" wrap="square" lIns="0" tIns="5715" rIns="0" bIns="0" rtlCol="0">
            <a:spAutoFit/>
          </a:bodyPr>
          <a:lstStyle/>
          <a:p>
            <a:pPr marL="12700" marR="5080" indent="1270" algn="ctr">
              <a:lnSpc>
                <a:spcPct val="103800"/>
              </a:lnSpc>
              <a:spcBef>
                <a:spcPts val="45"/>
              </a:spcBef>
            </a:pPr>
            <a:r>
              <a:rPr sz="1200" b="1" spc="-60" dirty="0">
                <a:solidFill>
                  <a:srgbClr val="FFFFFF"/>
                </a:solidFill>
                <a:latin typeface="Tahoma"/>
                <a:cs typeface="Tahoma"/>
              </a:rPr>
              <a:t>PRIORITAS </a:t>
            </a:r>
            <a:r>
              <a:rPr sz="1200" b="1" spc="-55" dirty="0">
                <a:solidFill>
                  <a:srgbClr val="FFFFFF"/>
                </a:solidFill>
                <a:latin typeface="Tahoma"/>
                <a:cs typeface="Tahoma"/>
              </a:rPr>
              <a:t> </a:t>
            </a:r>
            <a:r>
              <a:rPr sz="1200" b="1" spc="-25" dirty="0">
                <a:solidFill>
                  <a:srgbClr val="FFFFFF"/>
                </a:solidFill>
                <a:latin typeface="Tahoma"/>
                <a:cs typeface="Tahoma"/>
              </a:rPr>
              <a:t>P</a:t>
            </a:r>
            <a:r>
              <a:rPr sz="1200" b="1" spc="-50" dirty="0">
                <a:solidFill>
                  <a:srgbClr val="FFFFFF"/>
                </a:solidFill>
                <a:latin typeface="Tahoma"/>
                <a:cs typeface="Tahoma"/>
              </a:rPr>
              <a:t>E</a:t>
            </a:r>
            <a:r>
              <a:rPr sz="1200" b="1" spc="40" dirty="0">
                <a:solidFill>
                  <a:srgbClr val="FFFFFF"/>
                </a:solidFill>
                <a:latin typeface="Tahoma"/>
                <a:cs typeface="Tahoma"/>
              </a:rPr>
              <a:t>M</a:t>
            </a:r>
            <a:r>
              <a:rPr sz="1200" b="1" dirty="0">
                <a:solidFill>
                  <a:srgbClr val="FFFFFF"/>
                </a:solidFill>
                <a:latin typeface="Tahoma"/>
                <a:cs typeface="Tahoma"/>
              </a:rPr>
              <a:t>B</a:t>
            </a:r>
            <a:r>
              <a:rPr sz="1200" b="1" spc="50" dirty="0">
                <a:solidFill>
                  <a:srgbClr val="FFFFFF"/>
                </a:solidFill>
                <a:latin typeface="Tahoma"/>
                <a:cs typeface="Tahoma"/>
              </a:rPr>
              <a:t>A</a:t>
            </a:r>
            <a:r>
              <a:rPr sz="1200" b="1" spc="100" dirty="0">
                <a:solidFill>
                  <a:srgbClr val="FFFFFF"/>
                </a:solidFill>
                <a:latin typeface="Tahoma"/>
                <a:cs typeface="Tahoma"/>
              </a:rPr>
              <a:t>N</a:t>
            </a:r>
            <a:r>
              <a:rPr sz="1200" b="1" spc="120" dirty="0">
                <a:solidFill>
                  <a:srgbClr val="FFFFFF"/>
                </a:solidFill>
                <a:latin typeface="Tahoma"/>
                <a:cs typeface="Tahoma"/>
              </a:rPr>
              <a:t>G</a:t>
            </a:r>
            <a:r>
              <a:rPr sz="1200" b="1" spc="55" dirty="0">
                <a:solidFill>
                  <a:srgbClr val="FFFFFF"/>
                </a:solidFill>
                <a:latin typeface="Tahoma"/>
                <a:cs typeface="Tahoma"/>
              </a:rPr>
              <a:t>U</a:t>
            </a:r>
            <a:r>
              <a:rPr sz="1200" b="1" spc="100" dirty="0">
                <a:solidFill>
                  <a:srgbClr val="FFFFFF"/>
                </a:solidFill>
                <a:latin typeface="Tahoma"/>
                <a:cs typeface="Tahoma"/>
              </a:rPr>
              <a:t>N</a:t>
            </a:r>
            <a:r>
              <a:rPr sz="1200" b="1" spc="50" dirty="0">
                <a:solidFill>
                  <a:srgbClr val="FFFFFF"/>
                </a:solidFill>
                <a:latin typeface="Tahoma"/>
                <a:cs typeface="Tahoma"/>
              </a:rPr>
              <a:t>A</a:t>
            </a:r>
            <a:r>
              <a:rPr sz="1200" b="1" spc="55" dirty="0">
                <a:solidFill>
                  <a:srgbClr val="FFFFFF"/>
                </a:solidFill>
                <a:latin typeface="Tahoma"/>
                <a:cs typeface="Tahoma"/>
              </a:rPr>
              <a:t>N  </a:t>
            </a:r>
            <a:r>
              <a:rPr sz="1200" b="1" spc="20" dirty="0">
                <a:solidFill>
                  <a:srgbClr val="FFFFFF"/>
                </a:solidFill>
                <a:latin typeface="Tahoma"/>
                <a:cs typeface="Tahoma"/>
              </a:rPr>
              <a:t>NASIONAL</a:t>
            </a:r>
            <a:endParaRPr sz="1200">
              <a:latin typeface="Tahoma"/>
              <a:cs typeface="Tahoma"/>
            </a:endParaRPr>
          </a:p>
        </p:txBody>
      </p:sp>
      <p:grpSp>
        <p:nvGrpSpPr>
          <p:cNvPr id="11" name="object 11"/>
          <p:cNvGrpSpPr/>
          <p:nvPr/>
        </p:nvGrpSpPr>
        <p:grpSpPr>
          <a:xfrm>
            <a:off x="3050794" y="1895601"/>
            <a:ext cx="4761865" cy="1905635"/>
            <a:chOff x="3050794" y="1895601"/>
            <a:chExt cx="4761865" cy="1905635"/>
          </a:xfrm>
        </p:grpSpPr>
        <p:pic>
          <p:nvPicPr>
            <p:cNvPr id="12" name="object 12"/>
            <p:cNvPicPr/>
            <p:nvPr/>
          </p:nvPicPr>
          <p:blipFill>
            <a:blip r:embed="rId2" cstate="print"/>
            <a:stretch>
              <a:fillRect/>
            </a:stretch>
          </p:blipFill>
          <p:spPr>
            <a:xfrm>
              <a:off x="5526023" y="2467355"/>
              <a:ext cx="234696" cy="76200"/>
            </a:xfrm>
            <a:prstGeom prst="rect">
              <a:avLst/>
            </a:prstGeom>
          </p:spPr>
        </p:pic>
        <p:sp>
          <p:nvSpPr>
            <p:cNvPr id="13" name="object 13"/>
            <p:cNvSpPr/>
            <p:nvPr/>
          </p:nvSpPr>
          <p:spPr>
            <a:xfrm>
              <a:off x="3057144" y="1901951"/>
              <a:ext cx="4749165" cy="1892935"/>
            </a:xfrm>
            <a:custGeom>
              <a:avLst/>
              <a:gdLst/>
              <a:ahLst/>
              <a:cxnLst/>
              <a:rect l="l" t="t" r="r" b="b"/>
              <a:pathLst>
                <a:path w="4749165" h="1892935">
                  <a:moveTo>
                    <a:pt x="0" y="315468"/>
                  </a:moveTo>
                  <a:lnTo>
                    <a:pt x="3420" y="268846"/>
                  </a:lnTo>
                  <a:lnTo>
                    <a:pt x="13355" y="224350"/>
                  </a:lnTo>
                  <a:lnTo>
                    <a:pt x="29317" y="182467"/>
                  </a:lnTo>
                  <a:lnTo>
                    <a:pt x="50819" y="143685"/>
                  </a:lnTo>
                  <a:lnTo>
                    <a:pt x="77373" y="108491"/>
                  </a:lnTo>
                  <a:lnTo>
                    <a:pt x="108491" y="77373"/>
                  </a:lnTo>
                  <a:lnTo>
                    <a:pt x="143685" y="50819"/>
                  </a:lnTo>
                  <a:lnTo>
                    <a:pt x="182467" y="29317"/>
                  </a:lnTo>
                  <a:lnTo>
                    <a:pt x="224350" y="13355"/>
                  </a:lnTo>
                  <a:lnTo>
                    <a:pt x="268846" y="3420"/>
                  </a:lnTo>
                  <a:lnTo>
                    <a:pt x="315468" y="0"/>
                  </a:lnTo>
                  <a:lnTo>
                    <a:pt x="4433315" y="0"/>
                  </a:lnTo>
                  <a:lnTo>
                    <a:pt x="4479937" y="3420"/>
                  </a:lnTo>
                  <a:lnTo>
                    <a:pt x="4524433" y="13355"/>
                  </a:lnTo>
                  <a:lnTo>
                    <a:pt x="4566316" y="29317"/>
                  </a:lnTo>
                  <a:lnTo>
                    <a:pt x="4605098" y="50819"/>
                  </a:lnTo>
                  <a:lnTo>
                    <a:pt x="4640292" y="77373"/>
                  </a:lnTo>
                  <a:lnTo>
                    <a:pt x="4671410" y="108491"/>
                  </a:lnTo>
                  <a:lnTo>
                    <a:pt x="4697964" y="143685"/>
                  </a:lnTo>
                  <a:lnTo>
                    <a:pt x="4719466" y="182467"/>
                  </a:lnTo>
                  <a:lnTo>
                    <a:pt x="4735428" y="224350"/>
                  </a:lnTo>
                  <a:lnTo>
                    <a:pt x="4745363" y="268846"/>
                  </a:lnTo>
                  <a:lnTo>
                    <a:pt x="4748783" y="315468"/>
                  </a:lnTo>
                  <a:lnTo>
                    <a:pt x="4748783" y="1577339"/>
                  </a:lnTo>
                  <a:lnTo>
                    <a:pt x="4745363" y="1623961"/>
                  </a:lnTo>
                  <a:lnTo>
                    <a:pt x="4735428" y="1668457"/>
                  </a:lnTo>
                  <a:lnTo>
                    <a:pt x="4719466" y="1710340"/>
                  </a:lnTo>
                  <a:lnTo>
                    <a:pt x="4697964" y="1749122"/>
                  </a:lnTo>
                  <a:lnTo>
                    <a:pt x="4671410" y="1784316"/>
                  </a:lnTo>
                  <a:lnTo>
                    <a:pt x="4640292" y="1815434"/>
                  </a:lnTo>
                  <a:lnTo>
                    <a:pt x="4605098" y="1841988"/>
                  </a:lnTo>
                  <a:lnTo>
                    <a:pt x="4566316" y="1863490"/>
                  </a:lnTo>
                  <a:lnTo>
                    <a:pt x="4524433" y="1879452"/>
                  </a:lnTo>
                  <a:lnTo>
                    <a:pt x="4479937" y="1889387"/>
                  </a:lnTo>
                  <a:lnTo>
                    <a:pt x="4433315" y="1892808"/>
                  </a:lnTo>
                  <a:lnTo>
                    <a:pt x="315468" y="1892808"/>
                  </a:lnTo>
                  <a:lnTo>
                    <a:pt x="268846" y="1889387"/>
                  </a:lnTo>
                  <a:lnTo>
                    <a:pt x="224350" y="1879452"/>
                  </a:lnTo>
                  <a:lnTo>
                    <a:pt x="182467" y="1863490"/>
                  </a:lnTo>
                  <a:lnTo>
                    <a:pt x="143685" y="1841988"/>
                  </a:lnTo>
                  <a:lnTo>
                    <a:pt x="108491" y="1815434"/>
                  </a:lnTo>
                  <a:lnTo>
                    <a:pt x="77373" y="1784316"/>
                  </a:lnTo>
                  <a:lnTo>
                    <a:pt x="50819" y="1749122"/>
                  </a:lnTo>
                  <a:lnTo>
                    <a:pt x="29317" y="1710340"/>
                  </a:lnTo>
                  <a:lnTo>
                    <a:pt x="13355" y="1668457"/>
                  </a:lnTo>
                  <a:lnTo>
                    <a:pt x="3420" y="1623961"/>
                  </a:lnTo>
                  <a:lnTo>
                    <a:pt x="0" y="1577339"/>
                  </a:lnTo>
                  <a:lnTo>
                    <a:pt x="0" y="315468"/>
                  </a:lnTo>
                  <a:close/>
                </a:path>
              </a:pathLst>
            </a:custGeom>
            <a:ln w="12192">
              <a:solidFill>
                <a:srgbClr val="16257C"/>
              </a:solidFill>
            </a:ln>
          </p:spPr>
          <p:txBody>
            <a:bodyPr wrap="square" lIns="0" tIns="0" rIns="0" bIns="0" rtlCol="0"/>
            <a:lstStyle/>
            <a:p>
              <a:endParaRPr/>
            </a:p>
          </p:txBody>
        </p:sp>
      </p:grpSp>
      <p:sp>
        <p:nvSpPr>
          <p:cNvPr id="14" name="object 14"/>
          <p:cNvSpPr txBox="1"/>
          <p:nvPr/>
        </p:nvSpPr>
        <p:spPr>
          <a:xfrm>
            <a:off x="6130290" y="1921255"/>
            <a:ext cx="1356360" cy="330200"/>
          </a:xfrm>
          <a:prstGeom prst="rect">
            <a:avLst/>
          </a:prstGeom>
        </p:spPr>
        <p:txBody>
          <a:bodyPr vert="horz" wrap="square" lIns="0" tIns="12065" rIns="0" bIns="0" rtlCol="0">
            <a:spAutoFit/>
          </a:bodyPr>
          <a:lstStyle/>
          <a:p>
            <a:pPr marL="393700" marR="5080" indent="-381000">
              <a:lnSpc>
                <a:spcPct val="100000"/>
              </a:lnSpc>
              <a:spcBef>
                <a:spcPts val="95"/>
              </a:spcBef>
            </a:pPr>
            <a:r>
              <a:rPr sz="1000" b="1" spc="15" dirty="0">
                <a:solidFill>
                  <a:srgbClr val="171F60"/>
                </a:solidFill>
                <a:latin typeface="Tahoma"/>
                <a:cs typeface="Tahoma"/>
              </a:rPr>
              <a:t>KOTAK</a:t>
            </a:r>
            <a:r>
              <a:rPr sz="1000" b="1" spc="-40" dirty="0">
                <a:solidFill>
                  <a:srgbClr val="171F60"/>
                </a:solidFill>
                <a:latin typeface="Tahoma"/>
                <a:cs typeface="Tahoma"/>
              </a:rPr>
              <a:t> </a:t>
            </a:r>
            <a:r>
              <a:rPr sz="1000" b="1" spc="15" dirty="0">
                <a:solidFill>
                  <a:srgbClr val="171F60"/>
                </a:solidFill>
                <a:latin typeface="Tahoma"/>
                <a:cs typeface="Tahoma"/>
              </a:rPr>
              <a:t>MANAJEMEN </a:t>
            </a:r>
            <a:r>
              <a:rPr sz="1000" b="1" spc="-275" dirty="0">
                <a:solidFill>
                  <a:srgbClr val="171F60"/>
                </a:solidFill>
                <a:latin typeface="Tahoma"/>
                <a:cs typeface="Tahoma"/>
              </a:rPr>
              <a:t> </a:t>
            </a:r>
            <a:r>
              <a:rPr sz="1000" b="1" spc="-15" dirty="0">
                <a:solidFill>
                  <a:srgbClr val="171F60"/>
                </a:solidFill>
                <a:latin typeface="Tahoma"/>
                <a:cs typeface="Tahoma"/>
              </a:rPr>
              <a:t>TALENTA</a:t>
            </a:r>
            <a:endParaRPr sz="1000">
              <a:latin typeface="Tahoma"/>
              <a:cs typeface="Tahoma"/>
            </a:endParaRPr>
          </a:p>
        </p:txBody>
      </p:sp>
      <p:grpSp>
        <p:nvGrpSpPr>
          <p:cNvPr id="15" name="object 15"/>
          <p:cNvGrpSpPr/>
          <p:nvPr/>
        </p:nvGrpSpPr>
        <p:grpSpPr>
          <a:xfrm>
            <a:off x="3235388" y="2282951"/>
            <a:ext cx="2525395" cy="1271270"/>
            <a:chOff x="3235388" y="2282951"/>
            <a:chExt cx="2525395" cy="1271270"/>
          </a:xfrm>
        </p:grpSpPr>
        <p:sp>
          <p:nvSpPr>
            <p:cNvPr id="16" name="object 16"/>
            <p:cNvSpPr/>
            <p:nvPr/>
          </p:nvSpPr>
          <p:spPr>
            <a:xfrm>
              <a:off x="4509516" y="2282951"/>
              <a:ext cx="1251585" cy="443865"/>
            </a:xfrm>
            <a:custGeom>
              <a:avLst/>
              <a:gdLst/>
              <a:ahLst/>
              <a:cxnLst/>
              <a:rect l="l" t="t" r="r" b="b"/>
              <a:pathLst>
                <a:path w="1251585" h="443864">
                  <a:moveTo>
                    <a:pt x="1251191" y="0"/>
                  </a:moveTo>
                  <a:lnTo>
                    <a:pt x="0" y="0"/>
                  </a:lnTo>
                  <a:lnTo>
                    <a:pt x="0" y="382524"/>
                  </a:lnTo>
                  <a:lnTo>
                    <a:pt x="0" y="443484"/>
                  </a:lnTo>
                  <a:lnTo>
                    <a:pt x="1251191" y="443484"/>
                  </a:lnTo>
                  <a:lnTo>
                    <a:pt x="1251191" y="382524"/>
                  </a:lnTo>
                  <a:lnTo>
                    <a:pt x="1251191" y="0"/>
                  </a:lnTo>
                  <a:close/>
                </a:path>
              </a:pathLst>
            </a:custGeom>
            <a:solidFill>
              <a:srgbClr val="FFFFFF"/>
            </a:solidFill>
          </p:spPr>
          <p:txBody>
            <a:bodyPr wrap="square" lIns="0" tIns="0" rIns="0" bIns="0" rtlCol="0"/>
            <a:lstStyle/>
            <a:p>
              <a:endParaRPr/>
            </a:p>
          </p:txBody>
        </p:sp>
        <p:sp>
          <p:nvSpPr>
            <p:cNvPr id="17" name="object 17"/>
            <p:cNvSpPr/>
            <p:nvPr/>
          </p:nvSpPr>
          <p:spPr>
            <a:xfrm>
              <a:off x="3252216" y="2726435"/>
              <a:ext cx="1812289" cy="810895"/>
            </a:xfrm>
            <a:custGeom>
              <a:avLst/>
              <a:gdLst/>
              <a:ahLst/>
              <a:cxnLst/>
              <a:rect l="l" t="t" r="r" b="b"/>
              <a:pathLst>
                <a:path w="1812289" h="810895">
                  <a:moveTo>
                    <a:pt x="0" y="810768"/>
                  </a:moveTo>
                  <a:lnTo>
                    <a:pt x="1812036" y="810768"/>
                  </a:lnTo>
                  <a:lnTo>
                    <a:pt x="1812036" y="0"/>
                  </a:lnTo>
                  <a:lnTo>
                    <a:pt x="0" y="0"/>
                  </a:lnTo>
                  <a:lnTo>
                    <a:pt x="0" y="810768"/>
                  </a:lnTo>
                  <a:close/>
                </a:path>
              </a:pathLst>
            </a:custGeom>
            <a:ln w="33528">
              <a:solidFill>
                <a:srgbClr val="16257C"/>
              </a:solidFill>
            </a:ln>
          </p:spPr>
          <p:txBody>
            <a:bodyPr wrap="square" lIns="0" tIns="0" rIns="0" bIns="0" rtlCol="0"/>
            <a:lstStyle/>
            <a:p>
              <a:endParaRPr/>
            </a:p>
          </p:txBody>
        </p:sp>
      </p:grpSp>
      <p:sp>
        <p:nvSpPr>
          <p:cNvPr id="18" name="object 18"/>
          <p:cNvSpPr txBox="1"/>
          <p:nvPr/>
        </p:nvSpPr>
        <p:spPr>
          <a:xfrm>
            <a:off x="3343402" y="2747517"/>
            <a:ext cx="1579245" cy="757555"/>
          </a:xfrm>
          <a:prstGeom prst="rect">
            <a:avLst/>
          </a:prstGeom>
        </p:spPr>
        <p:txBody>
          <a:bodyPr vert="horz" wrap="square" lIns="0" tIns="12700" rIns="0" bIns="0" rtlCol="0">
            <a:spAutoFit/>
          </a:bodyPr>
          <a:lstStyle/>
          <a:p>
            <a:pPr marL="182880" indent="-170815">
              <a:lnSpc>
                <a:spcPct val="100000"/>
              </a:lnSpc>
              <a:spcBef>
                <a:spcPts val="100"/>
              </a:spcBef>
              <a:buFont typeface="Wingdings"/>
              <a:buChar char=""/>
              <a:tabLst>
                <a:tab pos="183515" algn="l"/>
              </a:tabLst>
            </a:pPr>
            <a:r>
              <a:rPr sz="1200" b="1" spc="5" dirty="0">
                <a:solidFill>
                  <a:srgbClr val="16257C"/>
                </a:solidFill>
                <a:latin typeface="Tahoma"/>
                <a:cs typeface="Tahoma"/>
              </a:rPr>
              <a:t>Prediksi </a:t>
            </a:r>
            <a:r>
              <a:rPr sz="1200" b="1" dirty="0">
                <a:solidFill>
                  <a:srgbClr val="16257C"/>
                </a:solidFill>
                <a:latin typeface="Tahoma"/>
                <a:cs typeface="Tahoma"/>
              </a:rPr>
              <a:t>potensial</a:t>
            </a:r>
            <a:endParaRPr sz="1200">
              <a:latin typeface="Tahoma"/>
              <a:cs typeface="Tahoma"/>
            </a:endParaRPr>
          </a:p>
          <a:p>
            <a:pPr marL="182880" indent="-170815">
              <a:lnSpc>
                <a:spcPct val="100000"/>
              </a:lnSpc>
              <a:buFont typeface="Wingdings"/>
              <a:buChar char=""/>
              <a:tabLst>
                <a:tab pos="183515" algn="l"/>
              </a:tabLst>
            </a:pPr>
            <a:r>
              <a:rPr sz="1200" b="1" dirty="0">
                <a:solidFill>
                  <a:srgbClr val="16257C"/>
                </a:solidFill>
                <a:latin typeface="Tahoma"/>
                <a:cs typeface="Tahoma"/>
              </a:rPr>
              <a:t>Uji</a:t>
            </a:r>
            <a:r>
              <a:rPr sz="1200" b="1" spc="-25" dirty="0">
                <a:solidFill>
                  <a:srgbClr val="16257C"/>
                </a:solidFill>
                <a:latin typeface="Tahoma"/>
                <a:cs typeface="Tahoma"/>
              </a:rPr>
              <a:t> </a:t>
            </a:r>
            <a:r>
              <a:rPr sz="1200" b="1" spc="-5" dirty="0">
                <a:solidFill>
                  <a:srgbClr val="16257C"/>
                </a:solidFill>
                <a:latin typeface="Tahoma"/>
                <a:cs typeface="Tahoma"/>
              </a:rPr>
              <a:t>kompetensi</a:t>
            </a:r>
            <a:endParaRPr sz="1200">
              <a:latin typeface="Tahoma"/>
              <a:cs typeface="Tahoma"/>
            </a:endParaRPr>
          </a:p>
          <a:p>
            <a:pPr marL="182880" indent="-170815">
              <a:lnSpc>
                <a:spcPct val="100000"/>
              </a:lnSpc>
              <a:buFont typeface="Wingdings"/>
              <a:buChar char=""/>
              <a:tabLst>
                <a:tab pos="183515" algn="l"/>
              </a:tabLst>
            </a:pPr>
            <a:r>
              <a:rPr sz="1200" b="1" spc="-10" dirty="0">
                <a:solidFill>
                  <a:srgbClr val="16257C"/>
                </a:solidFill>
                <a:latin typeface="Tahoma"/>
                <a:cs typeface="Tahoma"/>
              </a:rPr>
              <a:t>Rekam</a:t>
            </a:r>
            <a:r>
              <a:rPr sz="1200" b="1" spc="15" dirty="0">
                <a:solidFill>
                  <a:srgbClr val="16257C"/>
                </a:solidFill>
                <a:latin typeface="Tahoma"/>
                <a:cs typeface="Tahoma"/>
              </a:rPr>
              <a:t> </a:t>
            </a:r>
            <a:r>
              <a:rPr sz="1200" b="1" spc="-5" dirty="0">
                <a:solidFill>
                  <a:srgbClr val="16257C"/>
                </a:solidFill>
                <a:latin typeface="Tahoma"/>
                <a:cs typeface="Tahoma"/>
              </a:rPr>
              <a:t>jejak</a:t>
            </a:r>
            <a:endParaRPr sz="1200">
              <a:latin typeface="Tahoma"/>
              <a:cs typeface="Tahoma"/>
            </a:endParaRPr>
          </a:p>
          <a:p>
            <a:pPr marL="182880" indent="-170815">
              <a:lnSpc>
                <a:spcPct val="100000"/>
              </a:lnSpc>
              <a:buFont typeface="Wingdings"/>
              <a:buChar char=""/>
              <a:tabLst>
                <a:tab pos="183515" algn="l"/>
              </a:tabLst>
            </a:pPr>
            <a:r>
              <a:rPr sz="1200" b="1" spc="15" dirty="0">
                <a:solidFill>
                  <a:srgbClr val="16257C"/>
                </a:solidFill>
                <a:latin typeface="Tahoma"/>
                <a:cs typeface="Tahoma"/>
              </a:rPr>
              <a:t>Penilaian</a:t>
            </a:r>
            <a:r>
              <a:rPr sz="1200" b="1" spc="25" dirty="0">
                <a:solidFill>
                  <a:srgbClr val="16257C"/>
                </a:solidFill>
                <a:latin typeface="Tahoma"/>
                <a:cs typeface="Tahoma"/>
              </a:rPr>
              <a:t> </a:t>
            </a:r>
            <a:r>
              <a:rPr sz="1200" b="1" spc="10" dirty="0">
                <a:solidFill>
                  <a:srgbClr val="16257C"/>
                </a:solidFill>
                <a:latin typeface="Tahoma"/>
                <a:cs typeface="Tahoma"/>
              </a:rPr>
              <a:t>kinerja</a:t>
            </a:r>
            <a:endParaRPr sz="1200">
              <a:latin typeface="Tahoma"/>
              <a:cs typeface="Tahoma"/>
            </a:endParaRPr>
          </a:p>
        </p:txBody>
      </p:sp>
      <p:sp>
        <p:nvSpPr>
          <p:cNvPr id="19" name="object 19"/>
          <p:cNvSpPr/>
          <p:nvPr/>
        </p:nvSpPr>
        <p:spPr>
          <a:xfrm>
            <a:off x="10038588" y="4189476"/>
            <a:ext cx="1645920" cy="731520"/>
          </a:xfrm>
          <a:custGeom>
            <a:avLst/>
            <a:gdLst/>
            <a:ahLst/>
            <a:cxnLst/>
            <a:rect l="l" t="t" r="r" b="b"/>
            <a:pathLst>
              <a:path w="1645920" h="731520">
                <a:moveTo>
                  <a:pt x="1524000" y="0"/>
                </a:moveTo>
                <a:lnTo>
                  <a:pt x="121919" y="0"/>
                </a:lnTo>
                <a:lnTo>
                  <a:pt x="74473" y="9584"/>
                </a:lnTo>
                <a:lnTo>
                  <a:pt x="35718" y="35718"/>
                </a:lnTo>
                <a:lnTo>
                  <a:pt x="9584" y="74473"/>
                </a:lnTo>
                <a:lnTo>
                  <a:pt x="0" y="121919"/>
                </a:lnTo>
                <a:lnTo>
                  <a:pt x="0" y="609600"/>
                </a:lnTo>
                <a:lnTo>
                  <a:pt x="9584" y="657046"/>
                </a:lnTo>
                <a:lnTo>
                  <a:pt x="35718" y="695801"/>
                </a:lnTo>
                <a:lnTo>
                  <a:pt x="74473" y="721935"/>
                </a:lnTo>
                <a:lnTo>
                  <a:pt x="121919" y="731519"/>
                </a:lnTo>
                <a:lnTo>
                  <a:pt x="1524000" y="731519"/>
                </a:lnTo>
                <a:lnTo>
                  <a:pt x="1571446" y="721935"/>
                </a:lnTo>
                <a:lnTo>
                  <a:pt x="1610201" y="695801"/>
                </a:lnTo>
                <a:lnTo>
                  <a:pt x="1636335" y="657046"/>
                </a:lnTo>
                <a:lnTo>
                  <a:pt x="1645919" y="609600"/>
                </a:lnTo>
                <a:lnTo>
                  <a:pt x="1645919" y="121919"/>
                </a:lnTo>
                <a:lnTo>
                  <a:pt x="1636335" y="74473"/>
                </a:lnTo>
                <a:lnTo>
                  <a:pt x="1610201" y="35718"/>
                </a:lnTo>
                <a:lnTo>
                  <a:pt x="1571446" y="9584"/>
                </a:lnTo>
                <a:lnTo>
                  <a:pt x="1524000" y="0"/>
                </a:lnTo>
                <a:close/>
              </a:path>
            </a:pathLst>
          </a:custGeom>
          <a:solidFill>
            <a:srgbClr val="F6B303"/>
          </a:solidFill>
        </p:spPr>
        <p:txBody>
          <a:bodyPr wrap="square" lIns="0" tIns="0" rIns="0" bIns="0" rtlCol="0"/>
          <a:lstStyle/>
          <a:p>
            <a:endParaRPr/>
          </a:p>
        </p:txBody>
      </p:sp>
      <p:sp>
        <p:nvSpPr>
          <p:cNvPr id="20" name="object 20"/>
          <p:cNvSpPr txBox="1"/>
          <p:nvPr/>
        </p:nvSpPr>
        <p:spPr>
          <a:xfrm>
            <a:off x="10191750" y="4422140"/>
            <a:ext cx="1340485" cy="254000"/>
          </a:xfrm>
          <a:prstGeom prst="rect">
            <a:avLst/>
          </a:prstGeom>
        </p:spPr>
        <p:txBody>
          <a:bodyPr vert="horz" wrap="square" lIns="0" tIns="12700" rIns="0" bIns="0" rtlCol="0">
            <a:spAutoFit/>
          </a:bodyPr>
          <a:lstStyle/>
          <a:p>
            <a:pPr marL="12700">
              <a:lnSpc>
                <a:spcPct val="100000"/>
              </a:lnSpc>
              <a:spcBef>
                <a:spcPts val="100"/>
              </a:spcBef>
            </a:pPr>
            <a:r>
              <a:rPr sz="1500" b="1" spc="-15" dirty="0">
                <a:solidFill>
                  <a:srgbClr val="171F60"/>
                </a:solidFill>
                <a:latin typeface="Tahoma"/>
                <a:cs typeface="Tahoma"/>
              </a:rPr>
              <a:t>PENEMPATAN</a:t>
            </a:r>
            <a:endParaRPr sz="1500">
              <a:latin typeface="Tahoma"/>
              <a:cs typeface="Tahoma"/>
            </a:endParaRPr>
          </a:p>
        </p:txBody>
      </p:sp>
      <p:sp>
        <p:nvSpPr>
          <p:cNvPr id="21" name="object 21"/>
          <p:cNvSpPr/>
          <p:nvPr/>
        </p:nvSpPr>
        <p:spPr>
          <a:xfrm>
            <a:off x="3840479" y="4195571"/>
            <a:ext cx="1828800" cy="731520"/>
          </a:xfrm>
          <a:custGeom>
            <a:avLst/>
            <a:gdLst/>
            <a:ahLst/>
            <a:cxnLst/>
            <a:rect l="l" t="t" r="r" b="b"/>
            <a:pathLst>
              <a:path w="1828800" h="731520">
                <a:moveTo>
                  <a:pt x="1706880" y="0"/>
                </a:moveTo>
                <a:lnTo>
                  <a:pt x="121920" y="0"/>
                </a:lnTo>
                <a:lnTo>
                  <a:pt x="74473" y="9584"/>
                </a:lnTo>
                <a:lnTo>
                  <a:pt x="35718" y="35718"/>
                </a:lnTo>
                <a:lnTo>
                  <a:pt x="9584" y="74473"/>
                </a:lnTo>
                <a:lnTo>
                  <a:pt x="0" y="121919"/>
                </a:lnTo>
                <a:lnTo>
                  <a:pt x="0" y="609600"/>
                </a:lnTo>
                <a:lnTo>
                  <a:pt x="9584" y="657046"/>
                </a:lnTo>
                <a:lnTo>
                  <a:pt x="35718" y="695801"/>
                </a:lnTo>
                <a:lnTo>
                  <a:pt x="74473" y="721935"/>
                </a:lnTo>
                <a:lnTo>
                  <a:pt x="121920" y="731519"/>
                </a:lnTo>
                <a:lnTo>
                  <a:pt x="1706880" y="731519"/>
                </a:lnTo>
                <a:lnTo>
                  <a:pt x="1754326" y="721935"/>
                </a:lnTo>
                <a:lnTo>
                  <a:pt x="1793081" y="695801"/>
                </a:lnTo>
                <a:lnTo>
                  <a:pt x="1819215" y="657046"/>
                </a:lnTo>
                <a:lnTo>
                  <a:pt x="1828800" y="609600"/>
                </a:lnTo>
                <a:lnTo>
                  <a:pt x="1828800" y="121919"/>
                </a:lnTo>
                <a:lnTo>
                  <a:pt x="1819215" y="74473"/>
                </a:lnTo>
                <a:lnTo>
                  <a:pt x="1793081" y="35718"/>
                </a:lnTo>
                <a:lnTo>
                  <a:pt x="1754326" y="9584"/>
                </a:lnTo>
                <a:lnTo>
                  <a:pt x="1706880" y="0"/>
                </a:lnTo>
                <a:close/>
              </a:path>
            </a:pathLst>
          </a:custGeom>
          <a:solidFill>
            <a:srgbClr val="F6B303"/>
          </a:solidFill>
        </p:spPr>
        <p:txBody>
          <a:bodyPr wrap="square" lIns="0" tIns="0" rIns="0" bIns="0" rtlCol="0"/>
          <a:lstStyle/>
          <a:p>
            <a:endParaRPr/>
          </a:p>
        </p:txBody>
      </p:sp>
      <p:sp>
        <p:nvSpPr>
          <p:cNvPr id="22" name="object 22"/>
          <p:cNvSpPr txBox="1"/>
          <p:nvPr/>
        </p:nvSpPr>
        <p:spPr>
          <a:xfrm>
            <a:off x="3879341" y="4427346"/>
            <a:ext cx="1751964" cy="25400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171F60"/>
                </a:solidFill>
                <a:latin typeface="Tahoma"/>
                <a:cs typeface="Tahoma"/>
              </a:rPr>
              <a:t>PENGEM</a:t>
            </a:r>
            <a:r>
              <a:rPr sz="1500" b="1" spc="45" dirty="0">
                <a:solidFill>
                  <a:srgbClr val="171F60"/>
                </a:solidFill>
                <a:latin typeface="Tahoma"/>
                <a:cs typeface="Tahoma"/>
              </a:rPr>
              <a:t>BA</a:t>
            </a:r>
            <a:r>
              <a:rPr sz="1500" b="1" spc="60" dirty="0">
                <a:solidFill>
                  <a:srgbClr val="171F60"/>
                </a:solidFill>
                <a:latin typeface="Tahoma"/>
                <a:cs typeface="Tahoma"/>
              </a:rPr>
              <a:t>N</a:t>
            </a:r>
            <a:r>
              <a:rPr sz="1500" b="1" spc="140" dirty="0">
                <a:solidFill>
                  <a:srgbClr val="171F60"/>
                </a:solidFill>
                <a:latin typeface="Tahoma"/>
                <a:cs typeface="Tahoma"/>
              </a:rPr>
              <a:t>G</a:t>
            </a:r>
            <a:r>
              <a:rPr sz="1500" b="1" spc="80" dirty="0">
                <a:solidFill>
                  <a:srgbClr val="171F60"/>
                </a:solidFill>
                <a:latin typeface="Tahoma"/>
                <a:cs typeface="Tahoma"/>
              </a:rPr>
              <a:t>AN</a:t>
            </a:r>
            <a:endParaRPr sz="1500">
              <a:latin typeface="Tahoma"/>
              <a:cs typeface="Tahoma"/>
            </a:endParaRPr>
          </a:p>
        </p:txBody>
      </p:sp>
      <p:sp>
        <p:nvSpPr>
          <p:cNvPr id="23" name="object 23"/>
          <p:cNvSpPr/>
          <p:nvPr/>
        </p:nvSpPr>
        <p:spPr>
          <a:xfrm>
            <a:off x="7251192" y="4189476"/>
            <a:ext cx="1645920" cy="731520"/>
          </a:xfrm>
          <a:custGeom>
            <a:avLst/>
            <a:gdLst/>
            <a:ahLst/>
            <a:cxnLst/>
            <a:rect l="l" t="t" r="r" b="b"/>
            <a:pathLst>
              <a:path w="1645920" h="731520">
                <a:moveTo>
                  <a:pt x="1524000" y="0"/>
                </a:moveTo>
                <a:lnTo>
                  <a:pt x="121919" y="0"/>
                </a:lnTo>
                <a:lnTo>
                  <a:pt x="74473" y="9584"/>
                </a:lnTo>
                <a:lnTo>
                  <a:pt x="35718" y="35718"/>
                </a:lnTo>
                <a:lnTo>
                  <a:pt x="9584" y="74473"/>
                </a:lnTo>
                <a:lnTo>
                  <a:pt x="0" y="121919"/>
                </a:lnTo>
                <a:lnTo>
                  <a:pt x="0" y="609600"/>
                </a:lnTo>
                <a:lnTo>
                  <a:pt x="9584" y="657046"/>
                </a:lnTo>
                <a:lnTo>
                  <a:pt x="35718" y="695801"/>
                </a:lnTo>
                <a:lnTo>
                  <a:pt x="74473" y="721935"/>
                </a:lnTo>
                <a:lnTo>
                  <a:pt x="121919" y="731519"/>
                </a:lnTo>
                <a:lnTo>
                  <a:pt x="1524000" y="731519"/>
                </a:lnTo>
                <a:lnTo>
                  <a:pt x="1571446" y="721935"/>
                </a:lnTo>
                <a:lnTo>
                  <a:pt x="1610201" y="695801"/>
                </a:lnTo>
                <a:lnTo>
                  <a:pt x="1636335" y="657046"/>
                </a:lnTo>
                <a:lnTo>
                  <a:pt x="1645919" y="609600"/>
                </a:lnTo>
                <a:lnTo>
                  <a:pt x="1645919" y="121919"/>
                </a:lnTo>
                <a:lnTo>
                  <a:pt x="1636335" y="74473"/>
                </a:lnTo>
                <a:lnTo>
                  <a:pt x="1610201" y="35718"/>
                </a:lnTo>
                <a:lnTo>
                  <a:pt x="1571446" y="9584"/>
                </a:lnTo>
                <a:lnTo>
                  <a:pt x="1524000" y="0"/>
                </a:lnTo>
                <a:close/>
              </a:path>
            </a:pathLst>
          </a:custGeom>
          <a:solidFill>
            <a:srgbClr val="F6B303"/>
          </a:solidFill>
        </p:spPr>
        <p:txBody>
          <a:bodyPr wrap="square" lIns="0" tIns="0" rIns="0" bIns="0" rtlCol="0"/>
          <a:lstStyle/>
          <a:p>
            <a:endParaRPr/>
          </a:p>
        </p:txBody>
      </p:sp>
      <p:sp>
        <p:nvSpPr>
          <p:cNvPr id="24" name="object 24"/>
          <p:cNvSpPr txBox="1"/>
          <p:nvPr/>
        </p:nvSpPr>
        <p:spPr>
          <a:xfrm>
            <a:off x="7669148" y="4421251"/>
            <a:ext cx="811530" cy="254000"/>
          </a:xfrm>
          <a:prstGeom prst="rect">
            <a:avLst/>
          </a:prstGeom>
        </p:spPr>
        <p:txBody>
          <a:bodyPr vert="horz" wrap="square" lIns="0" tIns="12700" rIns="0" bIns="0" rtlCol="0">
            <a:spAutoFit/>
          </a:bodyPr>
          <a:lstStyle/>
          <a:p>
            <a:pPr marL="12700">
              <a:lnSpc>
                <a:spcPct val="100000"/>
              </a:lnSpc>
              <a:spcBef>
                <a:spcPts val="100"/>
              </a:spcBef>
            </a:pPr>
            <a:r>
              <a:rPr sz="1500" b="1" spc="-55" dirty="0">
                <a:solidFill>
                  <a:srgbClr val="171F60"/>
                </a:solidFill>
                <a:latin typeface="Tahoma"/>
                <a:cs typeface="Tahoma"/>
              </a:rPr>
              <a:t>RETE</a:t>
            </a:r>
            <a:r>
              <a:rPr sz="1500" b="1" spc="-60" dirty="0">
                <a:solidFill>
                  <a:srgbClr val="171F60"/>
                </a:solidFill>
                <a:latin typeface="Tahoma"/>
                <a:cs typeface="Tahoma"/>
              </a:rPr>
              <a:t>N</a:t>
            </a:r>
            <a:r>
              <a:rPr sz="1500" b="1" spc="-80" dirty="0">
                <a:solidFill>
                  <a:srgbClr val="171F60"/>
                </a:solidFill>
                <a:latin typeface="Tahoma"/>
                <a:cs typeface="Tahoma"/>
              </a:rPr>
              <a:t>S</a:t>
            </a:r>
            <a:r>
              <a:rPr sz="1500" b="1" spc="-190" dirty="0">
                <a:solidFill>
                  <a:srgbClr val="171F60"/>
                </a:solidFill>
                <a:latin typeface="Tahoma"/>
                <a:cs typeface="Tahoma"/>
              </a:rPr>
              <a:t>I</a:t>
            </a:r>
            <a:endParaRPr sz="1500">
              <a:latin typeface="Tahoma"/>
              <a:cs typeface="Tahoma"/>
            </a:endParaRPr>
          </a:p>
        </p:txBody>
      </p:sp>
      <p:sp>
        <p:nvSpPr>
          <p:cNvPr id="25" name="object 25"/>
          <p:cNvSpPr/>
          <p:nvPr/>
        </p:nvSpPr>
        <p:spPr>
          <a:xfrm>
            <a:off x="8037576" y="2026920"/>
            <a:ext cx="1722120" cy="1630680"/>
          </a:xfrm>
          <a:custGeom>
            <a:avLst/>
            <a:gdLst/>
            <a:ahLst/>
            <a:cxnLst/>
            <a:rect l="l" t="t" r="r" b="b"/>
            <a:pathLst>
              <a:path w="1722120" h="1630679">
                <a:moveTo>
                  <a:pt x="861059" y="0"/>
                </a:moveTo>
                <a:lnTo>
                  <a:pt x="812204" y="1290"/>
                </a:lnTo>
                <a:lnTo>
                  <a:pt x="764063" y="5116"/>
                </a:lnTo>
                <a:lnTo>
                  <a:pt x="716708" y="11408"/>
                </a:lnTo>
                <a:lnTo>
                  <a:pt x="670214" y="20098"/>
                </a:lnTo>
                <a:lnTo>
                  <a:pt x="624651" y="31117"/>
                </a:lnTo>
                <a:lnTo>
                  <a:pt x="580094" y="44395"/>
                </a:lnTo>
                <a:lnTo>
                  <a:pt x="536615" y="59865"/>
                </a:lnTo>
                <a:lnTo>
                  <a:pt x="494287" y="77458"/>
                </a:lnTo>
                <a:lnTo>
                  <a:pt x="453182" y="97104"/>
                </a:lnTo>
                <a:lnTo>
                  <a:pt x="413373" y="118735"/>
                </a:lnTo>
                <a:lnTo>
                  <a:pt x="374932" y="142281"/>
                </a:lnTo>
                <a:lnTo>
                  <a:pt x="337934" y="167676"/>
                </a:lnTo>
                <a:lnTo>
                  <a:pt x="302449" y="194848"/>
                </a:lnTo>
                <a:lnTo>
                  <a:pt x="268552" y="223730"/>
                </a:lnTo>
                <a:lnTo>
                  <a:pt x="236315" y="254254"/>
                </a:lnTo>
                <a:lnTo>
                  <a:pt x="205810" y="286349"/>
                </a:lnTo>
                <a:lnTo>
                  <a:pt x="177110" y="319947"/>
                </a:lnTo>
                <a:lnTo>
                  <a:pt x="150288" y="354980"/>
                </a:lnTo>
                <a:lnTo>
                  <a:pt x="125418" y="391379"/>
                </a:lnTo>
                <a:lnTo>
                  <a:pt x="102570" y="429074"/>
                </a:lnTo>
                <a:lnTo>
                  <a:pt x="81819" y="467997"/>
                </a:lnTo>
                <a:lnTo>
                  <a:pt x="63236" y="508080"/>
                </a:lnTo>
                <a:lnTo>
                  <a:pt x="46896" y="549253"/>
                </a:lnTo>
                <a:lnTo>
                  <a:pt x="32869" y="591448"/>
                </a:lnTo>
                <a:lnTo>
                  <a:pt x="21230" y="634596"/>
                </a:lnTo>
                <a:lnTo>
                  <a:pt x="12051" y="678628"/>
                </a:lnTo>
                <a:lnTo>
                  <a:pt x="5404" y="723475"/>
                </a:lnTo>
                <a:lnTo>
                  <a:pt x="1363" y="769068"/>
                </a:lnTo>
                <a:lnTo>
                  <a:pt x="0" y="815339"/>
                </a:lnTo>
                <a:lnTo>
                  <a:pt x="1363" y="861611"/>
                </a:lnTo>
                <a:lnTo>
                  <a:pt x="5404" y="907204"/>
                </a:lnTo>
                <a:lnTo>
                  <a:pt x="12051" y="952051"/>
                </a:lnTo>
                <a:lnTo>
                  <a:pt x="21230" y="996083"/>
                </a:lnTo>
                <a:lnTo>
                  <a:pt x="32869" y="1039231"/>
                </a:lnTo>
                <a:lnTo>
                  <a:pt x="46896" y="1081426"/>
                </a:lnTo>
                <a:lnTo>
                  <a:pt x="63236" y="1122599"/>
                </a:lnTo>
                <a:lnTo>
                  <a:pt x="81819" y="1162682"/>
                </a:lnTo>
                <a:lnTo>
                  <a:pt x="102570" y="1201605"/>
                </a:lnTo>
                <a:lnTo>
                  <a:pt x="125418" y="1239300"/>
                </a:lnTo>
                <a:lnTo>
                  <a:pt x="150288" y="1275699"/>
                </a:lnTo>
                <a:lnTo>
                  <a:pt x="177110" y="1310732"/>
                </a:lnTo>
                <a:lnTo>
                  <a:pt x="205810" y="1344330"/>
                </a:lnTo>
                <a:lnTo>
                  <a:pt x="236315" y="1376425"/>
                </a:lnTo>
                <a:lnTo>
                  <a:pt x="268552" y="1406949"/>
                </a:lnTo>
                <a:lnTo>
                  <a:pt x="302449" y="1435831"/>
                </a:lnTo>
                <a:lnTo>
                  <a:pt x="337934" y="1463003"/>
                </a:lnTo>
                <a:lnTo>
                  <a:pt x="374932" y="1488398"/>
                </a:lnTo>
                <a:lnTo>
                  <a:pt x="413373" y="1511944"/>
                </a:lnTo>
                <a:lnTo>
                  <a:pt x="453182" y="1533575"/>
                </a:lnTo>
                <a:lnTo>
                  <a:pt x="494287" y="1553221"/>
                </a:lnTo>
                <a:lnTo>
                  <a:pt x="536615" y="1570814"/>
                </a:lnTo>
                <a:lnTo>
                  <a:pt x="580094" y="1586284"/>
                </a:lnTo>
                <a:lnTo>
                  <a:pt x="624651" y="1599562"/>
                </a:lnTo>
                <a:lnTo>
                  <a:pt x="670214" y="1610581"/>
                </a:lnTo>
                <a:lnTo>
                  <a:pt x="716708" y="1619271"/>
                </a:lnTo>
                <a:lnTo>
                  <a:pt x="764063" y="1625563"/>
                </a:lnTo>
                <a:lnTo>
                  <a:pt x="812204" y="1629389"/>
                </a:lnTo>
                <a:lnTo>
                  <a:pt x="861059" y="1630679"/>
                </a:lnTo>
                <a:lnTo>
                  <a:pt x="909915" y="1629389"/>
                </a:lnTo>
                <a:lnTo>
                  <a:pt x="958056" y="1625563"/>
                </a:lnTo>
                <a:lnTo>
                  <a:pt x="1005411" y="1619271"/>
                </a:lnTo>
                <a:lnTo>
                  <a:pt x="1051905" y="1610581"/>
                </a:lnTo>
                <a:lnTo>
                  <a:pt x="1097468" y="1599562"/>
                </a:lnTo>
                <a:lnTo>
                  <a:pt x="1142025" y="1586284"/>
                </a:lnTo>
                <a:lnTo>
                  <a:pt x="1185504" y="1570814"/>
                </a:lnTo>
                <a:lnTo>
                  <a:pt x="1227832" y="1553221"/>
                </a:lnTo>
                <a:lnTo>
                  <a:pt x="1268937" y="1533575"/>
                </a:lnTo>
                <a:lnTo>
                  <a:pt x="1308746" y="1511944"/>
                </a:lnTo>
                <a:lnTo>
                  <a:pt x="1347187" y="1488398"/>
                </a:lnTo>
                <a:lnTo>
                  <a:pt x="1384185" y="1463003"/>
                </a:lnTo>
                <a:lnTo>
                  <a:pt x="1419670" y="1435831"/>
                </a:lnTo>
                <a:lnTo>
                  <a:pt x="1453567" y="1406949"/>
                </a:lnTo>
                <a:lnTo>
                  <a:pt x="1485804" y="1376425"/>
                </a:lnTo>
                <a:lnTo>
                  <a:pt x="1516309" y="1344330"/>
                </a:lnTo>
                <a:lnTo>
                  <a:pt x="1545009" y="1310732"/>
                </a:lnTo>
                <a:lnTo>
                  <a:pt x="1571831" y="1275699"/>
                </a:lnTo>
                <a:lnTo>
                  <a:pt x="1596701" y="1239300"/>
                </a:lnTo>
                <a:lnTo>
                  <a:pt x="1619549" y="1201605"/>
                </a:lnTo>
                <a:lnTo>
                  <a:pt x="1640300" y="1162682"/>
                </a:lnTo>
                <a:lnTo>
                  <a:pt x="1658883" y="1122599"/>
                </a:lnTo>
                <a:lnTo>
                  <a:pt x="1675223" y="1081426"/>
                </a:lnTo>
                <a:lnTo>
                  <a:pt x="1689250" y="1039231"/>
                </a:lnTo>
                <a:lnTo>
                  <a:pt x="1700889" y="996083"/>
                </a:lnTo>
                <a:lnTo>
                  <a:pt x="1710068" y="952051"/>
                </a:lnTo>
                <a:lnTo>
                  <a:pt x="1716715" y="907204"/>
                </a:lnTo>
                <a:lnTo>
                  <a:pt x="1720756" y="861611"/>
                </a:lnTo>
                <a:lnTo>
                  <a:pt x="1722120" y="815339"/>
                </a:lnTo>
                <a:lnTo>
                  <a:pt x="1720756" y="769068"/>
                </a:lnTo>
                <a:lnTo>
                  <a:pt x="1716715" y="723475"/>
                </a:lnTo>
                <a:lnTo>
                  <a:pt x="1710068" y="678628"/>
                </a:lnTo>
                <a:lnTo>
                  <a:pt x="1700889" y="634596"/>
                </a:lnTo>
                <a:lnTo>
                  <a:pt x="1689250" y="591448"/>
                </a:lnTo>
                <a:lnTo>
                  <a:pt x="1675223" y="549253"/>
                </a:lnTo>
                <a:lnTo>
                  <a:pt x="1658883" y="508080"/>
                </a:lnTo>
                <a:lnTo>
                  <a:pt x="1640300" y="467997"/>
                </a:lnTo>
                <a:lnTo>
                  <a:pt x="1619549" y="429074"/>
                </a:lnTo>
                <a:lnTo>
                  <a:pt x="1596701" y="391379"/>
                </a:lnTo>
                <a:lnTo>
                  <a:pt x="1571831" y="354980"/>
                </a:lnTo>
                <a:lnTo>
                  <a:pt x="1545009" y="319947"/>
                </a:lnTo>
                <a:lnTo>
                  <a:pt x="1516309" y="286349"/>
                </a:lnTo>
                <a:lnTo>
                  <a:pt x="1485804" y="254254"/>
                </a:lnTo>
                <a:lnTo>
                  <a:pt x="1453567" y="223730"/>
                </a:lnTo>
                <a:lnTo>
                  <a:pt x="1419670" y="194848"/>
                </a:lnTo>
                <a:lnTo>
                  <a:pt x="1384185" y="167676"/>
                </a:lnTo>
                <a:lnTo>
                  <a:pt x="1347187" y="142281"/>
                </a:lnTo>
                <a:lnTo>
                  <a:pt x="1308746" y="118735"/>
                </a:lnTo>
                <a:lnTo>
                  <a:pt x="1268937" y="97104"/>
                </a:lnTo>
                <a:lnTo>
                  <a:pt x="1227832" y="77458"/>
                </a:lnTo>
                <a:lnTo>
                  <a:pt x="1185504" y="59865"/>
                </a:lnTo>
                <a:lnTo>
                  <a:pt x="1142025" y="44395"/>
                </a:lnTo>
                <a:lnTo>
                  <a:pt x="1097468" y="31117"/>
                </a:lnTo>
                <a:lnTo>
                  <a:pt x="1051905" y="20098"/>
                </a:lnTo>
                <a:lnTo>
                  <a:pt x="1005411" y="11408"/>
                </a:lnTo>
                <a:lnTo>
                  <a:pt x="958056" y="5116"/>
                </a:lnTo>
                <a:lnTo>
                  <a:pt x="909915" y="1290"/>
                </a:lnTo>
                <a:lnTo>
                  <a:pt x="861059" y="0"/>
                </a:lnTo>
                <a:close/>
              </a:path>
            </a:pathLst>
          </a:custGeom>
          <a:solidFill>
            <a:srgbClr val="16257C"/>
          </a:solidFill>
        </p:spPr>
        <p:txBody>
          <a:bodyPr wrap="square" lIns="0" tIns="0" rIns="0" bIns="0" rtlCol="0"/>
          <a:lstStyle/>
          <a:p>
            <a:endParaRPr/>
          </a:p>
        </p:txBody>
      </p:sp>
      <p:sp>
        <p:nvSpPr>
          <p:cNvPr id="26" name="object 26"/>
          <p:cNvSpPr txBox="1"/>
          <p:nvPr/>
        </p:nvSpPr>
        <p:spPr>
          <a:xfrm>
            <a:off x="8490584" y="2526537"/>
            <a:ext cx="832485" cy="601980"/>
          </a:xfrm>
          <a:prstGeom prst="rect">
            <a:avLst/>
          </a:prstGeom>
        </p:spPr>
        <p:txBody>
          <a:bodyPr vert="horz" wrap="square" lIns="0" tIns="12700" rIns="0" bIns="0" rtlCol="0">
            <a:spAutoFit/>
          </a:bodyPr>
          <a:lstStyle/>
          <a:p>
            <a:pPr marL="108585" marR="5080" indent="-96520">
              <a:lnSpc>
                <a:spcPct val="105000"/>
              </a:lnSpc>
              <a:spcBef>
                <a:spcPts val="100"/>
              </a:spcBef>
            </a:pPr>
            <a:r>
              <a:rPr sz="1800" b="1" spc="-220" dirty="0">
                <a:solidFill>
                  <a:srgbClr val="F6B303"/>
                </a:solidFill>
                <a:latin typeface="Tahoma"/>
                <a:cs typeface="Tahoma"/>
              </a:rPr>
              <a:t>T</a:t>
            </a:r>
            <a:r>
              <a:rPr sz="1800" b="1" spc="25" dirty="0">
                <a:solidFill>
                  <a:srgbClr val="F6B303"/>
                </a:solidFill>
                <a:latin typeface="Tahoma"/>
                <a:cs typeface="Tahoma"/>
              </a:rPr>
              <a:t>A</a:t>
            </a:r>
            <a:r>
              <a:rPr sz="1800" b="1" spc="-254" dirty="0">
                <a:solidFill>
                  <a:srgbClr val="F6B303"/>
                </a:solidFill>
                <a:latin typeface="Tahoma"/>
                <a:cs typeface="Tahoma"/>
              </a:rPr>
              <a:t>L</a:t>
            </a:r>
            <a:r>
              <a:rPr sz="1800" b="1" spc="-155" dirty="0">
                <a:solidFill>
                  <a:srgbClr val="F6B303"/>
                </a:solidFill>
                <a:latin typeface="Tahoma"/>
                <a:cs typeface="Tahoma"/>
              </a:rPr>
              <a:t>E</a:t>
            </a:r>
            <a:r>
              <a:rPr sz="1800" b="1" spc="75" dirty="0">
                <a:solidFill>
                  <a:srgbClr val="F6B303"/>
                </a:solidFill>
                <a:latin typeface="Tahoma"/>
                <a:cs typeface="Tahoma"/>
              </a:rPr>
              <a:t>N</a:t>
            </a:r>
            <a:r>
              <a:rPr sz="1800" b="1" spc="-70" dirty="0">
                <a:solidFill>
                  <a:srgbClr val="F6B303"/>
                </a:solidFill>
                <a:latin typeface="Tahoma"/>
                <a:cs typeface="Tahoma"/>
              </a:rPr>
              <a:t>T  </a:t>
            </a:r>
            <a:r>
              <a:rPr sz="1800" b="1" spc="-30" dirty="0">
                <a:solidFill>
                  <a:srgbClr val="F6B303"/>
                </a:solidFill>
                <a:latin typeface="Tahoma"/>
                <a:cs typeface="Tahoma"/>
              </a:rPr>
              <a:t>POOL</a:t>
            </a:r>
            <a:endParaRPr sz="1800">
              <a:latin typeface="Tahoma"/>
              <a:cs typeface="Tahoma"/>
            </a:endParaRPr>
          </a:p>
        </p:txBody>
      </p:sp>
      <p:sp>
        <p:nvSpPr>
          <p:cNvPr id="27" name="object 27"/>
          <p:cNvSpPr txBox="1"/>
          <p:nvPr/>
        </p:nvSpPr>
        <p:spPr>
          <a:xfrm>
            <a:off x="6293865" y="4261484"/>
            <a:ext cx="47180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171F60"/>
                </a:solidFill>
                <a:latin typeface="Tahoma"/>
                <a:cs typeface="Tahoma"/>
              </a:rPr>
              <a:t>7,8,</a:t>
            </a:r>
            <a:r>
              <a:rPr sz="1400" b="1" spc="-15" dirty="0">
                <a:solidFill>
                  <a:srgbClr val="171F60"/>
                </a:solidFill>
                <a:latin typeface="Tahoma"/>
                <a:cs typeface="Tahoma"/>
              </a:rPr>
              <a:t>9</a:t>
            </a:r>
            <a:endParaRPr sz="1400">
              <a:latin typeface="Tahoma"/>
              <a:cs typeface="Tahoma"/>
            </a:endParaRPr>
          </a:p>
        </p:txBody>
      </p:sp>
      <p:sp>
        <p:nvSpPr>
          <p:cNvPr id="28" name="object 28"/>
          <p:cNvSpPr txBox="1"/>
          <p:nvPr/>
        </p:nvSpPr>
        <p:spPr>
          <a:xfrm>
            <a:off x="9448545" y="4270628"/>
            <a:ext cx="137160" cy="239395"/>
          </a:xfrm>
          <a:prstGeom prst="rect">
            <a:avLst/>
          </a:prstGeom>
        </p:spPr>
        <p:txBody>
          <a:bodyPr vert="horz" wrap="square" lIns="0" tIns="12700" rIns="0" bIns="0" rtlCol="0">
            <a:spAutoFit/>
          </a:bodyPr>
          <a:lstStyle/>
          <a:p>
            <a:pPr marL="12700">
              <a:lnSpc>
                <a:spcPct val="100000"/>
              </a:lnSpc>
              <a:spcBef>
                <a:spcPts val="100"/>
              </a:spcBef>
            </a:pPr>
            <a:r>
              <a:rPr sz="1400" b="1" spc="-15" dirty="0">
                <a:solidFill>
                  <a:srgbClr val="171F60"/>
                </a:solidFill>
                <a:latin typeface="Tahoma"/>
                <a:cs typeface="Tahoma"/>
              </a:rPr>
              <a:t>9</a:t>
            </a:r>
            <a:endParaRPr sz="1400">
              <a:latin typeface="Tahoma"/>
              <a:cs typeface="Tahoma"/>
            </a:endParaRPr>
          </a:p>
        </p:txBody>
      </p:sp>
      <p:sp>
        <p:nvSpPr>
          <p:cNvPr id="29" name="object 29"/>
          <p:cNvSpPr txBox="1"/>
          <p:nvPr/>
        </p:nvSpPr>
        <p:spPr>
          <a:xfrm>
            <a:off x="8636889" y="1772793"/>
            <a:ext cx="58420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171F60"/>
                </a:solidFill>
                <a:latin typeface="Tahoma"/>
                <a:cs typeface="Tahoma"/>
              </a:rPr>
              <a:t>7, 8, </a:t>
            </a:r>
            <a:r>
              <a:rPr sz="1400" b="1" spc="-15" dirty="0">
                <a:solidFill>
                  <a:srgbClr val="171F60"/>
                </a:solidFill>
                <a:latin typeface="Tahoma"/>
                <a:cs typeface="Tahoma"/>
              </a:rPr>
              <a:t>9</a:t>
            </a:r>
            <a:endParaRPr sz="1400">
              <a:latin typeface="Tahoma"/>
              <a:cs typeface="Tahoma"/>
            </a:endParaRPr>
          </a:p>
        </p:txBody>
      </p:sp>
      <p:grpSp>
        <p:nvGrpSpPr>
          <p:cNvPr id="30" name="object 30"/>
          <p:cNvGrpSpPr/>
          <p:nvPr/>
        </p:nvGrpSpPr>
        <p:grpSpPr>
          <a:xfrm>
            <a:off x="1626044" y="5216588"/>
            <a:ext cx="1039494" cy="399415"/>
            <a:chOff x="1626044" y="5216588"/>
            <a:chExt cx="1039494" cy="399415"/>
          </a:xfrm>
        </p:grpSpPr>
        <p:sp>
          <p:nvSpPr>
            <p:cNvPr id="31" name="object 31"/>
            <p:cNvSpPr/>
            <p:nvPr/>
          </p:nvSpPr>
          <p:spPr>
            <a:xfrm>
              <a:off x="1642872" y="5233416"/>
              <a:ext cx="1005840" cy="365760"/>
            </a:xfrm>
            <a:custGeom>
              <a:avLst/>
              <a:gdLst/>
              <a:ahLst/>
              <a:cxnLst/>
              <a:rect l="l" t="t" r="r" b="b"/>
              <a:pathLst>
                <a:path w="1005839" h="365760">
                  <a:moveTo>
                    <a:pt x="944879" y="0"/>
                  </a:moveTo>
                  <a:lnTo>
                    <a:pt x="60959" y="0"/>
                  </a:lnTo>
                  <a:lnTo>
                    <a:pt x="37236" y="4792"/>
                  </a:lnTo>
                  <a:lnTo>
                    <a:pt x="17859" y="17859"/>
                  </a:lnTo>
                  <a:lnTo>
                    <a:pt x="4792" y="37236"/>
                  </a:lnTo>
                  <a:lnTo>
                    <a:pt x="0" y="60960"/>
                  </a:lnTo>
                  <a:lnTo>
                    <a:pt x="0" y="304800"/>
                  </a:lnTo>
                  <a:lnTo>
                    <a:pt x="4792" y="328523"/>
                  </a:lnTo>
                  <a:lnTo>
                    <a:pt x="17859" y="347900"/>
                  </a:lnTo>
                  <a:lnTo>
                    <a:pt x="37236" y="360967"/>
                  </a:lnTo>
                  <a:lnTo>
                    <a:pt x="60959" y="365760"/>
                  </a:lnTo>
                  <a:lnTo>
                    <a:pt x="944879" y="365760"/>
                  </a:lnTo>
                  <a:lnTo>
                    <a:pt x="968603" y="360967"/>
                  </a:lnTo>
                  <a:lnTo>
                    <a:pt x="987980" y="347900"/>
                  </a:lnTo>
                  <a:lnTo>
                    <a:pt x="1001047" y="328523"/>
                  </a:lnTo>
                  <a:lnTo>
                    <a:pt x="1005839" y="304800"/>
                  </a:lnTo>
                  <a:lnTo>
                    <a:pt x="1005839" y="60960"/>
                  </a:lnTo>
                  <a:lnTo>
                    <a:pt x="1001047" y="37236"/>
                  </a:lnTo>
                  <a:lnTo>
                    <a:pt x="987980" y="17859"/>
                  </a:lnTo>
                  <a:lnTo>
                    <a:pt x="968603" y="4792"/>
                  </a:lnTo>
                  <a:lnTo>
                    <a:pt x="944879" y="0"/>
                  </a:lnTo>
                  <a:close/>
                </a:path>
              </a:pathLst>
            </a:custGeom>
            <a:solidFill>
              <a:srgbClr val="16257C"/>
            </a:solidFill>
          </p:spPr>
          <p:txBody>
            <a:bodyPr wrap="square" lIns="0" tIns="0" rIns="0" bIns="0" rtlCol="0"/>
            <a:lstStyle/>
            <a:p>
              <a:endParaRPr/>
            </a:p>
          </p:txBody>
        </p:sp>
        <p:sp>
          <p:nvSpPr>
            <p:cNvPr id="32" name="object 32"/>
            <p:cNvSpPr/>
            <p:nvPr/>
          </p:nvSpPr>
          <p:spPr>
            <a:xfrm>
              <a:off x="1642872" y="5233416"/>
              <a:ext cx="1005840" cy="365760"/>
            </a:xfrm>
            <a:custGeom>
              <a:avLst/>
              <a:gdLst/>
              <a:ahLst/>
              <a:cxnLst/>
              <a:rect l="l" t="t" r="r" b="b"/>
              <a:pathLst>
                <a:path w="1005839" h="365760">
                  <a:moveTo>
                    <a:pt x="0" y="60960"/>
                  </a:moveTo>
                  <a:lnTo>
                    <a:pt x="4792" y="37236"/>
                  </a:lnTo>
                  <a:lnTo>
                    <a:pt x="17859" y="17859"/>
                  </a:lnTo>
                  <a:lnTo>
                    <a:pt x="37236" y="4792"/>
                  </a:lnTo>
                  <a:lnTo>
                    <a:pt x="60959" y="0"/>
                  </a:lnTo>
                  <a:lnTo>
                    <a:pt x="944879" y="0"/>
                  </a:lnTo>
                  <a:lnTo>
                    <a:pt x="968603" y="4792"/>
                  </a:lnTo>
                  <a:lnTo>
                    <a:pt x="987980" y="17859"/>
                  </a:lnTo>
                  <a:lnTo>
                    <a:pt x="1001047" y="37236"/>
                  </a:lnTo>
                  <a:lnTo>
                    <a:pt x="1005839" y="60960"/>
                  </a:lnTo>
                  <a:lnTo>
                    <a:pt x="1005839" y="304800"/>
                  </a:lnTo>
                  <a:lnTo>
                    <a:pt x="1001047" y="328523"/>
                  </a:lnTo>
                  <a:lnTo>
                    <a:pt x="987980" y="347900"/>
                  </a:lnTo>
                  <a:lnTo>
                    <a:pt x="968603" y="360967"/>
                  </a:lnTo>
                  <a:lnTo>
                    <a:pt x="944879" y="365760"/>
                  </a:lnTo>
                  <a:lnTo>
                    <a:pt x="60959" y="365760"/>
                  </a:lnTo>
                  <a:lnTo>
                    <a:pt x="37236" y="360967"/>
                  </a:lnTo>
                  <a:lnTo>
                    <a:pt x="17859" y="347900"/>
                  </a:lnTo>
                  <a:lnTo>
                    <a:pt x="4792" y="328523"/>
                  </a:lnTo>
                  <a:lnTo>
                    <a:pt x="0" y="304800"/>
                  </a:lnTo>
                  <a:lnTo>
                    <a:pt x="0" y="60960"/>
                  </a:lnTo>
                  <a:close/>
                </a:path>
              </a:pathLst>
            </a:custGeom>
            <a:ln w="33528">
              <a:solidFill>
                <a:srgbClr val="16257C"/>
              </a:solidFill>
            </a:ln>
          </p:spPr>
          <p:txBody>
            <a:bodyPr wrap="square" lIns="0" tIns="0" rIns="0" bIns="0" rtlCol="0"/>
            <a:lstStyle/>
            <a:p>
              <a:endParaRPr/>
            </a:p>
          </p:txBody>
        </p:sp>
      </p:grpSp>
      <p:sp>
        <p:nvSpPr>
          <p:cNvPr id="33" name="object 33"/>
          <p:cNvSpPr txBox="1"/>
          <p:nvPr/>
        </p:nvSpPr>
        <p:spPr>
          <a:xfrm>
            <a:off x="1746250" y="5307838"/>
            <a:ext cx="79883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FFFFFF"/>
                </a:solidFill>
                <a:latin typeface="Tahoma"/>
                <a:cs typeface="Tahoma"/>
              </a:rPr>
              <a:t>INTERNAL</a:t>
            </a:r>
            <a:endParaRPr sz="1200">
              <a:latin typeface="Tahoma"/>
              <a:cs typeface="Tahoma"/>
            </a:endParaRPr>
          </a:p>
        </p:txBody>
      </p:sp>
      <p:sp>
        <p:nvSpPr>
          <p:cNvPr id="34" name="object 34"/>
          <p:cNvSpPr/>
          <p:nvPr/>
        </p:nvSpPr>
        <p:spPr>
          <a:xfrm>
            <a:off x="440436" y="1879092"/>
            <a:ext cx="1870075" cy="579120"/>
          </a:xfrm>
          <a:custGeom>
            <a:avLst/>
            <a:gdLst/>
            <a:ahLst/>
            <a:cxnLst/>
            <a:rect l="l" t="t" r="r" b="b"/>
            <a:pathLst>
              <a:path w="1870075" h="579119">
                <a:moveTo>
                  <a:pt x="1773427" y="0"/>
                </a:moveTo>
                <a:lnTo>
                  <a:pt x="96520" y="0"/>
                </a:lnTo>
                <a:lnTo>
                  <a:pt x="58952" y="7580"/>
                </a:lnTo>
                <a:lnTo>
                  <a:pt x="28271" y="28257"/>
                </a:lnTo>
                <a:lnTo>
                  <a:pt x="7585" y="58935"/>
                </a:lnTo>
                <a:lnTo>
                  <a:pt x="0" y="96520"/>
                </a:lnTo>
                <a:lnTo>
                  <a:pt x="0" y="482600"/>
                </a:lnTo>
                <a:lnTo>
                  <a:pt x="7585" y="520184"/>
                </a:lnTo>
                <a:lnTo>
                  <a:pt x="28271" y="550862"/>
                </a:lnTo>
                <a:lnTo>
                  <a:pt x="58952" y="571539"/>
                </a:lnTo>
                <a:lnTo>
                  <a:pt x="96520" y="579120"/>
                </a:lnTo>
                <a:lnTo>
                  <a:pt x="1773427" y="579120"/>
                </a:lnTo>
                <a:lnTo>
                  <a:pt x="1811012" y="571539"/>
                </a:lnTo>
                <a:lnTo>
                  <a:pt x="1841690" y="550862"/>
                </a:lnTo>
                <a:lnTo>
                  <a:pt x="1862367" y="520184"/>
                </a:lnTo>
                <a:lnTo>
                  <a:pt x="1869947" y="482600"/>
                </a:lnTo>
                <a:lnTo>
                  <a:pt x="1869947" y="96520"/>
                </a:lnTo>
                <a:lnTo>
                  <a:pt x="1862367" y="58935"/>
                </a:lnTo>
                <a:lnTo>
                  <a:pt x="1841690" y="28257"/>
                </a:lnTo>
                <a:lnTo>
                  <a:pt x="1811012" y="7580"/>
                </a:lnTo>
                <a:lnTo>
                  <a:pt x="1773427" y="0"/>
                </a:lnTo>
                <a:close/>
              </a:path>
            </a:pathLst>
          </a:custGeom>
          <a:solidFill>
            <a:srgbClr val="171F60"/>
          </a:solidFill>
        </p:spPr>
        <p:txBody>
          <a:bodyPr wrap="square" lIns="0" tIns="0" rIns="0" bIns="0" rtlCol="0"/>
          <a:lstStyle/>
          <a:p>
            <a:endParaRPr/>
          </a:p>
        </p:txBody>
      </p:sp>
      <p:sp>
        <p:nvSpPr>
          <p:cNvPr id="35" name="object 35"/>
          <p:cNvSpPr txBox="1"/>
          <p:nvPr/>
        </p:nvSpPr>
        <p:spPr>
          <a:xfrm>
            <a:off x="609701" y="1967865"/>
            <a:ext cx="1532890" cy="391795"/>
          </a:xfrm>
          <a:prstGeom prst="rect">
            <a:avLst/>
          </a:prstGeom>
        </p:spPr>
        <p:txBody>
          <a:bodyPr vert="horz" wrap="square" lIns="0" tIns="12700" rIns="0" bIns="0" rtlCol="0">
            <a:spAutoFit/>
          </a:bodyPr>
          <a:lstStyle/>
          <a:p>
            <a:pPr algn="ctr">
              <a:lnSpc>
                <a:spcPct val="100000"/>
              </a:lnSpc>
              <a:spcBef>
                <a:spcPts val="100"/>
              </a:spcBef>
            </a:pPr>
            <a:r>
              <a:rPr sz="1200" b="1" spc="-65" dirty="0">
                <a:solidFill>
                  <a:srgbClr val="FFFFFF"/>
                </a:solidFill>
                <a:latin typeface="Tahoma"/>
                <a:cs typeface="Tahoma"/>
              </a:rPr>
              <a:t>VISI,</a:t>
            </a:r>
            <a:r>
              <a:rPr sz="1200" b="1" spc="-15" dirty="0">
                <a:solidFill>
                  <a:srgbClr val="FFFFFF"/>
                </a:solidFill>
                <a:latin typeface="Tahoma"/>
                <a:cs typeface="Tahoma"/>
              </a:rPr>
              <a:t> </a:t>
            </a:r>
            <a:r>
              <a:rPr sz="1200" b="1" spc="-70" dirty="0">
                <a:solidFill>
                  <a:srgbClr val="FFFFFF"/>
                </a:solidFill>
                <a:latin typeface="Tahoma"/>
                <a:cs typeface="Tahoma"/>
              </a:rPr>
              <a:t>MISI,</a:t>
            </a:r>
            <a:r>
              <a:rPr sz="1200" b="1" spc="5" dirty="0">
                <a:solidFill>
                  <a:srgbClr val="FFFFFF"/>
                </a:solidFill>
                <a:latin typeface="Tahoma"/>
                <a:cs typeface="Tahoma"/>
              </a:rPr>
              <a:t> TUJUAN,</a:t>
            </a:r>
            <a:endParaRPr sz="1200">
              <a:latin typeface="Tahoma"/>
              <a:cs typeface="Tahoma"/>
            </a:endParaRPr>
          </a:p>
          <a:p>
            <a:pPr algn="ctr">
              <a:lnSpc>
                <a:spcPct val="100000"/>
              </a:lnSpc>
            </a:pPr>
            <a:r>
              <a:rPr sz="1200" b="1" spc="30" dirty="0">
                <a:solidFill>
                  <a:srgbClr val="FFFFFF"/>
                </a:solidFill>
                <a:latin typeface="Tahoma"/>
                <a:cs typeface="Tahoma"/>
              </a:rPr>
              <a:t>&amp;</a:t>
            </a:r>
            <a:r>
              <a:rPr sz="1200" b="1" spc="-35" dirty="0">
                <a:solidFill>
                  <a:srgbClr val="FFFFFF"/>
                </a:solidFill>
                <a:latin typeface="Tahoma"/>
                <a:cs typeface="Tahoma"/>
              </a:rPr>
              <a:t> </a:t>
            </a:r>
            <a:r>
              <a:rPr sz="1200" b="1" spc="-55" dirty="0">
                <a:solidFill>
                  <a:srgbClr val="FFFFFF"/>
                </a:solidFill>
                <a:latin typeface="Tahoma"/>
                <a:cs typeface="Tahoma"/>
              </a:rPr>
              <a:t>STRATEGI</a:t>
            </a:r>
            <a:endParaRPr sz="1200">
              <a:latin typeface="Tahoma"/>
              <a:cs typeface="Tahoma"/>
            </a:endParaRPr>
          </a:p>
        </p:txBody>
      </p:sp>
      <p:sp>
        <p:nvSpPr>
          <p:cNvPr id="36" name="object 36"/>
          <p:cNvSpPr/>
          <p:nvPr/>
        </p:nvSpPr>
        <p:spPr>
          <a:xfrm>
            <a:off x="583691" y="2656332"/>
            <a:ext cx="1645920" cy="731520"/>
          </a:xfrm>
          <a:custGeom>
            <a:avLst/>
            <a:gdLst/>
            <a:ahLst/>
            <a:cxnLst/>
            <a:rect l="l" t="t" r="r" b="b"/>
            <a:pathLst>
              <a:path w="1645920" h="731520">
                <a:moveTo>
                  <a:pt x="1524000" y="0"/>
                </a:moveTo>
                <a:lnTo>
                  <a:pt x="121920" y="0"/>
                </a:lnTo>
                <a:lnTo>
                  <a:pt x="74462" y="9584"/>
                </a:lnTo>
                <a:lnTo>
                  <a:pt x="35709" y="35718"/>
                </a:lnTo>
                <a:lnTo>
                  <a:pt x="9580" y="74473"/>
                </a:lnTo>
                <a:lnTo>
                  <a:pt x="0" y="121919"/>
                </a:lnTo>
                <a:lnTo>
                  <a:pt x="0" y="609600"/>
                </a:lnTo>
                <a:lnTo>
                  <a:pt x="9580" y="657046"/>
                </a:lnTo>
                <a:lnTo>
                  <a:pt x="35709" y="695801"/>
                </a:lnTo>
                <a:lnTo>
                  <a:pt x="74462" y="721935"/>
                </a:lnTo>
                <a:lnTo>
                  <a:pt x="121920" y="731519"/>
                </a:lnTo>
                <a:lnTo>
                  <a:pt x="1524000" y="731519"/>
                </a:lnTo>
                <a:lnTo>
                  <a:pt x="1571446" y="721935"/>
                </a:lnTo>
                <a:lnTo>
                  <a:pt x="1610201" y="695801"/>
                </a:lnTo>
                <a:lnTo>
                  <a:pt x="1636335" y="657046"/>
                </a:lnTo>
                <a:lnTo>
                  <a:pt x="1645920" y="609600"/>
                </a:lnTo>
                <a:lnTo>
                  <a:pt x="1645920" y="121919"/>
                </a:lnTo>
                <a:lnTo>
                  <a:pt x="1636335" y="74473"/>
                </a:lnTo>
                <a:lnTo>
                  <a:pt x="1610201" y="35718"/>
                </a:lnTo>
                <a:lnTo>
                  <a:pt x="1571446" y="9584"/>
                </a:lnTo>
                <a:lnTo>
                  <a:pt x="1524000" y="0"/>
                </a:lnTo>
                <a:close/>
              </a:path>
            </a:pathLst>
          </a:custGeom>
          <a:solidFill>
            <a:srgbClr val="F6B303"/>
          </a:solidFill>
        </p:spPr>
        <p:txBody>
          <a:bodyPr wrap="square" lIns="0" tIns="0" rIns="0" bIns="0" rtlCol="0"/>
          <a:lstStyle/>
          <a:p>
            <a:endParaRPr/>
          </a:p>
        </p:txBody>
      </p:sp>
      <p:sp>
        <p:nvSpPr>
          <p:cNvPr id="37" name="object 37"/>
          <p:cNvSpPr txBox="1"/>
          <p:nvPr/>
        </p:nvSpPr>
        <p:spPr>
          <a:xfrm>
            <a:off x="967232" y="2888360"/>
            <a:ext cx="876935" cy="254000"/>
          </a:xfrm>
          <a:prstGeom prst="rect">
            <a:avLst/>
          </a:prstGeom>
        </p:spPr>
        <p:txBody>
          <a:bodyPr vert="horz" wrap="square" lIns="0" tIns="12700" rIns="0" bIns="0" rtlCol="0">
            <a:spAutoFit/>
          </a:bodyPr>
          <a:lstStyle/>
          <a:p>
            <a:pPr marL="12700">
              <a:lnSpc>
                <a:spcPct val="100000"/>
              </a:lnSpc>
              <a:spcBef>
                <a:spcPts val="100"/>
              </a:spcBef>
            </a:pPr>
            <a:r>
              <a:rPr sz="1500" b="1" spc="-75" dirty="0">
                <a:solidFill>
                  <a:srgbClr val="171F60"/>
                </a:solidFill>
                <a:latin typeface="Tahoma"/>
                <a:cs typeface="Tahoma"/>
              </a:rPr>
              <a:t>AKUISISI</a:t>
            </a:r>
            <a:endParaRPr sz="1500">
              <a:latin typeface="Tahoma"/>
              <a:cs typeface="Tahoma"/>
            </a:endParaRPr>
          </a:p>
        </p:txBody>
      </p:sp>
      <p:sp>
        <p:nvSpPr>
          <p:cNvPr id="38" name="object 38"/>
          <p:cNvSpPr/>
          <p:nvPr/>
        </p:nvSpPr>
        <p:spPr>
          <a:xfrm>
            <a:off x="364236" y="6217920"/>
            <a:ext cx="1005840" cy="365760"/>
          </a:xfrm>
          <a:custGeom>
            <a:avLst/>
            <a:gdLst/>
            <a:ahLst/>
            <a:cxnLst/>
            <a:rect l="l" t="t" r="r" b="b"/>
            <a:pathLst>
              <a:path w="1005840" h="365759">
                <a:moveTo>
                  <a:pt x="0" y="60959"/>
                </a:moveTo>
                <a:lnTo>
                  <a:pt x="4790" y="37231"/>
                </a:lnTo>
                <a:lnTo>
                  <a:pt x="17854" y="17854"/>
                </a:lnTo>
                <a:lnTo>
                  <a:pt x="37231" y="4790"/>
                </a:lnTo>
                <a:lnTo>
                  <a:pt x="60959" y="0"/>
                </a:lnTo>
                <a:lnTo>
                  <a:pt x="944880" y="0"/>
                </a:lnTo>
                <a:lnTo>
                  <a:pt x="968603" y="4790"/>
                </a:lnTo>
                <a:lnTo>
                  <a:pt x="987980" y="17854"/>
                </a:lnTo>
                <a:lnTo>
                  <a:pt x="1001047" y="37231"/>
                </a:lnTo>
                <a:lnTo>
                  <a:pt x="1005839" y="60959"/>
                </a:lnTo>
                <a:lnTo>
                  <a:pt x="1005839" y="304799"/>
                </a:lnTo>
                <a:lnTo>
                  <a:pt x="1001047" y="328528"/>
                </a:lnTo>
                <a:lnTo>
                  <a:pt x="987980" y="347905"/>
                </a:lnTo>
                <a:lnTo>
                  <a:pt x="968603" y="360969"/>
                </a:lnTo>
                <a:lnTo>
                  <a:pt x="944880" y="365759"/>
                </a:lnTo>
                <a:lnTo>
                  <a:pt x="60959" y="365759"/>
                </a:lnTo>
                <a:lnTo>
                  <a:pt x="37231" y="360969"/>
                </a:lnTo>
                <a:lnTo>
                  <a:pt x="17854" y="347905"/>
                </a:lnTo>
                <a:lnTo>
                  <a:pt x="4790" y="328528"/>
                </a:lnTo>
                <a:lnTo>
                  <a:pt x="0" y="304799"/>
                </a:lnTo>
                <a:lnTo>
                  <a:pt x="0" y="60959"/>
                </a:lnTo>
                <a:close/>
              </a:path>
            </a:pathLst>
          </a:custGeom>
          <a:ln w="33528">
            <a:solidFill>
              <a:srgbClr val="16257C"/>
            </a:solidFill>
          </a:ln>
        </p:spPr>
        <p:txBody>
          <a:bodyPr wrap="square" lIns="0" tIns="0" rIns="0" bIns="0" rtlCol="0"/>
          <a:lstStyle/>
          <a:p>
            <a:endParaRPr/>
          </a:p>
        </p:txBody>
      </p:sp>
      <p:sp>
        <p:nvSpPr>
          <p:cNvPr id="39" name="object 39"/>
          <p:cNvSpPr txBox="1"/>
          <p:nvPr/>
        </p:nvSpPr>
        <p:spPr>
          <a:xfrm>
            <a:off x="619455" y="6274409"/>
            <a:ext cx="493395"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171F60"/>
                </a:solidFill>
                <a:latin typeface="Tahoma"/>
                <a:cs typeface="Tahoma"/>
              </a:rPr>
              <a:t>PPPK</a:t>
            </a:r>
            <a:endParaRPr sz="1400">
              <a:latin typeface="Tahoma"/>
              <a:cs typeface="Tahoma"/>
            </a:endParaRPr>
          </a:p>
        </p:txBody>
      </p:sp>
      <p:grpSp>
        <p:nvGrpSpPr>
          <p:cNvPr id="40" name="object 40"/>
          <p:cNvGrpSpPr/>
          <p:nvPr/>
        </p:nvGrpSpPr>
        <p:grpSpPr>
          <a:xfrm>
            <a:off x="7287704" y="5023040"/>
            <a:ext cx="1588135" cy="490855"/>
            <a:chOff x="7287704" y="5023040"/>
            <a:chExt cx="1588135" cy="490855"/>
          </a:xfrm>
        </p:grpSpPr>
        <p:sp>
          <p:nvSpPr>
            <p:cNvPr id="41" name="object 41"/>
            <p:cNvSpPr/>
            <p:nvPr/>
          </p:nvSpPr>
          <p:spPr>
            <a:xfrm>
              <a:off x="7304532" y="5039868"/>
              <a:ext cx="1554480" cy="457200"/>
            </a:xfrm>
            <a:custGeom>
              <a:avLst/>
              <a:gdLst/>
              <a:ahLst/>
              <a:cxnLst/>
              <a:rect l="l" t="t" r="r" b="b"/>
              <a:pathLst>
                <a:path w="1554479" h="457200">
                  <a:moveTo>
                    <a:pt x="1478279" y="0"/>
                  </a:moveTo>
                  <a:lnTo>
                    <a:pt x="76200" y="0"/>
                  </a:lnTo>
                  <a:lnTo>
                    <a:pt x="46559" y="5994"/>
                  </a:lnTo>
                  <a:lnTo>
                    <a:pt x="22336" y="22336"/>
                  </a:lnTo>
                  <a:lnTo>
                    <a:pt x="5994" y="46559"/>
                  </a:lnTo>
                  <a:lnTo>
                    <a:pt x="0" y="76199"/>
                  </a:lnTo>
                  <a:lnTo>
                    <a:pt x="0" y="380999"/>
                  </a:lnTo>
                  <a:lnTo>
                    <a:pt x="5994" y="410640"/>
                  </a:lnTo>
                  <a:lnTo>
                    <a:pt x="22336" y="434863"/>
                  </a:lnTo>
                  <a:lnTo>
                    <a:pt x="46559" y="451205"/>
                  </a:lnTo>
                  <a:lnTo>
                    <a:pt x="76200" y="457199"/>
                  </a:lnTo>
                  <a:lnTo>
                    <a:pt x="1478279" y="457199"/>
                  </a:lnTo>
                  <a:lnTo>
                    <a:pt x="1507920" y="451205"/>
                  </a:lnTo>
                  <a:lnTo>
                    <a:pt x="1532143" y="434863"/>
                  </a:lnTo>
                  <a:lnTo>
                    <a:pt x="1548485" y="410640"/>
                  </a:lnTo>
                  <a:lnTo>
                    <a:pt x="1554479" y="380999"/>
                  </a:lnTo>
                  <a:lnTo>
                    <a:pt x="1554479" y="76199"/>
                  </a:lnTo>
                  <a:lnTo>
                    <a:pt x="1548485" y="46559"/>
                  </a:lnTo>
                  <a:lnTo>
                    <a:pt x="1532143" y="22336"/>
                  </a:lnTo>
                  <a:lnTo>
                    <a:pt x="1507920" y="5994"/>
                  </a:lnTo>
                  <a:lnTo>
                    <a:pt x="1478279" y="0"/>
                  </a:lnTo>
                  <a:close/>
                </a:path>
              </a:pathLst>
            </a:custGeom>
            <a:solidFill>
              <a:srgbClr val="16257C"/>
            </a:solidFill>
          </p:spPr>
          <p:txBody>
            <a:bodyPr wrap="square" lIns="0" tIns="0" rIns="0" bIns="0" rtlCol="0"/>
            <a:lstStyle/>
            <a:p>
              <a:endParaRPr/>
            </a:p>
          </p:txBody>
        </p:sp>
        <p:sp>
          <p:nvSpPr>
            <p:cNvPr id="42" name="object 42"/>
            <p:cNvSpPr/>
            <p:nvPr/>
          </p:nvSpPr>
          <p:spPr>
            <a:xfrm>
              <a:off x="7304532" y="5039868"/>
              <a:ext cx="1554480" cy="457200"/>
            </a:xfrm>
            <a:custGeom>
              <a:avLst/>
              <a:gdLst/>
              <a:ahLst/>
              <a:cxnLst/>
              <a:rect l="l" t="t" r="r" b="b"/>
              <a:pathLst>
                <a:path w="1554479" h="457200">
                  <a:moveTo>
                    <a:pt x="0" y="76199"/>
                  </a:moveTo>
                  <a:lnTo>
                    <a:pt x="5994" y="46559"/>
                  </a:lnTo>
                  <a:lnTo>
                    <a:pt x="22336" y="22336"/>
                  </a:lnTo>
                  <a:lnTo>
                    <a:pt x="46559" y="5994"/>
                  </a:lnTo>
                  <a:lnTo>
                    <a:pt x="76200" y="0"/>
                  </a:lnTo>
                  <a:lnTo>
                    <a:pt x="1478279" y="0"/>
                  </a:lnTo>
                  <a:lnTo>
                    <a:pt x="1507920" y="5994"/>
                  </a:lnTo>
                  <a:lnTo>
                    <a:pt x="1532143" y="22336"/>
                  </a:lnTo>
                  <a:lnTo>
                    <a:pt x="1548485" y="46559"/>
                  </a:lnTo>
                  <a:lnTo>
                    <a:pt x="1554479" y="76199"/>
                  </a:lnTo>
                  <a:lnTo>
                    <a:pt x="1554479" y="380999"/>
                  </a:lnTo>
                  <a:lnTo>
                    <a:pt x="1548485" y="410640"/>
                  </a:lnTo>
                  <a:lnTo>
                    <a:pt x="1532143" y="434863"/>
                  </a:lnTo>
                  <a:lnTo>
                    <a:pt x="1507920" y="451205"/>
                  </a:lnTo>
                  <a:lnTo>
                    <a:pt x="1478279" y="457199"/>
                  </a:lnTo>
                  <a:lnTo>
                    <a:pt x="76200" y="457199"/>
                  </a:lnTo>
                  <a:lnTo>
                    <a:pt x="46559" y="451205"/>
                  </a:lnTo>
                  <a:lnTo>
                    <a:pt x="22336" y="434863"/>
                  </a:lnTo>
                  <a:lnTo>
                    <a:pt x="5994" y="410640"/>
                  </a:lnTo>
                  <a:lnTo>
                    <a:pt x="0" y="380999"/>
                  </a:lnTo>
                  <a:lnTo>
                    <a:pt x="0" y="76199"/>
                  </a:lnTo>
                  <a:close/>
                </a:path>
              </a:pathLst>
            </a:custGeom>
            <a:ln w="33528">
              <a:solidFill>
                <a:srgbClr val="16257C"/>
              </a:solidFill>
            </a:ln>
          </p:spPr>
          <p:txBody>
            <a:bodyPr wrap="square" lIns="0" tIns="0" rIns="0" bIns="0" rtlCol="0"/>
            <a:lstStyle/>
            <a:p>
              <a:endParaRPr/>
            </a:p>
          </p:txBody>
        </p:sp>
      </p:grpSp>
      <p:sp>
        <p:nvSpPr>
          <p:cNvPr id="43" name="object 43"/>
          <p:cNvSpPr txBox="1"/>
          <p:nvPr/>
        </p:nvSpPr>
        <p:spPr>
          <a:xfrm>
            <a:off x="7625588" y="5035677"/>
            <a:ext cx="913765" cy="453390"/>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FFFFFF"/>
                </a:solidFill>
                <a:latin typeface="Tahoma"/>
                <a:cs typeface="Tahoma"/>
              </a:rPr>
              <a:t>RENC</a:t>
            </a:r>
            <a:r>
              <a:rPr sz="1400" b="1" spc="-25" dirty="0">
                <a:solidFill>
                  <a:srgbClr val="FFFFFF"/>
                </a:solidFill>
                <a:latin typeface="Tahoma"/>
                <a:cs typeface="Tahoma"/>
              </a:rPr>
              <a:t>A</a:t>
            </a:r>
            <a:r>
              <a:rPr sz="1400" b="1" spc="114" dirty="0">
                <a:solidFill>
                  <a:srgbClr val="FFFFFF"/>
                </a:solidFill>
                <a:latin typeface="Tahoma"/>
                <a:cs typeface="Tahoma"/>
              </a:rPr>
              <a:t>N</a:t>
            </a:r>
            <a:r>
              <a:rPr sz="1400" b="1" spc="55" dirty="0">
                <a:solidFill>
                  <a:srgbClr val="FFFFFF"/>
                </a:solidFill>
                <a:latin typeface="Tahoma"/>
                <a:cs typeface="Tahoma"/>
              </a:rPr>
              <a:t>A</a:t>
            </a:r>
            <a:endParaRPr sz="1400">
              <a:latin typeface="Tahoma"/>
              <a:cs typeface="Tahoma"/>
            </a:endParaRPr>
          </a:p>
          <a:p>
            <a:pPr marL="83820">
              <a:lnSpc>
                <a:spcPct val="100000"/>
              </a:lnSpc>
            </a:pPr>
            <a:r>
              <a:rPr sz="1400" b="1" spc="-55" dirty="0">
                <a:solidFill>
                  <a:srgbClr val="FFFFFF"/>
                </a:solidFill>
                <a:latin typeface="Tahoma"/>
                <a:cs typeface="Tahoma"/>
              </a:rPr>
              <a:t>SUKSESI</a:t>
            </a:r>
            <a:endParaRPr sz="1400">
              <a:latin typeface="Tahoma"/>
              <a:cs typeface="Tahoma"/>
            </a:endParaRPr>
          </a:p>
        </p:txBody>
      </p:sp>
      <p:grpSp>
        <p:nvGrpSpPr>
          <p:cNvPr id="44" name="object 44"/>
          <p:cNvGrpSpPr/>
          <p:nvPr/>
        </p:nvGrpSpPr>
        <p:grpSpPr>
          <a:xfrm>
            <a:off x="7287704" y="5678360"/>
            <a:ext cx="1588135" cy="490855"/>
            <a:chOff x="7287704" y="5678360"/>
            <a:chExt cx="1588135" cy="490855"/>
          </a:xfrm>
        </p:grpSpPr>
        <p:sp>
          <p:nvSpPr>
            <p:cNvPr id="45" name="object 45"/>
            <p:cNvSpPr/>
            <p:nvPr/>
          </p:nvSpPr>
          <p:spPr>
            <a:xfrm>
              <a:off x="7304532" y="5695187"/>
              <a:ext cx="1554480" cy="457200"/>
            </a:xfrm>
            <a:custGeom>
              <a:avLst/>
              <a:gdLst/>
              <a:ahLst/>
              <a:cxnLst/>
              <a:rect l="l" t="t" r="r" b="b"/>
              <a:pathLst>
                <a:path w="1554479" h="457200">
                  <a:moveTo>
                    <a:pt x="1478279" y="0"/>
                  </a:moveTo>
                  <a:lnTo>
                    <a:pt x="76200" y="0"/>
                  </a:lnTo>
                  <a:lnTo>
                    <a:pt x="46559" y="5987"/>
                  </a:lnTo>
                  <a:lnTo>
                    <a:pt x="22336" y="22317"/>
                  </a:lnTo>
                  <a:lnTo>
                    <a:pt x="5994" y="46537"/>
                  </a:lnTo>
                  <a:lnTo>
                    <a:pt x="0" y="76200"/>
                  </a:lnTo>
                  <a:lnTo>
                    <a:pt x="0" y="381000"/>
                  </a:lnTo>
                  <a:lnTo>
                    <a:pt x="5994" y="410662"/>
                  </a:lnTo>
                  <a:lnTo>
                    <a:pt x="22336" y="434882"/>
                  </a:lnTo>
                  <a:lnTo>
                    <a:pt x="46559" y="451212"/>
                  </a:lnTo>
                  <a:lnTo>
                    <a:pt x="76200" y="457200"/>
                  </a:lnTo>
                  <a:lnTo>
                    <a:pt x="1478279" y="457200"/>
                  </a:lnTo>
                  <a:lnTo>
                    <a:pt x="1507920" y="451212"/>
                  </a:lnTo>
                  <a:lnTo>
                    <a:pt x="1532143" y="434882"/>
                  </a:lnTo>
                  <a:lnTo>
                    <a:pt x="1548485" y="410662"/>
                  </a:lnTo>
                  <a:lnTo>
                    <a:pt x="1554479" y="381000"/>
                  </a:lnTo>
                  <a:lnTo>
                    <a:pt x="1554479" y="76200"/>
                  </a:lnTo>
                  <a:lnTo>
                    <a:pt x="1548485" y="46537"/>
                  </a:lnTo>
                  <a:lnTo>
                    <a:pt x="1532143" y="22317"/>
                  </a:lnTo>
                  <a:lnTo>
                    <a:pt x="1507920" y="5987"/>
                  </a:lnTo>
                  <a:lnTo>
                    <a:pt x="1478279" y="0"/>
                  </a:lnTo>
                  <a:close/>
                </a:path>
              </a:pathLst>
            </a:custGeom>
            <a:solidFill>
              <a:srgbClr val="16257C"/>
            </a:solidFill>
          </p:spPr>
          <p:txBody>
            <a:bodyPr wrap="square" lIns="0" tIns="0" rIns="0" bIns="0" rtlCol="0"/>
            <a:lstStyle/>
            <a:p>
              <a:endParaRPr/>
            </a:p>
          </p:txBody>
        </p:sp>
        <p:sp>
          <p:nvSpPr>
            <p:cNvPr id="46" name="object 46"/>
            <p:cNvSpPr/>
            <p:nvPr/>
          </p:nvSpPr>
          <p:spPr>
            <a:xfrm>
              <a:off x="7304532" y="5695187"/>
              <a:ext cx="1554480" cy="457200"/>
            </a:xfrm>
            <a:custGeom>
              <a:avLst/>
              <a:gdLst/>
              <a:ahLst/>
              <a:cxnLst/>
              <a:rect l="l" t="t" r="r" b="b"/>
              <a:pathLst>
                <a:path w="1554479" h="457200">
                  <a:moveTo>
                    <a:pt x="0" y="76200"/>
                  </a:moveTo>
                  <a:lnTo>
                    <a:pt x="5994" y="46537"/>
                  </a:lnTo>
                  <a:lnTo>
                    <a:pt x="22336" y="22317"/>
                  </a:lnTo>
                  <a:lnTo>
                    <a:pt x="46559" y="5987"/>
                  </a:lnTo>
                  <a:lnTo>
                    <a:pt x="76200" y="0"/>
                  </a:lnTo>
                  <a:lnTo>
                    <a:pt x="1478279" y="0"/>
                  </a:lnTo>
                  <a:lnTo>
                    <a:pt x="1507920" y="5987"/>
                  </a:lnTo>
                  <a:lnTo>
                    <a:pt x="1532143" y="22317"/>
                  </a:lnTo>
                  <a:lnTo>
                    <a:pt x="1548485" y="46537"/>
                  </a:lnTo>
                  <a:lnTo>
                    <a:pt x="1554479" y="76200"/>
                  </a:lnTo>
                  <a:lnTo>
                    <a:pt x="1554479" y="381000"/>
                  </a:lnTo>
                  <a:lnTo>
                    <a:pt x="1548485" y="410662"/>
                  </a:lnTo>
                  <a:lnTo>
                    <a:pt x="1532143" y="434882"/>
                  </a:lnTo>
                  <a:lnTo>
                    <a:pt x="1507920" y="451212"/>
                  </a:lnTo>
                  <a:lnTo>
                    <a:pt x="1478279" y="457200"/>
                  </a:lnTo>
                  <a:lnTo>
                    <a:pt x="76200" y="457200"/>
                  </a:lnTo>
                  <a:lnTo>
                    <a:pt x="46559" y="451212"/>
                  </a:lnTo>
                  <a:lnTo>
                    <a:pt x="22336" y="434882"/>
                  </a:lnTo>
                  <a:lnTo>
                    <a:pt x="5994" y="410662"/>
                  </a:lnTo>
                  <a:lnTo>
                    <a:pt x="0" y="381000"/>
                  </a:lnTo>
                  <a:lnTo>
                    <a:pt x="0" y="76200"/>
                  </a:lnTo>
                  <a:close/>
                </a:path>
              </a:pathLst>
            </a:custGeom>
            <a:ln w="33528">
              <a:solidFill>
                <a:srgbClr val="16257C"/>
              </a:solidFill>
            </a:ln>
          </p:spPr>
          <p:txBody>
            <a:bodyPr wrap="square" lIns="0" tIns="0" rIns="0" bIns="0" rtlCol="0"/>
            <a:lstStyle/>
            <a:p>
              <a:endParaRPr/>
            </a:p>
          </p:txBody>
        </p:sp>
      </p:grpSp>
      <p:sp>
        <p:nvSpPr>
          <p:cNvPr id="47" name="object 47"/>
          <p:cNvSpPr txBox="1"/>
          <p:nvPr/>
        </p:nvSpPr>
        <p:spPr>
          <a:xfrm>
            <a:off x="7339076" y="5798007"/>
            <a:ext cx="1485265" cy="239395"/>
          </a:xfrm>
          <a:prstGeom prst="rect">
            <a:avLst/>
          </a:prstGeom>
        </p:spPr>
        <p:txBody>
          <a:bodyPr vert="horz" wrap="square" lIns="0" tIns="12700" rIns="0" bIns="0" rtlCol="0">
            <a:spAutoFit/>
          </a:bodyPr>
          <a:lstStyle/>
          <a:p>
            <a:pPr marL="12700">
              <a:lnSpc>
                <a:spcPct val="100000"/>
              </a:lnSpc>
              <a:spcBef>
                <a:spcPts val="100"/>
              </a:spcBef>
            </a:pPr>
            <a:r>
              <a:rPr sz="1400" b="1" spc="40" dirty="0">
                <a:solidFill>
                  <a:srgbClr val="FFFFFF"/>
                </a:solidFill>
                <a:latin typeface="Tahoma"/>
                <a:cs typeface="Tahoma"/>
              </a:rPr>
              <a:t>PENGHARGAAN</a:t>
            </a:r>
            <a:endParaRPr sz="1400">
              <a:latin typeface="Tahoma"/>
              <a:cs typeface="Tahoma"/>
            </a:endParaRPr>
          </a:p>
        </p:txBody>
      </p:sp>
      <p:sp>
        <p:nvSpPr>
          <p:cNvPr id="48" name="object 48"/>
          <p:cNvSpPr/>
          <p:nvPr/>
        </p:nvSpPr>
        <p:spPr>
          <a:xfrm>
            <a:off x="4715255" y="5021579"/>
            <a:ext cx="2382520" cy="352425"/>
          </a:xfrm>
          <a:custGeom>
            <a:avLst/>
            <a:gdLst/>
            <a:ahLst/>
            <a:cxnLst/>
            <a:rect l="l" t="t" r="r" b="b"/>
            <a:pathLst>
              <a:path w="2382520" h="352425">
                <a:moveTo>
                  <a:pt x="0" y="58674"/>
                </a:moveTo>
                <a:lnTo>
                  <a:pt x="4826" y="35814"/>
                </a:lnTo>
                <a:lnTo>
                  <a:pt x="17907" y="17145"/>
                </a:lnTo>
                <a:lnTo>
                  <a:pt x="37465" y="4572"/>
                </a:lnTo>
                <a:lnTo>
                  <a:pt x="61214" y="0"/>
                </a:lnTo>
                <a:lnTo>
                  <a:pt x="2320798" y="0"/>
                </a:lnTo>
                <a:lnTo>
                  <a:pt x="2344547" y="4572"/>
                </a:lnTo>
                <a:lnTo>
                  <a:pt x="2364104" y="17145"/>
                </a:lnTo>
                <a:lnTo>
                  <a:pt x="2377186" y="35814"/>
                </a:lnTo>
                <a:lnTo>
                  <a:pt x="2382012" y="58674"/>
                </a:lnTo>
                <a:lnTo>
                  <a:pt x="2382012" y="293370"/>
                </a:lnTo>
                <a:lnTo>
                  <a:pt x="2377186" y="316230"/>
                </a:lnTo>
                <a:lnTo>
                  <a:pt x="2364104" y="334899"/>
                </a:lnTo>
                <a:lnTo>
                  <a:pt x="2344547" y="347472"/>
                </a:lnTo>
                <a:lnTo>
                  <a:pt x="2320798" y="352044"/>
                </a:lnTo>
                <a:lnTo>
                  <a:pt x="61214" y="352044"/>
                </a:lnTo>
                <a:lnTo>
                  <a:pt x="37465" y="347472"/>
                </a:lnTo>
                <a:lnTo>
                  <a:pt x="17907" y="334899"/>
                </a:lnTo>
                <a:lnTo>
                  <a:pt x="4826" y="316230"/>
                </a:lnTo>
                <a:lnTo>
                  <a:pt x="0" y="293370"/>
                </a:lnTo>
                <a:lnTo>
                  <a:pt x="0" y="58674"/>
                </a:lnTo>
                <a:close/>
              </a:path>
            </a:pathLst>
          </a:custGeom>
          <a:ln w="33528">
            <a:solidFill>
              <a:srgbClr val="16257C"/>
            </a:solidFill>
          </a:ln>
        </p:spPr>
        <p:txBody>
          <a:bodyPr wrap="square" lIns="0" tIns="0" rIns="0" bIns="0" rtlCol="0"/>
          <a:lstStyle/>
          <a:p>
            <a:endParaRPr/>
          </a:p>
        </p:txBody>
      </p:sp>
      <p:sp>
        <p:nvSpPr>
          <p:cNvPr id="49" name="object 49"/>
          <p:cNvSpPr txBox="1"/>
          <p:nvPr/>
        </p:nvSpPr>
        <p:spPr>
          <a:xfrm>
            <a:off x="4763770" y="5088382"/>
            <a:ext cx="2285365"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71F60"/>
                </a:solidFill>
                <a:latin typeface="Tahoma"/>
                <a:cs typeface="Tahoma"/>
              </a:rPr>
              <a:t>ASN</a:t>
            </a:r>
            <a:r>
              <a:rPr sz="1200" b="1" spc="5" dirty="0">
                <a:solidFill>
                  <a:srgbClr val="171F60"/>
                </a:solidFill>
                <a:latin typeface="Tahoma"/>
                <a:cs typeface="Tahoma"/>
              </a:rPr>
              <a:t> </a:t>
            </a:r>
            <a:r>
              <a:rPr sz="1200" b="1" spc="-30" dirty="0">
                <a:solidFill>
                  <a:srgbClr val="171F60"/>
                </a:solidFill>
                <a:latin typeface="Tahoma"/>
                <a:cs typeface="Tahoma"/>
              </a:rPr>
              <a:t>CORPORATE</a:t>
            </a:r>
            <a:r>
              <a:rPr sz="1200" b="1" spc="-10" dirty="0">
                <a:solidFill>
                  <a:srgbClr val="171F60"/>
                </a:solidFill>
                <a:latin typeface="Tahoma"/>
                <a:cs typeface="Tahoma"/>
              </a:rPr>
              <a:t> </a:t>
            </a:r>
            <a:r>
              <a:rPr sz="1200" b="1" spc="-50" dirty="0">
                <a:solidFill>
                  <a:srgbClr val="171F60"/>
                </a:solidFill>
                <a:latin typeface="Tahoma"/>
                <a:cs typeface="Tahoma"/>
              </a:rPr>
              <a:t>UNIVERSITY</a:t>
            </a:r>
            <a:endParaRPr sz="1200">
              <a:latin typeface="Tahoma"/>
              <a:cs typeface="Tahoma"/>
            </a:endParaRPr>
          </a:p>
        </p:txBody>
      </p:sp>
      <p:grpSp>
        <p:nvGrpSpPr>
          <p:cNvPr id="50" name="object 50"/>
          <p:cNvGrpSpPr/>
          <p:nvPr/>
        </p:nvGrpSpPr>
        <p:grpSpPr>
          <a:xfrm>
            <a:off x="6112764" y="2667000"/>
            <a:ext cx="490855" cy="471170"/>
            <a:chOff x="6112764" y="2667000"/>
            <a:chExt cx="490855" cy="471170"/>
          </a:xfrm>
        </p:grpSpPr>
        <p:sp>
          <p:nvSpPr>
            <p:cNvPr id="51" name="object 51"/>
            <p:cNvSpPr/>
            <p:nvPr/>
          </p:nvSpPr>
          <p:spPr>
            <a:xfrm>
              <a:off x="6131814" y="2686050"/>
              <a:ext cx="452755" cy="433070"/>
            </a:xfrm>
            <a:custGeom>
              <a:avLst/>
              <a:gdLst/>
              <a:ahLst/>
              <a:cxnLst/>
              <a:rect l="l" t="t" r="r" b="b"/>
              <a:pathLst>
                <a:path w="452754" h="433069">
                  <a:moveTo>
                    <a:pt x="452628" y="0"/>
                  </a:moveTo>
                  <a:lnTo>
                    <a:pt x="0" y="0"/>
                  </a:lnTo>
                  <a:lnTo>
                    <a:pt x="0" y="432815"/>
                  </a:lnTo>
                  <a:lnTo>
                    <a:pt x="452628" y="432815"/>
                  </a:lnTo>
                  <a:lnTo>
                    <a:pt x="452628" y="0"/>
                  </a:lnTo>
                  <a:close/>
                </a:path>
              </a:pathLst>
            </a:custGeom>
            <a:solidFill>
              <a:srgbClr val="ACB8C9"/>
            </a:solidFill>
          </p:spPr>
          <p:txBody>
            <a:bodyPr wrap="square" lIns="0" tIns="0" rIns="0" bIns="0" rtlCol="0"/>
            <a:lstStyle/>
            <a:p>
              <a:endParaRPr/>
            </a:p>
          </p:txBody>
        </p:sp>
        <p:sp>
          <p:nvSpPr>
            <p:cNvPr id="52" name="object 52"/>
            <p:cNvSpPr/>
            <p:nvPr/>
          </p:nvSpPr>
          <p:spPr>
            <a:xfrm>
              <a:off x="6131814" y="2686050"/>
              <a:ext cx="452755" cy="433070"/>
            </a:xfrm>
            <a:custGeom>
              <a:avLst/>
              <a:gdLst/>
              <a:ahLst/>
              <a:cxnLst/>
              <a:rect l="l" t="t" r="r" b="b"/>
              <a:pathLst>
                <a:path w="452754" h="433069">
                  <a:moveTo>
                    <a:pt x="0" y="432815"/>
                  </a:moveTo>
                  <a:lnTo>
                    <a:pt x="452628" y="432815"/>
                  </a:lnTo>
                  <a:lnTo>
                    <a:pt x="452628" y="0"/>
                  </a:lnTo>
                  <a:lnTo>
                    <a:pt x="0" y="0"/>
                  </a:lnTo>
                  <a:lnTo>
                    <a:pt x="0" y="432815"/>
                  </a:lnTo>
                  <a:close/>
                </a:path>
              </a:pathLst>
            </a:custGeom>
            <a:ln w="38100">
              <a:solidFill>
                <a:srgbClr val="000000"/>
              </a:solidFill>
            </a:ln>
          </p:spPr>
          <p:txBody>
            <a:bodyPr wrap="square" lIns="0" tIns="0" rIns="0" bIns="0" rtlCol="0"/>
            <a:lstStyle/>
            <a:p>
              <a:endParaRPr/>
            </a:p>
          </p:txBody>
        </p:sp>
      </p:grpSp>
      <p:sp>
        <p:nvSpPr>
          <p:cNvPr id="53" name="object 53"/>
          <p:cNvSpPr txBox="1"/>
          <p:nvPr/>
        </p:nvSpPr>
        <p:spPr>
          <a:xfrm>
            <a:off x="6293611" y="3539109"/>
            <a:ext cx="1030605" cy="239395"/>
          </a:xfrm>
          <a:prstGeom prst="rect">
            <a:avLst/>
          </a:prstGeom>
        </p:spPr>
        <p:txBody>
          <a:bodyPr vert="horz" wrap="square" lIns="0" tIns="13335" rIns="0" bIns="0" rtlCol="0">
            <a:spAutoFit/>
          </a:bodyPr>
          <a:lstStyle/>
          <a:p>
            <a:pPr marL="12700">
              <a:lnSpc>
                <a:spcPct val="100000"/>
              </a:lnSpc>
              <a:spcBef>
                <a:spcPts val="105"/>
              </a:spcBef>
            </a:pPr>
            <a:r>
              <a:rPr sz="1400" b="1" spc="-30" dirty="0">
                <a:solidFill>
                  <a:srgbClr val="171F60"/>
                </a:solidFill>
                <a:latin typeface="Tahoma"/>
                <a:cs typeface="Tahoma"/>
              </a:rPr>
              <a:t>POTENSIAL</a:t>
            </a:r>
            <a:endParaRPr sz="1400">
              <a:latin typeface="Tahoma"/>
              <a:cs typeface="Tahoma"/>
            </a:endParaRPr>
          </a:p>
        </p:txBody>
      </p:sp>
      <p:sp>
        <p:nvSpPr>
          <p:cNvPr id="54" name="object 54"/>
          <p:cNvSpPr txBox="1"/>
          <p:nvPr/>
        </p:nvSpPr>
        <p:spPr>
          <a:xfrm>
            <a:off x="5874143" y="2415957"/>
            <a:ext cx="239395" cy="800735"/>
          </a:xfrm>
          <a:prstGeom prst="rect">
            <a:avLst/>
          </a:prstGeom>
        </p:spPr>
        <p:txBody>
          <a:bodyPr vert="vert270" wrap="square" lIns="0" tIns="6350" rIns="0" bIns="0" rtlCol="0">
            <a:spAutoFit/>
          </a:bodyPr>
          <a:lstStyle/>
          <a:p>
            <a:pPr marL="12700">
              <a:lnSpc>
                <a:spcPct val="100000"/>
              </a:lnSpc>
              <a:spcBef>
                <a:spcPts val="50"/>
              </a:spcBef>
            </a:pPr>
            <a:r>
              <a:rPr sz="1400" b="1" spc="-30" dirty="0">
                <a:solidFill>
                  <a:srgbClr val="171F60"/>
                </a:solidFill>
                <a:latin typeface="Tahoma"/>
                <a:cs typeface="Tahoma"/>
              </a:rPr>
              <a:t>KINERJA</a:t>
            </a:r>
            <a:endParaRPr sz="1400">
              <a:latin typeface="Tahoma"/>
              <a:cs typeface="Tahoma"/>
            </a:endParaRPr>
          </a:p>
        </p:txBody>
      </p:sp>
      <p:grpSp>
        <p:nvGrpSpPr>
          <p:cNvPr id="55" name="object 55"/>
          <p:cNvGrpSpPr/>
          <p:nvPr/>
        </p:nvGrpSpPr>
        <p:grpSpPr>
          <a:xfrm>
            <a:off x="6112764" y="2235707"/>
            <a:ext cx="1396365" cy="902335"/>
            <a:chOff x="6112764" y="2235707"/>
            <a:chExt cx="1396365" cy="902335"/>
          </a:xfrm>
        </p:grpSpPr>
        <p:sp>
          <p:nvSpPr>
            <p:cNvPr id="56" name="object 56"/>
            <p:cNvSpPr/>
            <p:nvPr/>
          </p:nvSpPr>
          <p:spPr>
            <a:xfrm>
              <a:off x="6131814" y="2254757"/>
              <a:ext cx="452755" cy="431800"/>
            </a:xfrm>
            <a:custGeom>
              <a:avLst/>
              <a:gdLst/>
              <a:ahLst/>
              <a:cxnLst/>
              <a:rect l="l" t="t" r="r" b="b"/>
              <a:pathLst>
                <a:path w="452754" h="431800">
                  <a:moveTo>
                    <a:pt x="452628" y="0"/>
                  </a:moveTo>
                  <a:lnTo>
                    <a:pt x="0" y="0"/>
                  </a:lnTo>
                  <a:lnTo>
                    <a:pt x="0" y="431291"/>
                  </a:lnTo>
                  <a:lnTo>
                    <a:pt x="452628" y="431291"/>
                  </a:lnTo>
                  <a:lnTo>
                    <a:pt x="452628" y="0"/>
                  </a:lnTo>
                  <a:close/>
                </a:path>
              </a:pathLst>
            </a:custGeom>
            <a:solidFill>
              <a:srgbClr val="ACB8C9"/>
            </a:solidFill>
          </p:spPr>
          <p:txBody>
            <a:bodyPr wrap="square" lIns="0" tIns="0" rIns="0" bIns="0" rtlCol="0"/>
            <a:lstStyle/>
            <a:p>
              <a:endParaRPr/>
            </a:p>
          </p:txBody>
        </p:sp>
        <p:sp>
          <p:nvSpPr>
            <p:cNvPr id="57" name="object 57"/>
            <p:cNvSpPr/>
            <p:nvPr/>
          </p:nvSpPr>
          <p:spPr>
            <a:xfrm>
              <a:off x="6131814" y="2254757"/>
              <a:ext cx="452755" cy="431800"/>
            </a:xfrm>
            <a:custGeom>
              <a:avLst/>
              <a:gdLst/>
              <a:ahLst/>
              <a:cxnLst/>
              <a:rect l="l" t="t" r="r" b="b"/>
              <a:pathLst>
                <a:path w="452754" h="431800">
                  <a:moveTo>
                    <a:pt x="0" y="431291"/>
                  </a:moveTo>
                  <a:lnTo>
                    <a:pt x="452628" y="431291"/>
                  </a:lnTo>
                  <a:lnTo>
                    <a:pt x="452628" y="0"/>
                  </a:lnTo>
                  <a:lnTo>
                    <a:pt x="0" y="0"/>
                  </a:lnTo>
                  <a:lnTo>
                    <a:pt x="0" y="431291"/>
                  </a:lnTo>
                  <a:close/>
                </a:path>
              </a:pathLst>
            </a:custGeom>
            <a:ln w="38100">
              <a:solidFill>
                <a:srgbClr val="000000"/>
              </a:solidFill>
            </a:ln>
          </p:spPr>
          <p:txBody>
            <a:bodyPr wrap="square" lIns="0" tIns="0" rIns="0" bIns="0" rtlCol="0"/>
            <a:lstStyle/>
            <a:p>
              <a:endParaRPr/>
            </a:p>
          </p:txBody>
        </p:sp>
        <p:sp>
          <p:nvSpPr>
            <p:cNvPr id="58" name="object 58"/>
            <p:cNvSpPr/>
            <p:nvPr/>
          </p:nvSpPr>
          <p:spPr>
            <a:xfrm>
              <a:off x="6584442" y="2254757"/>
              <a:ext cx="452755" cy="431800"/>
            </a:xfrm>
            <a:custGeom>
              <a:avLst/>
              <a:gdLst/>
              <a:ahLst/>
              <a:cxnLst/>
              <a:rect l="l" t="t" r="r" b="b"/>
              <a:pathLst>
                <a:path w="452754" h="431800">
                  <a:moveTo>
                    <a:pt x="452627" y="0"/>
                  </a:moveTo>
                  <a:lnTo>
                    <a:pt x="0" y="0"/>
                  </a:lnTo>
                  <a:lnTo>
                    <a:pt x="0" y="431291"/>
                  </a:lnTo>
                  <a:lnTo>
                    <a:pt x="452627" y="431291"/>
                  </a:lnTo>
                  <a:lnTo>
                    <a:pt x="452627" y="0"/>
                  </a:lnTo>
                  <a:close/>
                </a:path>
              </a:pathLst>
            </a:custGeom>
            <a:solidFill>
              <a:srgbClr val="16257C"/>
            </a:solidFill>
          </p:spPr>
          <p:txBody>
            <a:bodyPr wrap="square" lIns="0" tIns="0" rIns="0" bIns="0" rtlCol="0"/>
            <a:lstStyle/>
            <a:p>
              <a:endParaRPr/>
            </a:p>
          </p:txBody>
        </p:sp>
        <p:sp>
          <p:nvSpPr>
            <p:cNvPr id="59" name="object 59"/>
            <p:cNvSpPr/>
            <p:nvPr/>
          </p:nvSpPr>
          <p:spPr>
            <a:xfrm>
              <a:off x="6584442" y="2254757"/>
              <a:ext cx="452755" cy="431800"/>
            </a:xfrm>
            <a:custGeom>
              <a:avLst/>
              <a:gdLst/>
              <a:ahLst/>
              <a:cxnLst/>
              <a:rect l="l" t="t" r="r" b="b"/>
              <a:pathLst>
                <a:path w="452754" h="431800">
                  <a:moveTo>
                    <a:pt x="0" y="431291"/>
                  </a:moveTo>
                  <a:lnTo>
                    <a:pt x="452627" y="431291"/>
                  </a:lnTo>
                  <a:lnTo>
                    <a:pt x="452627" y="0"/>
                  </a:lnTo>
                  <a:lnTo>
                    <a:pt x="0" y="0"/>
                  </a:lnTo>
                  <a:lnTo>
                    <a:pt x="0" y="431291"/>
                  </a:lnTo>
                  <a:close/>
                </a:path>
              </a:pathLst>
            </a:custGeom>
            <a:ln w="38100">
              <a:solidFill>
                <a:srgbClr val="000000"/>
              </a:solidFill>
            </a:ln>
          </p:spPr>
          <p:txBody>
            <a:bodyPr wrap="square" lIns="0" tIns="0" rIns="0" bIns="0" rtlCol="0"/>
            <a:lstStyle/>
            <a:p>
              <a:endParaRPr/>
            </a:p>
          </p:txBody>
        </p:sp>
        <p:sp>
          <p:nvSpPr>
            <p:cNvPr id="60" name="object 60"/>
            <p:cNvSpPr/>
            <p:nvPr/>
          </p:nvSpPr>
          <p:spPr>
            <a:xfrm>
              <a:off x="7037070" y="2254757"/>
              <a:ext cx="452755" cy="431800"/>
            </a:xfrm>
            <a:custGeom>
              <a:avLst/>
              <a:gdLst/>
              <a:ahLst/>
              <a:cxnLst/>
              <a:rect l="l" t="t" r="r" b="b"/>
              <a:pathLst>
                <a:path w="452754" h="431800">
                  <a:moveTo>
                    <a:pt x="452627" y="0"/>
                  </a:moveTo>
                  <a:lnTo>
                    <a:pt x="0" y="0"/>
                  </a:lnTo>
                  <a:lnTo>
                    <a:pt x="0" y="431291"/>
                  </a:lnTo>
                  <a:lnTo>
                    <a:pt x="452627" y="431291"/>
                  </a:lnTo>
                  <a:lnTo>
                    <a:pt x="452627" y="0"/>
                  </a:lnTo>
                  <a:close/>
                </a:path>
              </a:pathLst>
            </a:custGeom>
            <a:solidFill>
              <a:srgbClr val="F6B303"/>
            </a:solidFill>
          </p:spPr>
          <p:txBody>
            <a:bodyPr wrap="square" lIns="0" tIns="0" rIns="0" bIns="0" rtlCol="0"/>
            <a:lstStyle/>
            <a:p>
              <a:endParaRPr/>
            </a:p>
          </p:txBody>
        </p:sp>
        <p:sp>
          <p:nvSpPr>
            <p:cNvPr id="61" name="object 61"/>
            <p:cNvSpPr/>
            <p:nvPr/>
          </p:nvSpPr>
          <p:spPr>
            <a:xfrm>
              <a:off x="7037070" y="2254757"/>
              <a:ext cx="452755" cy="431800"/>
            </a:xfrm>
            <a:custGeom>
              <a:avLst/>
              <a:gdLst/>
              <a:ahLst/>
              <a:cxnLst/>
              <a:rect l="l" t="t" r="r" b="b"/>
              <a:pathLst>
                <a:path w="452754" h="431800">
                  <a:moveTo>
                    <a:pt x="0" y="431291"/>
                  </a:moveTo>
                  <a:lnTo>
                    <a:pt x="452627" y="431291"/>
                  </a:lnTo>
                  <a:lnTo>
                    <a:pt x="452627" y="0"/>
                  </a:lnTo>
                  <a:lnTo>
                    <a:pt x="0" y="0"/>
                  </a:lnTo>
                  <a:lnTo>
                    <a:pt x="0" y="431291"/>
                  </a:lnTo>
                  <a:close/>
                </a:path>
              </a:pathLst>
            </a:custGeom>
            <a:ln w="38100">
              <a:solidFill>
                <a:srgbClr val="000000"/>
              </a:solidFill>
            </a:ln>
          </p:spPr>
          <p:txBody>
            <a:bodyPr wrap="square" lIns="0" tIns="0" rIns="0" bIns="0" rtlCol="0"/>
            <a:lstStyle/>
            <a:p>
              <a:endParaRPr/>
            </a:p>
          </p:txBody>
        </p:sp>
        <p:sp>
          <p:nvSpPr>
            <p:cNvPr id="62" name="object 62"/>
            <p:cNvSpPr/>
            <p:nvPr/>
          </p:nvSpPr>
          <p:spPr>
            <a:xfrm>
              <a:off x="7037070" y="2686049"/>
              <a:ext cx="452755" cy="433070"/>
            </a:xfrm>
            <a:custGeom>
              <a:avLst/>
              <a:gdLst/>
              <a:ahLst/>
              <a:cxnLst/>
              <a:rect l="l" t="t" r="r" b="b"/>
              <a:pathLst>
                <a:path w="452754" h="433069">
                  <a:moveTo>
                    <a:pt x="452627" y="0"/>
                  </a:moveTo>
                  <a:lnTo>
                    <a:pt x="0" y="0"/>
                  </a:lnTo>
                  <a:lnTo>
                    <a:pt x="0" y="432815"/>
                  </a:lnTo>
                  <a:lnTo>
                    <a:pt x="452627" y="432815"/>
                  </a:lnTo>
                  <a:lnTo>
                    <a:pt x="452627" y="0"/>
                  </a:lnTo>
                  <a:close/>
                </a:path>
              </a:pathLst>
            </a:custGeom>
            <a:solidFill>
              <a:srgbClr val="16257C"/>
            </a:solidFill>
          </p:spPr>
          <p:txBody>
            <a:bodyPr wrap="square" lIns="0" tIns="0" rIns="0" bIns="0" rtlCol="0"/>
            <a:lstStyle/>
            <a:p>
              <a:endParaRPr/>
            </a:p>
          </p:txBody>
        </p:sp>
        <p:sp>
          <p:nvSpPr>
            <p:cNvPr id="63" name="object 63"/>
            <p:cNvSpPr/>
            <p:nvPr/>
          </p:nvSpPr>
          <p:spPr>
            <a:xfrm>
              <a:off x="7037070" y="2686049"/>
              <a:ext cx="452755" cy="433070"/>
            </a:xfrm>
            <a:custGeom>
              <a:avLst/>
              <a:gdLst/>
              <a:ahLst/>
              <a:cxnLst/>
              <a:rect l="l" t="t" r="r" b="b"/>
              <a:pathLst>
                <a:path w="452754" h="433069">
                  <a:moveTo>
                    <a:pt x="0" y="432815"/>
                  </a:moveTo>
                  <a:lnTo>
                    <a:pt x="452627" y="432815"/>
                  </a:lnTo>
                  <a:lnTo>
                    <a:pt x="452627" y="0"/>
                  </a:lnTo>
                  <a:lnTo>
                    <a:pt x="0" y="0"/>
                  </a:lnTo>
                  <a:lnTo>
                    <a:pt x="0" y="432815"/>
                  </a:lnTo>
                  <a:close/>
                </a:path>
              </a:pathLst>
            </a:custGeom>
            <a:ln w="38100">
              <a:solidFill>
                <a:srgbClr val="000000"/>
              </a:solidFill>
            </a:ln>
          </p:spPr>
          <p:txBody>
            <a:bodyPr wrap="square" lIns="0" tIns="0" rIns="0" bIns="0" rtlCol="0"/>
            <a:lstStyle/>
            <a:p>
              <a:endParaRPr/>
            </a:p>
          </p:txBody>
        </p:sp>
      </p:grpSp>
      <p:sp>
        <p:nvSpPr>
          <p:cNvPr id="64" name="object 64"/>
          <p:cNvSpPr txBox="1"/>
          <p:nvPr/>
        </p:nvSpPr>
        <p:spPr>
          <a:xfrm>
            <a:off x="7037069" y="2686050"/>
            <a:ext cx="452755" cy="433070"/>
          </a:xfrm>
          <a:prstGeom prst="rect">
            <a:avLst/>
          </a:prstGeom>
        </p:spPr>
        <p:txBody>
          <a:bodyPr vert="horz" wrap="square" lIns="0" tIns="36830" rIns="0" bIns="0" rtlCol="0">
            <a:spAutoFit/>
          </a:bodyPr>
          <a:lstStyle/>
          <a:p>
            <a:pPr marL="146050">
              <a:lnSpc>
                <a:spcPct val="100000"/>
              </a:lnSpc>
              <a:spcBef>
                <a:spcPts val="290"/>
              </a:spcBef>
            </a:pPr>
            <a:r>
              <a:rPr sz="2000" b="1" spc="-20" dirty="0">
                <a:solidFill>
                  <a:srgbClr val="FFFFFF"/>
                </a:solidFill>
                <a:latin typeface="Tahoma"/>
                <a:cs typeface="Tahoma"/>
              </a:rPr>
              <a:t>8</a:t>
            </a:r>
            <a:endParaRPr sz="2000">
              <a:latin typeface="Tahoma"/>
              <a:cs typeface="Tahoma"/>
            </a:endParaRPr>
          </a:p>
        </p:txBody>
      </p:sp>
      <p:grpSp>
        <p:nvGrpSpPr>
          <p:cNvPr id="65" name="object 65"/>
          <p:cNvGrpSpPr/>
          <p:nvPr/>
        </p:nvGrpSpPr>
        <p:grpSpPr>
          <a:xfrm>
            <a:off x="6112764" y="3099816"/>
            <a:ext cx="490855" cy="471170"/>
            <a:chOff x="6112764" y="3099816"/>
            <a:chExt cx="490855" cy="471170"/>
          </a:xfrm>
        </p:grpSpPr>
        <p:sp>
          <p:nvSpPr>
            <p:cNvPr id="66" name="object 66"/>
            <p:cNvSpPr/>
            <p:nvPr/>
          </p:nvSpPr>
          <p:spPr>
            <a:xfrm>
              <a:off x="6131814" y="3118866"/>
              <a:ext cx="452755" cy="433070"/>
            </a:xfrm>
            <a:custGeom>
              <a:avLst/>
              <a:gdLst/>
              <a:ahLst/>
              <a:cxnLst/>
              <a:rect l="l" t="t" r="r" b="b"/>
              <a:pathLst>
                <a:path w="452754" h="433070">
                  <a:moveTo>
                    <a:pt x="452628" y="0"/>
                  </a:moveTo>
                  <a:lnTo>
                    <a:pt x="0" y="0"/>
                  </a:lnTo>
                  <a:lnTo>
                    <a:pt x="0" y="432815"/>
                  </a:lnTo>
                  <a:lnTo>
                    <a:pt x="452628" y="432815"/>
                  </a:lnTo>
                  <a:lnTo>
                    <a:pt x="452628" y="0"/>
                  </a:lnTo>
                  <a:close/>
                </a:path>
              </a:pathLst>
            </a:custGeom>
            <a:solidFill>
              <a:srgbClr val="ACB8C9"/>
            </a:solidFill>
          </p:spPr>
          <p:txBody>
            <a:bodyPr wrap="square" lIns="0" tIns="0" rIns="0" bIns="0" rtlCol="0"/>
            <a:lstStyle/>
            <a:p>
              <a:endParaRPr/>
            </a:p>
          </p:txBody>
        </p:sp>
        <p:sp>
          <p:nvSpPr>
            <p:cNvPr id="67" name="object 67"/>
            <p:cNvSpPr/>
            <p:nvPr/>
          </p:nvSpPr>
          <p:spPr>
            <a:xfrm>
              <a:off x="6131814" y="3118866"/>
              <a:ext cx="452755" cy="433070"/>
            </a:xfrm>
            <a:custGeom>
              <a:avLst/>
              <a:gdLst/>
              <a:ahLst/>
              <a:cxnLst/>
              <a:rect l="l" t="t" r="r" b="b"/>
              <a:pathLst>
                <a:path w="452754" h="433070">
                  <a:moveTo>
                    <a:pt x="0" y="432815"/>
                  </a:moveTo>
                  <a:lnTo>
                    <a:pt x="452628" y="432815"/>
                  </a:lnTo>
                  <a:lnTo>
                    <a:pt x="452628" y="0"/>
                  </a:lnTo>
                  <a:lnTo>
                    <a:pt x="0" y="0"/>
                  </a:lnTo>
                  <a:lnTo>
                    <a:pt x="0" y="432815"/>
                  </a:lnTo>
                  <a:close/>
                </a:path>
              </a:pathLst>
            </a:custGeom>
            <a:ln w="38100">
              <a:solidFill>
                <a:srgbClr val="000000"/>
              </a:solidFill>
            </a:ln>
          </p:spPr>
          <p:txBody>
            <a:bodyPr wrap="square" lIns="0" tIns="0" rIns="0" bIns="0" rtlCol="0"/>
            <a:lstStyle/>
            <a:p>
              <a:endParaRPr/>
            </a:p>
          </p:txBody>
        </p:sp>
      </p:grpSp>
      <p:sp>
        <p:nvSpPr>
          <p:cNvPr id="68" name="object 68"/>
          <p:cNvSpPr txBox="1"/>
          <p:nvPr/>
        </p:nvSpPr>
        <p:spPr>
          <a:xfrm>
            <a:off x="6264909" y="2151556"/>
            <a:ext cx="1090295" cy="1322070"/>
          </a:xfrm>
          <a:prstGeom prst="rect">
            <a:avLst/>
          </a:prstGeom>
        </p:spPr>
        <p:txBody>
          <a:bodyPr vert="horz" wrap="square" lIns="0" tIns="139065" rIns="0" bIns="0" rtlCol="0">
            <a:spAutoFit/>
          </a:bodyPr>
          <a:lstStyle/>
          <a:p>
            <a:pPr marL="12700">
              <a:lnSpc>
                <a:spcPct val="100000"/>
              </a:lnSpc>
              <a:spcBef>
                <a:spcPts val="1095"/>
              </a:spcBef>
              <a:tabLst>
                <a:tab pos="464820" algn="l"/>
                <a:tab pos="918210" algn="l"/>
              </a:tabLst>
            </a:pPr>
            <a:r>
              <a:rPr sz="2000" b="1" spc="-25" dirty="0">
                <a:solidFill>
                  <a:srgbClr val="171F60"/>
                </a:solidFill>
                <a:latin typeface="Tahoma"/>
                <a:cs typeface="Tahoma"/>
              </a:rPr>
              <a:t>4	</a:t>
            </a:r>
            <a:r>
              <a:rPr sz="2000" b="1" spc="-25" dirty="0">
                <a:solidFill>
                  <a:srgbClr val="FFFFFF"/>
                </a:solidFill>
                <a:latin typeface="Tahoma"/>
                <a:cs typeface="Tahoma"/>
              </a:rPr>
              <a:t>7	</a:t>
            </a:r>
            <a:r>
              <a:rPr sz="2000" b="1" spc="-25" dirty="0">
                <a:solidFill>
                  <a:srgbClr val="171F60"/>
                </a:solidFill>
                <a:latin typeface="Tahoma"/>
                <a:cs typeface="Tahoma"/>
              </a:rPr>
              <a:t>9</a:t>
            </a:r>
            <a:endParaRPr sz="2000">
              <a:latin typeface="Tahoma"/>
              <a:cs typeface="Tahoma"/>
            </a:endParaRPr>
          </a:p>
          <a:p>
            <a:pPr marL="12700">
              <a:lnSpc>
                <a:spcPct val="100000"/>
              </a:lnSpc>
              <a:spcBef>
                <a:spcPts val="1005"/>
              </a:spcBef>
            </a:pPr>
            <a:r>
              <a:rPr sz="2000" b="1" spc="-20" dirty="0">
                <a:solidFill>
                  <a:srgbClr val="171F60"/>
                </a:solidFill>
                <a:latin typeface="Tahoma"/>
                <a:cs typeface="Tahoma"/>
              </a:rPr>
              <a:t>2</a:t>
            </a:r>
            <a:endParaRPr sz="2000">
              <a:latin typeface="Tahoma"/>
              <a:cs typeface="Tahoma"/>
            </a:endParaRPr>
          </a:p>
          <a:p>
            <a:pPr marL="12700">
              <a:lnSpc>
                <a:spcPct val="100000"/>
              </a:lnSpc>
              <a:spcBef>
                <a:spcPts val="1005"/>
              </a:spcBef>
            </a:pPr>
            <a:r>
              <a:rPr sz="2000" b="1" spc="-25" dirty="0">
                <a:solidFill>
                  <a:srgbClr val="171F60"/>
                </a:solidFill>
                <a:latin typeface="Tahoma"/>
                <a:cs typeface="Tahoma"/>
              </a:rPr>
              <a:t>1</a:t>
            </a:r>
            <a:endParaRPr sz="2000">
              <a:latin typeface="Tahoma"/>
              <a:cs typeface="Tahoma"/>
            </a:endParaRPr>
          </a:p>
        </p:txBody>
      </p:sp>
      <p:grpSp>
        <p:nvGrpSpPr>
          <p:cNvPr id="69" name="object 69"/>
          <p:cNvGrpSpPr/>
          <p:nvPr/>
        </p:nvGrpSpPr>
        <p:grpSpPr>
          <a:xfrm>
            <a:off x="6565392" y="2667000"/>
            <a:ext cx="490855" cy="904240"/>
            <a:chOff x="6565392" y="2667000"/>
            <a:chExt cx="490855" cy="904240"/>
          </a:xfrm>
        </p:grpSpPr>
        <p:sp>
          <p:nvSpPr>
            <p:cNvPr id="70" name="object 70"/>
            <p:cNvSpPr/>
            <p:nvPr/>
          </p:nvSpPr>
          <p:spPr>
            <a:xfrm>
              <a:off x="6584442" y="2686050"/>
              <a:ext cx="452755" cy="433070"/>
            </a:xfrm>
            <a:custGeom>
              <a:avLst/>
              <a:gdLst/>
              <a:ahLst/>
              <a:cxnLst/>
              <a:rect l="l" t="t" r="r" b="b"/>
              <a:pathLst>
                <a:path w="452754" h="433069">
                  <a:moveTo>
                    <a:pt x="452627" y="0"/>
                  </a:moveTo>
                  <a:lnTo>
                    <a:pt x="0" y="0"/>
                  </a:lnTo>
                  <a:lnTo>
                    <a:pt x="0" y="432815"/>
                  </a:lnTo>
                  <a:lnTo>
                    <a:pt x="452627" y="432815"/>
                  </a:lnTo>
                  <a:lnTo>
                    <a:pt x="452627" y="0"/>
                  </a:lnTo>
                  <a:close/>
                </a:path>
              </a:pathLst>
            </a:custGeom>
            <a:solidFill>
              <a:srgbClr val="ACB8C9"/>
            </a:solidFill>
          </p:spPr>
          <p:txBody>
            <a:bodyPr wrap="square" lIns="0" tIns="0" rIns="0" bIns="0" rtlCol="0"/>
            <a:lstStyle/>
            <a:p>
              <a:endParaRPr/>
            </a:p>
          </p:txBody>
        </p:sp>
        <p:sp>
          <p:nvSpPr>
            <p:cNvPr id="71" name="object 71"/>
            <p:cNvSpPr/>
            <p:nvPr/>
          </p:nvSpPr>
          <p:spPr>
            <a:xfrm>
              <a:off x="6584442" y="2686050"/>
              <a:ext cx="452755" cy="433070"/>
            </a:xfrm>
            <a:custGeom>
              <a:avLst/>
              <a:gdLst/>
              <a:ahLst/>
              <a:cxnLst/>
              <a:rect l="l" t="t" r="r" b="b"/>
              <a:pathLst>
                <a:path w="452754" h="433069">
                  <a:moveTo>
                    <a:pt x="0" y="432815"/>
                  </a:moveTo>
                  <a:lnTo>
                    <a:pt x="452627" y="432815"/>
                  </a:lnTo>
                  <a:lnTo>
                    <a:pt x="452627" y="0"/>
                  </a:lnTo>
                  <a:lnTo>
                    <a:pt x="0" y="0"/>
                  </a:lnTo>
                  <a:lnTo>
                    <a:pt x="0" y="432815"/>
                  </a:lnTo>
                  <a:close/>
                </a:path>
              </a:pathLst>
            </a:custGeom>
            <a:ln w="38100">
              <a:solidFill>
                <a:srgbClr val="000000"/>
              </a:solidFill>
            </a:ln>
          </p:spPr>
          <p:txBody>
            <a:bodyPr wrap="square" lIns="0" tIns="0" rIns="0" bIns="0" rtlCol="0"/>
            <a:lstStyle/>
            <a:p>
              <a:endParaRPr/>
            </a:p>
          </p:txBody>
        </p:sp>
        <p:sp>
          <p:nvSpPr>
            <p:cNvPr id="72" name="object 72"/>
            <p:cNvSpPr/>
            <p:nvPr/>
          </p:nvSpPr>
          <p:spPr>
            <a:xfrm>
              <a:off x="6584442" y="3118866"/>
              <a:ext cx="452755" cy="433070"/>
            </a:xfrm>
            <a:custGeom>
              <a:avLst/>
              <a:gdLst/>
              <a:ahLst/>
              <a:cxnLst/>
              <a:rect l="l" t="t" r="r" b="b"/>
              <a:pathLst>
                <a:path w="452754" h="433070">
                  <a:moveTo>
                    <a:pt x="452627" y="0"/>
                  </a:moveTo>
                  <a:lnTo>
                    <a:pt x="0" y="0"/>
                  </a:lnTo>
                  <a:lnTo>
                    <a:pt x="0" y="432815"/>
                  </a:lnTo>
                  <a:lnTo>
                    <a:pt x="452627" y="432815"/>
                  </a:lnTo>
                  <a:lnTo>
                    <a:pt x="452627" y="0"/>
                  </a:lnTo>
                  <a:close/>
                </a:path>
              </a:pathLst>
            </a:custGeom>
            <a:solidFill>
              <a:srgbClr val="ACB8C9"/>
            </a:solidFill>
          </p:spPr>
          <p:txBody>
            <a:bodyPr wrap="square" lIns="0" tIns="0" rIns="0" bIns="0" rtlCol="0"/>
            <a:lstStyle/>
            <a:p>
              <a:endParaRPr/>
            </a:p>
          </p:txBody>
        </p:sp>
        <p:sp>
          <p:nvSpPr>
            <p:cNvPr id="73" name="object 73"/>
            <p:cNvSpPr/>
            <p:nvPr/>
          </p:nvSpPr>
          <p:spPr>
            <a:xfrm>
              <a:off x="6584442" y="3118866"/>
              <a:ext cx="452755" cy="433070"/>
            </a:xfrm>
            <a:custGeom>
              <a:avLst/>
              <a:gdLst/>
              <a:ahLst/>
              <a:cxnLst/>
              <a:rect l="l" t="t" r="r" b="b"/>
              <a:pathLst>
                <a:path w="452754" h="433070">
                  <a:moveTo>
                    <a:pt x="0" y="432815"/>
                  </a:moveTo>
                  <a:lnTo>
                    <a:pt x="452627" y="432815"/>
                  </a:lnTo>
                  <a:lnTo>
                    <a:pt x="452627" y="0"/>
                  </a:lnTo>
                  <a:lnTo>
                    <a:pt x="0" y="0"/>
                  </a:lnTo>
                  <a:lnTo>
                    <a:pt x="0" y="432815"/>
                  </a:lnTo>
                  <a:close/>
                </a:path>
              </a:pathLst>
            </a:custGeom>
            <a:ln w="38100">
              <a:solidFill>
                <a:srgbClr val="000000"/>
              </a:solidFill>
            </a:ln>
          </p:spPr>
          <p:txBody>
            <a:bodyPr wrap="square" lIns="0" tIns="0" rIns="0" bIns="0" rtlCol="0"/>
            <a:lstStyle/>
            <a:p>
              <a:endParaRPr/>
            </a:p>
          </p:txBody>
        </p:sp>
      </p:grpSp>
      <p:sp>
        <p:nvSpPr>
          <p:cNvPr id="74" name="object 74"/>
          <p:cNvSpPr txBox="1"/>
          <p:nvPr/>
        </p:nvSpPr>
        <p:spPr>
          <a:xfrm>
            <a:off x="6584442" y="2686050"/>
            <a:ext cx="452755" cy="866140"/>
          </a:xfrm>
          <a:prstGeom prst="rect">
            <a:avLst/>
          </a:prstGeom>
        </p:spPr>
        <p:txBody>
          <a:bodyPr vert="horz" wrap="square" lIns="0" tIns="36830" rIns="0" bIns="0" rtlCol="0">
            <a:spAutoFit/>
          </a:bodyPr>
          <a:lstStyle/>
          <a:p>
            <a:pPr marL="145415">
              <a:lnSpc>
                <a:spcPct val="100000"/>
              </a:lnSpc>
              <a:spcBef>
                <a:spcPts val="290"/>
              </a:spcBef>
            </a:pPr>
            <a:r>
              <a:rPr sz="2000" b="1" spc="-20" dirty="0">
                <a:solidFill>
                  <a:srgbClr val="171F60"/>
                </a:solidFill>
                <a:latin typeface="Tahoma"/>
                <a:cs typeface="Tahoma"/>
              </a:rPr>
              <a:t>5</a:t>
            </a:r>
            <a:endParaRPr sz="2000">
              <a:latin typeface="Tahoma"/>
              <a:cs typeface="Tahoma"/>
            </a:endParaRPr>
          </a:p>
          <a:p>
            <a:pPr marL="145415">
              <a:lnSpc>
                <a:spcPct val="100000"/>
              </a:lnSpc>
              <a:spcBef>
                <a:spcPts val="1005"/>
              </a:spcBef>
            </a:pPr>
            <a:r>
              <a:rPr sz="2000" b="1" spc="-25" dirty="0">
                <a:solidFill>
                  <a:srgbClr val="171F60"/>
                </a:solidFill>
                <a:latin typeface="Tahoma"/>
                <a:cs typeface="Tahoma"/>
              </a:rPr>
              <a:t>3</a:t>
            </a:r>
            <a:endParaRPr sz="2000">
              <a:latin typeface="Tahoma"/>
              <a:cs typeface="Tahoma"/>
            </a:endParaRPr>
          </a:p>
        </p:txBody>
      </p:sp>
      <p:grpSp>
        <p:nvGrpSpPr>
          <p:cNvPr id="75" name="object 75"/>
          <p:cNvGrpSpPr/>
          <p:nvPr/>
        </p:nvGrpSpPr>
        <p:grpSpPr>
          <a:xfrm>
            <a:off x="7018019" y="3099816"/>
            <a:ext cx="490855" cy="471170"/>
            <a:chOff x="7018019" y="3099816"/>
            <a:chExt cx="490855" cy="471170"/>
          </a:xfrm>
        </p:grpSpPr>
        <p:sp>
          <p:nvSpPr>
            <p:cNvPr id="76" name="object 76"/>
            <p:cNvSpPr/>
            <p:nvPr/>
          </p:nvSpPr>
          <p:spPr>
            <a:xfrm>
              <a:off x="7037069" y="3118866"/>
              <a:ext cx="452755" cy="433070"/>
            </a:xfrm>
            <a:custGeom>
              <a:avLst/>
              <a:gdLst/>
              <a:ahLst/>
              <a:cxnLst/>
              <a:rect l="l" t="t" r="r" b="b"/>
              <a:pathLst>
                <a:path w="452754" h="433070">
                  <a:moveTo>
                    <a:pt x="452627" y="0"/>
                  </a:moveTo>
                  <a:lnTo>
                    <a:pt x="0" y="0"/>
                  </a:lnTo>
                  <a:lnTo>
                    <a:pt x="0" y="432815"/>
                  </a:lnTo>
                  <a:lnTo>
                    <a:pt x="452627" y="432815"/>
                  </a:lnTo>
                  <a:lnTo>
                    <a:pt x="452627" y="0"/>
                  </a:lnTo>
                  <a:close/>
                </a:path>
              </a:pathLst>
            </a:custGeom>
            <a:solidFill>
              <a:srgbClr val="ACB8C9"/>
            </a:solidFill>
          </p:spPr>
          <p:txBody>
            <a:bodyPr wrap="square" lIns="0" tIns="0" rIns="0" bIns="0" rtlCol="0"/>
            <a:lstStyle/>
            <a:p>
              <a:endParaRPr/>
            </a:p>
          </p:txBody>
        </p:sp>
        <p:sp>
          <p:nvSpPr>
            <p:cNvPr id="77" name="object 77"/>
            <p:cNvSpPr/>
            <p:nvPr/>
          </p:nvSpPr>
          <p:spPr>
            <a:xfrm>
              <a:off x="7037069" y="3118866"/>
              <a:ext cx="452755" cy="433070"/>
            </a:xfrm>
            <a:custGeom>
              <a:avLst/>
              <a:gdLst/>
              <a:ahLst/>
              <a:cxnLst/>
              <a:rect l="l" t="t" r="r" b="b"/>
              <a:pathLst>
                <a:path w="452754" h="433070">
                  <a:moveTo>
                    <a:pt x="0" y="432815"/>
                  </a:moveTo>
                  <a:lnTo>
                    <a:pt x="452627" y="432815"/>
                  </a:lnTo>
                  <a:lnTo>
                    <a:pt x="452627" y="0"/>
                  </a:lnTo>
                  <a:lnTo>
                    <a:pt x="0" y="0"/>
                  </a:lnTo>
                  <a:lnTo>
                    <a:pt x="0" y="432815"/>
                  </a:lnTo>
                  <a:close/>
                </a:path>
              </a:pathLst>
            </a:custGeom>
            <a:ln w="38100">
              <a:solidFill>
                <a:srgbClr val="000000"/>
              </a:solidFill>
            </a:ln>
          </p:spPr>
          <p:txBody>
            <a:bodyPr wrap="square" lIns="0" tIns="0" rIns="0" bIns="0" rtlCol="0"/>
            <a:lstStyle/>
            <a:p>
              <a:endParaRPr/>
            </a:p>
          </p:txBody>
        </p:sp>
      </p:grpSp>
      <p:sp>
        <p:nvSpPr>
          <p:cNvPr id="78" name="object 78"/>
          <p:cNvSpPr txBox="1"/>
          <p:nvPr/>
        </p:nvSpPr>
        <p:spPr>
          <a:xfrm>
            <a:off x="7037069" y="3118866"/>
            <a:ext cx="452755" cy="433070"/>
          </a:xfrm>
          <a:prstGeom prst="rect">
            <a:avLst/>
          </a:prstGeom>
        </p:spPr>
        <p:txBody>
          <a:bodyPr vert="horz" wrap="square" lIns="0" tIns="36830" rIns="0" bIns="0" rtlCol="0">
            <a:spAutoFit/>
          </a:bodyPr>
          <a:lstStyle/>
          <a:p>
            <a:pPr marL="146050">
              <a:lnSpc>
                <a:spcPct val="100000"/>
              </a:lnSpc>
              <a:spcBef>
                <a:spcPts val="290"/>
              </a:spcBef>
            </a:pPr>
            <a:r>
              <a:rPr sz="2000" b="1" spc="-25" dirty="0">
                <a:solidFill>
                  <a:srgbClr val="171F60"/>
                </a:solidFill>
                <a:latin typeface="Tahoma"/>
                <a:cs typeface="Tahoma"/>
              </a:rPr>
              <a:t>6</a:t>
            </a:r>
            <a:endParaRPr sz="2000">
              <a:latin typeface="Tahoma"/>
              <a:cs typeface="Tahoma"/>
            </a:endParaRPr>
          </a:p>
        </p:txBody>
      </p:sp>
      <p:grpSp>
        <p:nvGrpSpPr>
          <p:cNvPr id="79" name="object 79"/>
          <p:cNvGrpSpPr/>
          <p:nvPr/>
        </p:nvGrpSpPr>
        <p:grpSpPr>
          <a:xfrm>
            <a:off x="3236785" y="2039873"/>
            <a:ext cx="4481830" cy="1569720"/>
            <a:chOff x="3236785" y="2039873"/>
            <a:chExt cx="4481830" cy="1569720"/>
          </a:xfrm>
        </p:grpSpPr>
        <p:sp>
          <p:nvSpPr>
            <p:cNvPr id="80" name="object 80"/>
            <p:cNvSpPr/>
            <p:nvPr/>
          </p:nvSpPr>
          <p:spPr>
            <a:xfrm>
              <a:off x="6074664" y="2039873"/>
              <a:ext cx="1644014" cy="1569720"/>
            </a:xfrm>
            <a:custGeom>
              <a:avLst/>
              <a:gdLst/>
              <a:ahLst/>
              <a:cxnLst/>
              <a:rect l="l" t="t" r="r" b="b"/>
              <a:pathLst>
                <a:path w="1644015" h="1569720">
                  <a:moveTo>
                    <a:pt x="1643761" y="1512062"/>
                  </a:moveTo>
                  <a:lnTo>
                    <a:pt x="1529461" y="1454912"/>
                  </a:lnTo>
                  <a:lnTo>
                    <a:pt x="1529461" y="1493012"/>
                  </a:lnTo>
                  <a:lnTo>
                    <a:pt x="76200" y="1492783"/>
                  </a:lnTo>
                  <a:lnTo>
                    <a:pt x="76200" y="114300"/>
                  </a:lnTo>
                  <a:lnTo>
                    <a:pt x="114300" y="114300"/>
                  </a:lnTo>
                  <a:lnTo>
                    <a:pt x="104775" y="95250"/>
                  </a:lnTo>
                  <a:lnTo>
                    <a:pt x="57150" y="0"/>
                  </a:lnTo>
                  <a:lnTo>
                    <a:pt x="0" y="114300"/>
                  </a:lnTo>
                  <a:lnTo>
                    <a:pt x="38100" y="114300"/>
                  </a:lnTo>
                  <a:lnTo>
                    <a:pt x="38100" y="1511058"/>
                  </a:lnTo>
                  <a:lnTo>
                    <a:pt x="46482" y="1511058"/>
                  </a:lnTo>
                  <a:lnTo>
                    <a:pt x="46482" y="1530870"/>
                  </a:lnTo>
                  <a:lnTo>
                    <a:pt x="1529461" y="1531112"/>
                  </a:lnTo>
                  <a:lnTo>
                    <a:pt x="1529461" y="1569212"/>
                  </a:lnTo>
                  <a:lnTo>
                    <a:pt x="1605661" y="1531112"/>
                  </a:lnTo>
                  <a:lnTo>
                    <a:pt x="1643761" y="1512062"/>
                  </a:lnTo>
                  <a:close/>
                </a:path>
              </a:pathLst>
            </a:custGeom>
            <a:solidFill>
              <a:srgbClr val="000000"/>
            </a:solidFill>
          </p:spPr>
          <p:txBody>
            <a:bodyPr wrap="square" lIns="0" tIns="0" rIns="0" bIns="0" rtlCol="0"/>
            <a:lstStyle/>
            <a:p>
              <a:endParaRPr/>
            </a:p>
          </p:txBody>
        </p:sp>
        <p:sp>
          <p:nvSpPr>
            <p:cNvPr id="81" name="object 81"/>
            <p:cNvSpPr/>
            <p:nvPr/>
          </p:nvSpPr>
          <p:spPr>
            <a:xfrm>
              <a:off x="3241548" y="2167127"/>
              <a:ext cx="1812289" cy="498475"/>
            </a:xfrm>
            <a:custGeom>
              <a:avLst/>
              <a:gdLst/>
              <a:ahLst/>
              <a:cxnLst/>
              <a:rect l="l" t="t" r="r" b="b"/>
              <a:pathLst>
                <a:path w="1812289" h="498475">
                  <a:moveTo>
                    <a:pt x="1812036" y="0"/>
                  </a:moveTo>
                  <a:lnTo>
                    <a:pt x="0" y="0"/>
                  </a:lnTo>
                  <a:lnTo>
                    <a:pt x="0" y="498348"/>
                  </a:lnTo>
                  <a:lnTo>
                    <a:pt x="1812036" y="498348"/>
                  </a:lnTo>
                  <a:lnTo>
                    <a:pt x="1812036" y="0"/>
                  </a:lnTo>
                  <a:close/>
                </a:path>
              </a:pathLst>
            </a:custGeom>
            <a:solidFill>
              <a:srgbClr val="16257C"/>
            </a:solidFill>
          </p:spPr>
          <p:txBody>
            <a:bodyPr wrap="square" lIns="0" tIns="0" rIns="0" bIns="0" rtlCol="0"/>
            <a:lstStyle/>
            <a:p>
              <a:endParaRPr/>
            </a:p>
          </p:txBody>
        </p:sp>
        <p:sp>
          <p:nvSpPr>
            <p:cNvPr id="82" name="object 82"/>
            <p:cNvSpPr/>
            <p:nvPr/>
          </p:nvSpPr>
          <p:spPr>
            <a:xfrm>
              <a:off x="3241548" y="2167127"/>
              <a:ext cx="1812289" cy="498475"/>
            </a:xfrm>
            <a:custGeom>
              <a:avLst/>
              <a:gdLst/>
              <a:ahLst/>
              <a:cxnLst/>
              <a:rect l="l" t="t" r="r" b="b"/>
              <a:pathLst>
                <a:path w="1812289" h="498475">
                  <a:moveTo>
                    <a:pt x="0" y="498348"/>
                  </a:moveTo>
                  <a:lnTo>
                    <a:pt x="1812036" y="498348"/>
                  </a:lnTo>
                  <a:lnTo>
                    <a:pt x="1812036" y="0"/>
                  </a:lnTo>
                  <a:lnTo>
                    <a:pt x="0" y="0"/>
                  </a:lnTo>
                  <a:lnTo>
                    <a:pt x="0" y="498348"/>
                  </a:lnTo>
                  <a:close/>
                </a:path>
              </a:pathLst>
            </a:custGeom>
            <a:ln w="9144">
              <a:solidFill>
                <a:srgbClr val="16257C"/>
              </a:solidFill>
            </a:ln>
          </p:spPr>
          <p:txBody>
            <a:bodyPr wrap="square" lIns="0" tIns="0" rIns="0" bIns="0" rtlCol="0"/>
            <a:lstStyle/>
            <a:p>
              <a:endParaRPr/>
            </a:p>
          </p:txBody>
        </p:sp>
      </p:grpSp>
      <p:sp>
        <p:nvSpPr>
          <p:cNvPr id="83" name="object 83"/>
          <p:cNvSpPr txBox="1"/>
          <p:nvPr/>
        </p:nvSpPr>
        <p:spPr>
          <a:xfrm>
            <a:off x="3241548" y="2167127"/>
            <a:ext cx="1812289" cy="498475"/>
          </a:xfrm>
          <a:prstGeom prst="rect">
            <a:avLst/>
          </a:prstGeom>
        </p:spPr>
        <p:txBody>
          <a:bodyPr vert="horz" wrap="square" lIns="0" tIns="40640" rIns="0" bIns="0" rtlCol="0">
            <a:spAutoFit/>
          </a:bodyPr>
          <a:lstStyle/>
          <a:p>
            <a:pPr marL="180975" marR="172085" indent="-635" algn="ctr">
              <a:lnSpc>
                <a:spcPct val="80000"/>
              </a:lnSpc>
              <a:spcBef>
                <a:spcPts val="320"/>
              </a:spcBef>
            </a:pPr>
            <a:r>
              <a:rPr sz="1100" b="1" spc="-50" dirty="0">
                <a:solidFill>
                  <a:srgbClr val="FFFFFF"/>
                </a:solidFill>
                <a:latin typeface="Tahoma"/>
                <a:cs typeface="Tahoma"/>
              </a:rPr>
              <a:t>IDENTIFIKASI, </a:t>
            </a:r>
            <a:r>
              <a:rPr sz="1100" b="1" spc="-45" dirty="0">
                <a:solidFill>
                  <a:srgbClr val="FFFFFF"/>
                </a:solidFill>
                <a:latin typeface="Tahoma"/>
                <a:cs typeface="Tahoma"/>
              </a:rPr>
              <a:t> </a:t>
            </a:r>
            <a:r>
              <a:rPr sz="1100" b="1" spc="-15" dirty="0">
                <a:solidFill>
                  <a:srgbClr val="FFFFFF"/>
                </a:solidFill>
                <a:latin typeface="Tahoma"/>
                <a:cs typeface="Tahoma"/>
              </a:rPr>
              <a:t>PENILAIAN,</a:t>
            </a:r>
            <a:r>
              <a:rPr sz="1100" b="1" spc="35" dirty="0">
                <a:solidFill>
                  <a:srgbClr val="FFFFFF"/>
                </a:solidFill>
                <a:latin typeface="Tahoma"/>
                <a:cs typeface="Tahoma"/>
              </a:rPr>
              <a:t> </a:t>
            </a:r>
            <a:r>
              <a:rPr sz="1100" b="1" spc="40" dirty="0">
                <a:solidFill>
                  <a:srgbClr val="FFFFFF"/>
                </a:solidFill>
                <a:latin typeface="Tahoma"/>
                <a:cs typeface="Tahoma"/>
              </a:rPr>
              <a:t>DAN </a:t>
            </a:r>
            <a:r>
              <a:rPr sz="1100" b="1" spc="45" dirty="0">
                <a:solidFill>
                  <a:srgbClr val="FFFFFF"/>
                </a:solidFill>
                <a:latin typeface="Tahoma"/>
                <a:cs typeface="Tahoma"/>
              </a:rPr>
              <a:t> </a:t>
            </a:r>
            <a:r>
              <a:rPr sz="1100" b="1" spc="-5" dirty="0">
                <a:solidFill>
                  <a:srgbClr val="FFFFFF"/>
                </a:solidFill>
                <a:latin typeface="Tahoma"/>
                <a:cs typeface="Tahoma"/>
              </a:rPr>
              <a:t>PEMETAAN</a:t>
            </a:r>
            <a:r>
              <a:rPr sz="1100" b="1" spc="10" dirty="0">
                <a:solidFill>
                  <a:srgbClr val="FFFFFF"/>
                </a:solidFill>
                <a:latin typeface="Tahoma"/>
                <a:cs typeface="Tahoma"/>
              </a:rPr>
              <a:t> </a:t>
            </a:r>
            <a:r>
              <a:rPr sz="1100" b="1" spc="-15" dirty="0">
                <a:solidFill>
                  <a:srgbClr val="FFFFFF"/>
                </a:solidFill>
                <a:latin typeface="Tahoma"/>
                <a:cs typeface="Tahoma"/>
              </a:rPr>
              <a:t>TALENTA</a:t>
            </a:r>
            <a:endParaRPr sz="1100">
              <a:latin typeface="Tahoma"/>
              <a:cs typeface="Tahoma"/>
            </a:endParaRPr>
          </a:p>
        </p:txBody>
      </p:sp>
      <p:grpSp>
        <p:nvGrpSpPr>
          <p:cNvPr id="84" name="object 84"/>
          <p:cNvGrpSpPr/>
          <p:nvPr/>
        </p:nvGrpSpPr>
        <p:grpSpPr>
          <a:xfrm>
            <a:off x="347408" y="2453576"/>
            <a:ext cx="11262995" cy="3164205"/>
            <a:chOff x="347408" y="2453576"/>
            <a:chExt cx="11262995" cy="3164205"/>
          </a:xfrm>
        </p:grpSpPr>
        <p:sp>
          <p:nvSpPr>
            <p:cNvPr id="85" name="object 85"/>
            <p:cNvSpPr/>
            <p:nvPr/>
          </p:nvSpPr>
          <p:spPr>
            <a:xfrm>
              <a:off x="364235" y="5234940"/>
              <a:ext cx="1005840" cy="365760"/>
            </a:xfrm>
            <a:custGeom>
              <a:avLst/>
              <a:gdLst/>
              <a:ahLst/>
              <a:cxnLst/>
              <a:rect l="l" t="t" r="r" b="b"/>
              <a:pathLst>
                <a:path w="1005840" h="365760">
                  <a:moveTo>
                    <a:pt x="944880" y="0"/>
                  </a:moveTo>
                  <a:lnTo>
                    <a:pt x="60959" y="0"/>
                  </a:lnTo>
                  <a:lnTo>
                    <a:pt x="37231" y="4792"/>
                  </a:lnTo>
                  <a:lnTo>
                    <a:pt x="17854" y="17859"/>
                  </a:lnTo>
                  <a:lnTo>
                    <a:pt x="4790" y="37236"/>
                  </a:lnTo>
                  <a:lnTo>
                    <a:pt x="0" y="60960"/>
                  </a:lnTo>
                  <a:lnTo>
                    <a:pt x="0" y="304800"/>
                  </a:lnTo>
                  <a:lnTo>
                    <a:pt x="4790" y="328523"/>
                  </a:lnTo>
                  <a:lnTo>
                    <a:pt x="17854" y="347900"/>
                  </a:lnTo>
                  <a:lnTo>
                    <a:pt x="37231" y="360967"/>
                  </a:lnTo>
                  <a:lnTo>
                    <a:pt x="60959" y="365760"/>
                  </a:lnTo>
                  <a:lnTo>
                    <a:pt x="944880" y="365760"/>
                  </a:lnTo>
                  <a:lnTo>
                    <a:pt x="968603" y="360967"/>
                  </a:lnTo>
                  <a:lnTo>
                    <a:pt x="987980" y="347900"/>
                  </a:lnTo>
                  <a:lnTo>
                    <a:pt x="1001047" y="328523"/>
                  </a:lnTo>
                  <a:lnTo>
                    <a:pt x="1005839" y="304800"/>
                  </a:lnTo>
                  <a:lnTo>
                    <a:pt x="1005839" y="60960"/>
                  </a:lnTo>
                  <a:lnTo>
                    <a:pt x="1001047" y="37236"/>
                  </a:lnTo>
                  <a:lnTo>
                    <a:pt x="987980" y="17859"/>
                  </a:lnTo>
                  <a:lnTo>
                    <a:pt x="968603" y="4792"/>
                  </a:lnTo>
                  <a:lnTo>
                    <a:pt x="944880" y="0"/>
                  </a:lnTo>
                  <a:close/>
                </a:path>
              </a:pathLst>
            </a:custGeom>
            <a:solidFill>
              <a:srgbClr val="16257C"/>
            </a:solidFill>
          </p:spPr>
          <p:txBody>
            <a:bodyPr wrap="square" lIns="0" tIns="0" rIns="0" bIns="0" rtlCol="0"/>
            <a:lstStyle/>
            <a:p>
              <a:endParaRPr/>
            </a:p>
          </p:txBody>
        </p:sp>
        <p:sp>
          <p:nvSpPr>
            <p:cNvPr id="86" name="object 86"/>
            <p:cNvSpPr/>
            <p:nvPr/>
          </p:nvSpPr>
          <p:spPr>
            <a:xfrm>
              <a:off x="364235" y="5234940"/>
              <a:ext cx="1005840" cy="365760"/>
            </a:xfrm>
            <a:custGeom>
              <a:avLst/>
              <a:gdLst/>
              <a:ahLst/>
              <a:cxnLst/>
              <a:rect l="l" t="t" r="r" b="b"/>
              <a:pathLst>
                <a:path w="1005840" h="365760">
                  <a:moveTo>
                    <a:pt x="0" y="60960"/>
                  </a:moveTo>
                  <a:lnTo>
                    <a:pt x="4790" y="37236"/>
                  </a:lnTo>
                  <a:lnTo>
                    <a:pt x="17854" y="17859"/>
                  </a:lnTo>
                  <a:lnTo>
                    <a:pt x="37231" y="4792"/>
                  </a:lnTo>
                  <a:lnTo>
                    <a:pt x="60959" y="0"/>
                  </a:lnTo>
                  <a:lnTo>
                    <a:pt x="944880" y="0"/>
                  </a:lnTo>
                  <a:lnTo>
                    <a:pt x="968603" y="4792"/>
                  </a:lnTo>
                  <a:lnTo>
                    <a:pt x="987980" y="17859"/>
                  </a:lnTo>
                  <a:lnTo>
                    <a:pt x="1001047" y="37236"/>
                  </a:lnTo>
                  <a:lnTo>
                    <a:pt x="1005839" y="60960"/>
                  </a:lnTo>
                  <a:lnTo>
                    <a:pt x="1005839" y="304800"/>
                  </a:lnTo>
                  <a:lnTo>
                    <a:pt x="1001047" y="328523"/>
                  </a:lnTo>
                  <a:lnTo>
                    <a:pt x="987980" y="347900"/>
                  </a:lnTo>
                  <a:lnTo>
                    <a:pt x="968603" y="360967"/>
                  </a:lnTo>
                  <a:lnTo>
                    <a:pt x="944880" y="365760"/>
                  </a:lnTo>
                  <a:lnTo>
                    <a:pt x="60959" y="365760"/>
                  </a:lnTo>
                  <a:lnTo>
                    <a:pt x="37231" y="360967"/>
                  </a:lnTo>
                  <a:lnTo>
                    <a:pt x="17854" y="347900"/>
                  </a:lnTo>
                  <a:lnTo>
                    <a:pt x="4790" y="328523"/>
                  </a:lnTo>
                  <a:lnTo>
                    <a:pt x="0" y="304800"/>
                  </a:lnTo>
                  <a:lnTo>
                    <a:pt x="0" y="60960"/>
                  </a:lnTo>
                  <a:close/>
                </a:path>
              </a:pathLst>
            </a:custGeom>
            <a:ln w="33528">
              <a:solidFill>
                <a:srgbClr val="16257C"/>
              </a:solidFill>
            </a:ln>
          </p:spPr>
          <p:txBody>
            <a:bodyPr wrap="square" lIns="0" tIns="0" rIns="0" bIns="0" rtlCol="0"/>
            <a:lstStyle/>
            <a:p>
              <a:endParaRPr/>
            </a:p>
          </p:txBody>
        </p:sp>
        <p:sp>
          <p:nvSpPr>
            <p:cNvPr id="87" name="object 87"/>
            <p:cNvSpPr/>
            <p:nvPr/>
          </p:nvSpPr>
          <p:spPr>
            <a:xfrm>
              <a:off x="10116312" y="2470404"/>
              <a:ext cx="1477010" cy="737870"/>
            </a:xfrm>
            <a:custGeom>
              <a:avLst/>
              <a:gdLst/>
              <a:ahLst/>
              <a:cxnLst/>
              <a:rect l="l" t="t" r="r" b="b"/>
              <a:pathLst>
                <a:path w="1477009" h="737869">
                  <a:moveTo>
                    <a:pt x="0" y="737615"/>
                  </a:moveTo>
                  <a:lnTo>
                    <a:pt x="1476755" y="737615"/>
                  </a:lnTo>
                  <a:lnTo>
                    <a:pt x="1476755" y="0"/>
                  </a:lnTo>
                  <a:lnTo>
                    <a:pt x="0" y="0"/>
                  </a:lnTo>
                  <a:lnTo>
                    <a:pt x="0" y="737615"/>
                  </a:lnTo>
                  <a:close/>
                </a:path>
              </a:pathLst>
            </a:custGeom>
            <a:ln w="33528">
              <a:solidFill>
                <a:srgbClr val="035B94"/>
              </a:solidFill>
            </a:ln>
          </p:spPr>
          <p:txBody>
            <a:bodyPr wrap="square" lIns="0" tIns="0" rIns="0" bIns="0" rtlCol="0"/>
            <a:lstStyle/>
            <a:p>
              <a:endParaRPr/>
            </a:p>
          </p:txBody>
        </p:sp>
      </p:grpSp>
      <p:sp>
        <p:nvSpPr>
          <p:cNvPr id="88" name="object 88"/>
          <p:cNvSpPr txBox="1"/>
          <p:nvPr/>
        </p:nvSpPr>
        <p:spPr>
          <a:xfrm>
            <a:off x="416763" y="5309108"/>
            <a:ext cx="90043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FFFFFF"/>
                </a:solidFill>
                <a:latin typeface="Tahoma"/>
                <a:cs typeface="Tahoma"/>
              </a:rPr>
              <a:t>EKSTERNAL</a:t>
            </a:r>
            <a:endParaRPr sz="1200">
              <a:latin typeface="Tahoma"/>
              <a:cs typeface="Tahoma"/>
            </a:endParaRPr>
          </a:p>
        </p:txBody>
      </p:sp>
      <p:grpSp>
        <p:nvGrpSpPr>
          <p:cNvPr id="89" name="object 89"/>
          <p:cNvGrpSpPr/>
          <p:nvPr/>
        </p:nvGrpSpPr>
        <p:grpSpPr>
          <a:xfrm>
            <a:off x="10158920" y="5076380"/>
            <a:ext cx="1405255" cy="490855"/>
            <a:chOff x="10158920" y="5076380"/>
            <a:chExt cx="1405255" cy="490855"/>
          </a:xfrm>
        </p:grpSpPr>
        <p:sp>
          <p:nvSpPr>
            <p:cNvPr id="90" name="object 90"/>
            <p:cNvSpPr/>
            <p:nvPr/>
          </p:nvSpPr>
          <p:spPr>
            <a:xfrm>
              <a:off x="10175747" y="5093207"/>
              <a:ext cx="1371600" cy="457200"/>
            </a:xfrm>
            <a:custGeom>
              <a:avLst/>
              <a:gdLst/>
              <a:ahLst/>
              <a:cxnLst/>
              <a:rect l="l" t="t" r="r" b="b"/>
              <a:pathLst>
                <a:path w="1371600" h="457200">
                  <a:moveTo>
                    <a:pt x="1295400" y="0"/>
                  </a:moveTo>
                  <a:lnTo>
                    <a:pt x="76200" y="0"/>
                  </a:lnTo>
                  <a:lnTo>
                    <a:pt x="46559" y="5994"/>
                  </a:lnTo>
                  <a:lnTo>
                    <a:pt x="22336" y="22336"/>
                  </a:lnTo>
                  <a:lnTo>
                    <a:pt x="5994" y="46559"/>
                  </a:lnTo>
                  <a:lnTo>
                    <a:pt x="0" y="76200"/>
                  </a:lnTo>
                  <a:lnTo>
                    <a:pt x="0" y="381000"/>
                  </a:lnTo>
                  <a:lnTo>
                    <a:pt x="5994" y="410640"/>
                  </a:lnTo>
                  <a:lnTo>
                    <a:pt x="22336" y="434863"/>
                  </a:lnTo>
                  <a:lnTo>
                    <a:pt x="46559" y="451205"/>
                  </a:lnTo>
                  <a:lnTo>
                    <a:pt x="76200" y="457200"/>
                  </a:lnTo>
                  <a:lnTo>
                    <a:pt x="1295400" y="457200"/>
                  </a:lnTo>
                  <a:lnTo>
                    <a:pt x="1325040" y="451205"/>
                  </a:lnTo>
                  <a:lnTo>
                    <a:pt x="1349263" y="434863"/>
                  </a:lnTo>
                  <a:lnTo>
                    <a:pt x="1365605" y="410640"/>
                  </a:lnTo>
                  <a:lnTo>
                    <a:pt x="1371600" y="381000"/>
                  </a:lnTo>
                  <a:lnTo>
                    <a:pt x="1371600" y="76200"/>
                  </a:lnTo>
                  <a:lnTo>
                    <a:pt x="1365605" y="46559"/>
                  </a:lnTo>
                  <a:lnTo>
                    <a:pt x="1349263" y="22336"/>
                  </a:lnTo>
                  <a:lnTo>
                    <a:pt x="1325040" y="5994"/>
                  </a:lnTo>
                  <a:lnTo>
                    <a:pt x="1295400" y="0"/>
                  </a:lnTo>
                  <a:close/>
                </a:path>
              </a:pathLst>
            </a:custGeom>
            <a:solidFill>
              <a:srgbClr val="16257C"/>
            </a:solidFill>
          </p:spPr>
          <p:txBody>
            <a:bodyPr wrap="square" lIns="0" tIns="0" rIns="0" bIns="0" rtlCol="0"/>
            <a:lstStyle/>
            <a:p>
              <a:endParaRPr/>
            </a:p>
          </p:txBody>
        </p:sp>
        <p:sp>
          <p:nvSpPr>
            <p:cNvPr id="91" name="object 91"/>
            <p:cNvSpPr/>
            <p:nvPr/>
          </p:nvSpPr>
          <p:spPr>
            <a:xfrm>
              <a:off x="10175747" y="5093207"/>
              <a:ext cx="1371600" cy="457200"/>
            </a:xfrm>
            <a:custGeom>
              <a:avLst/>
              <a:gdLst/>
              <a:ahLst/>
              <a:cxnLst/>
              <a:rect l="l" t="t" r="r" b="b"/>
              <a:pathLst>
                <a:path w="1371600" h="457200">
                  <a:moveTo>
                    <a:pt x="0" y="76200"/>
                  </a:moveTo>
                  <a:lnTo>
                    <a:pt x="5994" y="46559"/>
                  </a:lnTo>
                  <a:lnTo>
                    <a:pt x="22336" y="22336"/>
                  </a:lnTo>
                  <a:lnTo>
                    <a:pt x="46559" y="5994"/>
                  </a:lnTo>
                  <a:lnTo>
                    <a:pt x="76200" y="0"/>
                  </a:lnTo>
                  <a:lnTo>
                    <a:pt x="1295400" y="0"/>
                  </a:lnTo>
                  <a:lnTo>
                    <a:pt x="1325040" y="5994"/>
                  </a:lnTo>
                  <a:lnTo>
                    <a:pt x="1349263" y="22336"/>
                  </a:lnTo>
                  <a:lnTo>
                    <a:pt x="1365605" y="46559"/>
                  </a:lnTo>
                  <a:lnTo>
                    <a:pt x="1371600" y="76200"/>
                  </a:lnTo>
                  <a:lnTo>
                    <a:pt x="1371600" y="381000"/>
                  </a:lnTo>
                  <a:lnTo>
                    <a:pt x="1365605" y="410640"/>
                  </a:lnTo>
                  <a:lnTo>
                    <a:pt x="1349263" y="434863"/>
                  </a:lnTo>
                  <a:lnTo>
                    <a:pt x="1325040" y="451205"/>
                  </a:lnTo>
                  <a:lnTo>
                    <a:pt x="1295400" y="457200"/>
                  </a:lnTo>
                  <a:lnTo>
                    <a:pt x="76200" y="457200"/>
                  </a:lnTo>
                  <a:lnTo>
                    <a:pt x="46559" y="451205"/>
                  </a:lnTo>
                  <a:lnTo>
                    <a:pt x="22336" y="434863"/>
                  </a:lnTo>
                  <a:lnTo>
                    <a:pt x="5994" y="410640"/>
                  </a:lnTo>
                  <a:lnTo>
                    <a:pt x="0" y="381000"/>
                  </a:lnTo>
                  <a:lnTo>
                    <a:pt x="0" y="76200"/>
                  </a:lnTo>
                  <a:close/>
                </a:path>
              </a:pathLst>
            </a:custGeom>
            <a:ln w="33528">
              <a:solidFill>
                <a:srgbClr val="16257C"/>
              </a:solidFill>
            </a:ln>
          </p:spPr>
          <p:txBody>
            <a:bodyPr wrap="square" lIns="0" tIns="0" rIns="0" bIns="0" rtlCol="0"/>
            <a:lstStyle/>
            <a:p>
              <a:endParaRPr/>
            </a:p>
          </p:txBody>
        </p:sp>
      </p:grpSp>
      <p:sp>
        <p:nvSpPr>
          <p:cNvPr id="92" name="object 92"/>
          <p:cNvSpPr txBox="1"/>
          <p:nvPr/>
        </p:nvSpPr>
        <p:spPr>
          <a:xfrm>
            <a:off x="10420604" y="5195442"/>
            <a:ext cx="885190" cy="239395"/>
          </a:xfrm>
          <a:prstGeom prst="rect">
            <a:avLst/>
          </a:prstGeom>
        </p:spPr>
        <p:txBody>
          <a:bodyPr vert="horz" wrap="square" lIns="0" tIns="12700" rIns="0" bIns="0" rtlCol="0">
            <a:spAutoFit/>
          </a:bodyPr>
          <a:lstStyle/>
          <a:p>
            <a:pPr marL="12700">
              <a:lnSpc>
                <a:spcPct val="100000"/>
              </a:lnSpc>
              <a:spcBef>
                <a:spcPts val="100"/>
              </a:spcBef>
            </a:pPr>
            <a:r>
              <a:rPr sz="1400" b="1" spc="-55" dirty="0">
                <a:solidFill>
                  <a:srgbClr val="FFFFFF"/>
                </a:solidFill>
                <a:latin typeface="Tahoma"/>
                <a:cs typeface="Tahoma"/>
              </a:rPr>
              <a:t>INS</a:t>
            </a:r>
            <a:r>
              <a:rPr sz="1400" b="1" spc="-110" dirty="0">
                <a:solidFill>
                  <a:srgbClr val="FFFFFF"/>
                </a:solidFill>
                <a:latin typeface="Tahoma"/>
                <a:cs typeface="Tahoma"/>
              </a:rPr>
              <a:t>T</a:t>
            </a:r>
            <a:r>
              <a:rPr sz="1400" b="1" spc="45" dirty="0">
                <a:solidFill>
                  <a:srgbClr val="FFFFFF"/>
                </a:solidFill>
                <a:latin typeface="Tahoma"/>
                <a:cs typeface="Tahoma"/>
              </a:rPr>
              <a:t>A</a:t>
            </a:r>
            <a:r>
              <a:rPr sz="1400" b="1" spc="-50" dirty="0">
                <a:solidFill>
                  <a:srgbClr val="FFFFFF"/>
                </a:solidFill>
                <a:latin typeface="Tahoma"/>
                <a:cs typeface="Tahoma"/>
              </a:rPr>
              <a:t>NSI</a:t>
            </a:r>
            <a:endParaRPr sz="1400">
              <a:latin typeface="Tahoma"/>
              <a:cs typeface="Tahoma"/>
            </a:endParaRPr>
          </a:p>
        </p:txBody>
      </p:sp>
      <p:grpSp>
        <p:nvGrpSpPr>
          <p:cNvPr id="93" name="object 93"/>
          <p:cNvGrpSpPr/>
          <p:nvPr/>
        </p:nvGrpSpPr>
        <p:grpSpPr>
          <a:xfrm>
            <a:off x="10158920" y="5704268"/>
            <a:ext cx="1405255" cy="490855"/>
            <a:chOff x="10158920" y="5704268"/>
            <a:chExt cx="1405255" cy="490855"/>
          </a:xfrm>
        </p:grpSpPr>
        <p:sp>
          <p:nvSpPr>
            <p:cNvPr id="94" name="object 94"/>
            <p:cNvSpPr/>
            <p:nvPr/>
          </p:nvSpPr>
          <p:spPr>
            <a:xfrm>
              <a:off x="10175747" y="5721095"/>
              <a:ext cx="1371600" cy="457200"/>
            </a:xfrm>
            <a:custGeom>
              <a:avLst/>
              <a:gdLst/>
              <a:ahLst/>
              <a:cxnLst/>
              <a:rect l="l" t="t" r="r" b="b"/>
              <a:pathLst>
                <a:path w="1371600" h="457200">
                  <a:moveTo>
                    <a:pt x="1295400" y="0"/>
                  </a:moveTo>
                  <a:lnTo>
                    <a:pt x="76200" y="0"/>
                  </a:lnTo>
                  <a:lnTo>
                    <a:pt x="46559" y="5987"/>
                  </a:lnTo>
                  <a:lnTo>
                    <a:pt x="22336" y="22317"/>
                  </a:lnTo>
                  <a:lnTo>
                    <a:pt x="5994" y="46537"/>
                  </a:lnTo>
                  <a:lnTo>
                    <a:pt x="0" y="76199"/>
                  </a:lnTo>
                  <a:lnTo>
                    <a:pt x="0" y="380999"/>
                  </a:lnTo>
                  <a:lnTo>
                    <a:pt x="5994" y="410662"/>
                  </a:lnTo>
                  <a:lnTo>
                    <a:pt x="22336" y="434882"/>
                  </a:lnTo>
                  <a:lnTo>
                    <a:pt x="46559" y="451212"/>
                  </a:lnTo>
                  <a:lnTo>
                    <a:pt x="76200" y="457199"/>
                  </a:lnTo>
                  <a:lnTo>
                    <a:pt x="1295400" y="457199"/>
                  </a:lnTo>
                  <a:lnTo>
                    <a:pt x="1325040" y="451212"/>
                  </a:lnTo>
                  <a:lnTo>
                    <a:pt x="1349263" y="434882"/>
                  </a:lnTo>
                  <a:lnTo>
                    <a:pt x="1365605" y="410662"/>
                  </a:lnTo>
                  <a:lnTo>
                    <a:pt x="1371600" y="380999"/>
                  </a:lnTo>
                  <a:lnTo>
                    <a:pt x="1371600" y="76199"/>
                  </a:lnTo>
                  <a:lnTo>
                    <a:pt x="1365605" y="46537"/>
                  </a:lnTo>
                  <a:lnTo>
                    <a:pt x="1349263" y="22317"/>
                  </a:lnTo>
                  <a:lnTo>
                    <a:pt x="1325040" y="5987"/>
                  </a:lnTo>
                  <a:lnTo>
                    <a:pt x="1295400" y="0"/>
                  </a:lnTo>
                  <a:close/>
                </a:path>
              </a:pathLst>
            </a:custGeom>
            <a:solidFill>
              <a:srgbClr val="16257C"/>
            </a:solidFill>
          </p:spPr>
          <p:txBody>
            <a:bodyPr wrap="square" lIns="0" tIns="0" rIns="0" bIns="0" rtlCol="0"/>
            <a:lstStyle/>
            <a:p>
              <a:endParaRPr/>
            </a:p>
          </p:txBody>
        </p:sp>
        <p:sp>
          <p:nvSpPr>
            <p:cNvPr id="95" name="object 95"/>
            <p:cNvSpPr/>
            <p:nvPr/>
          </p:nvSpPr>
          <p:spPr>
            <a:xfrm>
              <a:off x="10175747" y="5721095"/>
              <a:ext cx="1371600" cy="457200"/>
            </a:xfrm>
            <a:custGeom>
              <a:avLst/>
              <a:gdLst/>
              <a:ahLst/>
              <a:cxnLst/>
              <a:rect l="l" t="t" r="r" b="b"/>
              <a:pathLst>
                <a:path w="1371600" h="457200">
                  <a:moveTo>
                    <a:pt x="0" y="76199"/>
                  </a:moveTo>
                  <a:lnTo>
                    <a:pt x="5994" y="46537"/>
                  </a:lnTo>
                  <a:lnTo>
                    <a:pt x="22336" y="22317"/>
                  </a:lnTo>
                  <a:lnTo>
                    <a:pt x="46559" y="5987"/>
                  </a:lnTo>
                  <a:lnTo>
                    <a:pt x="76200" y="0"/>
                  </a:lnTo>
                  <a:lnTo>
                    <a:pt x="1295400" y="0"/>
                  </a:lnTo>
                  <a:lnTo>
                    <a:pt x="1325040" y="5987"/>
                  </a:lnTo>
                  <a:lnTo>
                    <a:pt x="1349263" y="22317"/>
                  </a:lnTo>
                  <a:lnTo>
                    <a:pt x="1365605" y="46537"/>
                  </a:lnTo>
                  <a:lnTo>
                    <a:pt x="1371600" y="76199"/>
                  </a:lnTo>
                  <a:lnTo>
                    <a:pt x="1371600" y="380999"/>
                  </a:lnTo>
                  <a:lnTo>
                    <a:pt x="1365605" y="410662"/>
                  </a:lnTo>
                  <a:lnTo>
                    <a:pt x="1349263" y="434882"/>
                  </a:lnTo>
                  <a:lnTo>
                    <a:pt x="1325040" y="451212"/>
                  </a:lnTo>
                  <a:lnTo>
                    <a:pt x="1295400" y="457199"/>
                  </a:lnTo>
                  <a:lnTo>
                    <a:pt x="76200" y="457199"/>
                  </a:lnTo>
                  <a:lnTo>
                    <a:pt x="46559" y="451212"/>
                  </a:lnTo>
                  <a:lnTo>
                    <a:pt x="22336" y="434882"/>
                  </a:lnTo>
                  <a:lnTo>
                    <a:pt x="5994" y="410662"/>
                  </a:lnTo>
                  <a:lnTo>
                    <a:pt x="0" y="380999"/>
                  </a:lnTo>
                  <a:lnTo>
                    <a:pt x="0" y="76199"/>
                  </a:lnTo>
                  <a:close/>
                </a:path>
              </a:pathLst>
            </a:custGeom>
            <a:ln w="33528">
              <a:solidFill>
                <a:srgbClr val="16257C"/>
              </a:solidFill>
            </a:ln>
          </p:spPr>
          <p:txBody>
            <a:bodyPr wrap="square" lIns="0" tIns="0" rIns="0" bIns="0" rtlCol="0"/>
            <a:lstStyle/>
            <a:p>
              <a:endParaRPr/>
            </a:p>
          </p:txBody>
        </p:sp>
      </p:grpSp>
      <p:sp>
        <p:nvSpPr>
          <p:cNvPr id="96" name="object 96"/>
          <p:cNvSpPr txBox="1"/>
          <p:nvPr/>
        </p:nvSpPr>
        <p:spPr>
          <a:xfrm>
            <a:off x="10362692" y="5823305"/>
            <a:ext cx="1001394" cy="240029"/>
          </a:xfrm>
          <a:prstGeom prst="rect">
            <a:avLst/>
          </a:prstGeom>
        </p:spPr>
        <p:txBody>
          <a:bodyPr vert="horz" wrap="square" lIns="0" tIns="13335" rIns="0" bIns="0" rtlCol="0">
            <a:spAutoFit/>
          </a:bodyPr>
          <a:lstStyle/>
          <a:p>
            <a:pPr marL="12700">
              <a:lnSpc>
                <a:spcPct val="100000"/>
              </a:lnSpc>
              <a:spcBef>
                <a:spcPts val="105"/>
              </a:spcBef>
            </a:pPr>
            <a:r>
              <a:rPr sz="1400" b="1" spc="15" dirty="0">
                <a:solidFill>
                  <a:srgbClr val="FFFFFF"/>
                </a:solidFill>
                <a:latin typeface="Tahoma"/>
                <a:cs typeface="Tahoma"/>
              </a:rPr>
              <a:t>NASIONAL</a:t>
            </a:r>
            <a:endParaRPr sz="1400">
              <a:latin typeface="Tahoma"/>
              <a:cs typeface="Tahoma"/>
            </a:endParaRPr>
          </a:p>
        </p:txBody>
      </p:sp>
      <p:sp>
        <p:nvSpPr>
          <p:cNvPr id="97" name="object 97"/>
          <p:cNvSpPr/>
          <p:nvPr/>
        </p:nvSpPr>
        <p:spPr>
          <a:xfrm>
            <a:off x="364236" y="5708903"/>
            <a:ext cx="1005840" cy="401320"/>
          </a:xfrm>
          <a:custGeom>
            <a:avLst/>
            <a:gdLst/>
            <a:ahLst/>
            <a:cxnLst/>
            <a:rect l="l" t="t" r="r" b="b"/>
            <a:pathLst>
              <a:path w="1005840" h="401320">
                <a:moveTo>
                  <a:pt x="0" y="66802"/>
                </a:moveTo>
                <a:lnTo>
                  <a:pt x="5249" y="40799"/>
                </a:lnTo>
                <a:lnTo>
                  <a:pt x="19565" y="19565"/>
                </a:lnTo>
                <a:lnTo>
                  <a:pt x="40799" y="5249"/>
                </a:lnTo>
                <a:lnTo>
                  <a:pt x="66801" y="0"/>
                </a:lnTo>
                <a:lnTo>
                  <a:pt x="939038" y="0"/>
                </a:lnTo>
                <a:lnTo>
                  <a:pt x="965013" y="5249"/>
                </a:lnTo>
                <a:lnTo>
                  <a:pt x="986250" y="19565"/>
                </a:lnTo>
                <a:lnTo>
                  <a:pt x="1000581" y="40799"/>
                </a:lnTo>
                <a:lnTo>
                  <a:pt x="1005839" y="66802"/>
                </a:lnTo>
                <a:lnTo>
                  <a:pt x="1005839" y="334010"/>
                </a:lnTo>
                <a:lnTo>
                  <a:pt x="1000581" y="360012"/>
                </a:lnTo>
                <a:lnTo>
                  <a:pt x="986250" y="381246"/>
                </a:lnTo>
                <a:lnTo>
                  <a:pt x="965013" y="395562"/>
                </a:lnTo>
                <a:lnTo>
                  <a:pt x="939038" y="400812"/>
                </a:lnTo>
                <a:lnTo>
                  <a:pt x="66801" y="400812"/>
                </a:lnTo>
                <a:lnTo>
                  <a:pt x="40799" y="395562"/>
                </a:lnTo>
                <a:lnTo>
                  <a:pt x="19565" y="381246"/>
                </a:lnTo>
                <a:lnTo>
                  <a:pt x="5249" y="360012"/>
                </a:lnTo>
                <a:lnTo>
                  <a:pt x="0" y="334010"/>
                </a:lnTo>
                <a:lnTo>
                  <a:pt x="0" y="66802"/>
                </a:lnTo>
                <a:close/>
              </a:path>
            </a:pathLst>
          </a:custGeom>
          <a:ln w="33528">
            <a:solidFill>
              <a:srgbClr val="16257C"/>
            </a:solidFill>
          </a:ln>
        </p:spPr>
        <p:txBody>
          <a:bodyPr wrap="square" lIns="0" tIns="0" rIns="0" bIns="0" rtlCol="0"/>
          <a:lstStyle/>
          <a:p>
            <a:endParaRPr/>
          </a:p>
        </p:txBody>
      </p:sp>
      <p:sp>
        <p:nvSpPr>
          <p:cNvPr id="98" name="object 98"/>
          <p:cNvSpPr txBox="1"/>
          <p:nvPr/>
        </p:nvSpPr>
        <p:spPr>
          <a:xfrm>
            <a:off x="396341" y="5708700"/>
            <a:ext cx="939800" cy="391160"/>
          </a:xfrm>
          <a:prstGeom prst="rect">
            <a:avLst/>
          </a:prstGeom>
        </p:spPr>
        <p:txBody>
          <a:bodyPr vert="horz" wrap="square" lIns="0" tIns="12700" rIns="0" bIns="0" rtlCol="0">
            <a:spAutoFit/>
          </a:bodyPr>
          <a:lstStyle/>
          <a:p>
            <a:pPr marL="12700" marR="5080" indent="252729">
              <a:lnSpc>
                <a:spcPct val="100000"/>
              </a:lnSpc>
              <a:spcBef>
                <a:spcPts val="100"/>
              </a:spcBef>
            </a:pPr>
            <a:r>
              <a:rPr sz="1200" b="1" spc="-15" dirty="0">
                <a:solidFill>
                  <a:srgbClr val="171F60"/>
                </a:solidFill>
                <a:latin typeface="Tahoma"/>
                <a:cs typeface="Tahoma"/>
              </a:rPr>
              <a:t>CPNS </a:t>
            </a:r>
            <a:r>
              <a:rPr sz="1200" b="1" spc="-10" dirty="0">
                <a:solidFill>
                  <a:srgbClr val="171F60"/>
                </a:solidFill>
                <a:latin typeface="Tahoma"/>
                <a:cs typeface="Tahoma"/>
              </a:rPr>
              <a:t> </a:t>
            </a:r>
            <a:r>
              <a:rPr sz="1200" b="1" spc="30" dirty="0">
                <a:solidFill>
                  <a:srgbClr val="171F60"/>
                </a:solidFill>
                <a:latin typeface="Tahoma"/>
                <a:cs typeface="Tahoma"/>
              </a:rPr>
              <a:t>A</a:t>
            </a:r>
            <a:r>
              <a:rPr sz="1200" b="1" spc="40" dirty="0">
                <a:solidFill>
                  <a:srgbClr val="171F60"/>
                </a:solidFill>
                <a:latin typeface="Tahoma"/>
                <a:cs typeface="Tahoma"/>
              </a:rPr>
              <a:t>K</a:t>
            </a:r>
            <a:r>
              <a:rPr sz="1200" b="1" spc="-65" dirty="0">
                <a:solidFill>
                  <a:srgbClr val="171F60"/>
                </a:solidFill>
                <a:latin typeface="Tahoma"/>
                <a:cs typeface="Tahoma"/>
              </a:rPr>
              <a:t>SEL</a:t>
            </a:r>
            <a:r>
              <a:rPr sz="1200" b="1" spc="-60" dirty="0">
                <a:solidFill>
                  <a:srgbClr val="171F60"/>
                </a:solidFill>
                <a:latin typeface="Tahoma"/>
                <a:cs typeface="Tahoma"/>
              </a:rPr>
              <a:t>E</a:t>
            </a:r>
            <a:r>
              <a:rPr sz="1200" b="1" spc="-45" dirty="0">
                <a:solidFill>
                  <a:srgbClr val="171F60"/>
                </a:solidFill>
                <a:latin typeface="Tahoma"/>
                <a:cs typeface="Tahoma"/>
              </a:rPr>
              <a:t>RAS</a:t>
            </a:r>
            <a:r>
              <a:rPr sz="1200" b="1" spc="-150" dirty="0">
                <a:solidFill>
                  <a:srgbClr val="171F60"/>
                </a:solidFill>
                <a:latin typeface="Tahoma"/>
                <a:cs typeface="Tahoma"/>
              </a:rPr>
              <a:t>I</a:t>
            </a:r>
            <a:endParaRPr sz="1200">
              <a:latin typeface="Tahoma"/>
              <a:cs typeface="Tahoma"/>
            </a:endParaRPr>
          </a:p>
        </p:txBody>
      </p:sp>
      <p:grpSp>
        <p:nvGrpSpPr>
          <p:cNvPr id="99" name="object 99"/>
          <p:cNvGrpSpPr/>
          <p:nvPr/>
        </p:nvGrpSpPr>
        <p:grpSpPr>
          <a:xfrm>
            <a:off x="0" y="0"/>
            <a:ext cx="12192000" cy="843280"/>
            <a:chOff x="0" y="0"/>
            <a:chExt cx="12192000" cy="843280"/>
          </a:xfrm>
        </p:grpSpPr>
        <p:pic>
          <p:nvPicPr>
            <p:cNvPr id="100" name="object 100"/>
            <p:cNvPicPr/>
            <p:nvPr/>
          </p:nvPicPr>
          <p:blipFill>
            <a:blip r:embed="rId3" cstate="print"/>
            <a:stretch>
              <a:fillRect/>
            </a:stretch>
          </p:blipFill>
          <p:spPr>
            <a:xfrm>
              <a:off x="0" y="0"/>
              <a:ext cx="12191999" cy="842772"/>
            </a:xfrm>
            <a:prstGeom prst="rect">
              <a:avLst/>
            </a:prstGeom>
          </p:spPr>
        </p:pic>
        <p:pic>
          <p:nvPicPr>
            <p:cNvPr id="101" name="object 101"/>
            <p:cNvPicPr/>
            <p:nvPr/>
          </p:nvPicPr>
          <p:blipFill>
            <a:blip r:embed="rId4" cstate="print"/>
            <a:stretch>
              <a:fillRect/>
            </a:stretch>
          </p:blipFill>
          <p:spPr>
            <a:xfrm>
              <a:off x="0" y="0"/>
              <a:ext cx="12191999" cy="755903"/>
            </a:xfrm>
            <a:prstGeom prst="rect">
              <a:avLst/>
            </a:prstGeom>
          </p:spPr>
        </p:pic>
      </p:grpSp>
      <p:sp>
        <p:nvSpPr>
          <p:cNvPr id="102" name="object 102"/>
          <p:cNvSpPr txBox="1">
            <a:spLocks noGrp="1"/>
          </p:cNvSpPr>
          <p:nvPr>
            <p:ph type="title"/>
          </p:nvPr>
        </p:nvSpPr>
        <p:spPr>
          <a:xfrm>
            <a:off x="496316" y="13173"/>
            <a:ext cx="8952229" cy="689932"/>
          </a:xfrm>
          <a:prstGeom prst="rect">
            <a:avLst/>
          </a:prstGeom>
        </p:spPr>
        <p:txBody>
          <a:bodyPr vert="horz" wrap="square" lIns="0" tIns="12700" rIns="0" bIns="0" rtlCol="0">
            <a:spAutoFit/>
          </a:bodyPr>
          <a:lstStyle/>
          <a:p>
            <a:pPr marL="12700">
              <a:lnSpc>
                <a:spcPct val="100000"/>
              </a:lnSpc>
              <a:spcBef>
                <a:spcPts val="100"/>
              </a:spcBef>
            </a:pPr>
            <a:r>
              <a:rPr b="0" spc="120" dirty="0">
                <a:solidFill>
                  <a:srgbClr val="FFFFFF"/>
                </a:solidFill>
                <a:latin typeface="Tahoma"/>
                <a:cs typeface="Tahoma"/>
              </a:rPr>
              <a:t>MODEL</a:t>
            </a:r>
            <a:r>
              <a:rPr b="0" spc="-40" dirty="0">
                <a:solidFill>
                  <a:srgbClr val="FFFFFF"/>
                </a:solidFill>
                <a:latin typeface="Tahoma"/>
                <a:cs typeface="Tahoma"/>
              </a:rPr>
              <a:t> </a:t>
            </a:r>
            <a:r>
              <a:rPr b="0" spc="130" dirty="0">
                <a:solidFill>
                  <a:srgbClr val="FFFFFF"/>
                </a:solidFill>
                <a:latin typeface="Tahoma"/>
                <a:cs typeface="Tahoma"/>
              </a:rPr>
              <a:t>MANAJEMEN</a:t>
            </a:r>
            <a:r>
              <a:rPr b="0" spc="-25" dirty="0">
                <a:solidFill>
                  <a:srgbClr val="FFFFFF"/>
                </a:solidFill>
                <a:latin typeface="Tahoma"/>
                <a:cs typeface="Tahoma"/>
              </a:rPr>
              <a:t> </a:t>
            </a:r>
            <a:r>
              <a:rPr b="0" spc="-40" dirty="0">
                <a:solidFill>
                  <a:srgbClr val="FFFFFF"/>
                </a:solidFill>
                <a:latin typeface="Tahoma"/>
                <a:cs typeface="Tahoma"/>
              </a:rPr>
              <a:t>TALENTA</a:t>
            </a:r>
            <a:r>
              <a:rPr b="0" spc="-35" dirty="0">
                <a:solidFill>
                  <a:srgbClr val="FFFFFF"/>
                </a:solidFill>
                <a:latin typeface="Tahoma"/>
                <a:cs typeface="Tahoma"/>
              </a:rPr>
              <a:t> </a:t>
            </a:r>
            <a:r>
              <a:rPr b="0" spc="145" dirty="0">
                <a:solidFill>
                  <a:srgbClr val="FFFFFF"/>
                </a:solidFill>
                <a:latin typeface="Tahoma"/>
                <a:cs typeface="Tahoma"/>
              </a:rPr>
              <a:t>ASN</a:t>
            </a:r>
          </a:p>
        </p:txBody>
      </p:sp>
      <p:sp>
        <p:nvSpPr>
          <p:cNvPr id="103" name="object 103"/>
          <p:cNvSpPr/>
          <p:nvPr/>
        </p:nvSpPr>
        <p:spPr>
          <a:xfrm>
            <a:off x="4715255" y="5437632"/>
            <a:ext cx="2382520" cy="353695"/>
          </a:xfrm>
          <a:custGeom>
            <a:avLst/>
            <a:gdLst/>
            <a:ahLst/>
            <a:cxnLst/>
            <a:rect l="l" t="t" r="r" b="b"/>
            <a:pathLst>
              <a:path w="2382520" h="353695">
                <a:moveTo>
                  <a:pt x="0" y="58928"/>
                </a:moveTo>
                <a:lnTo>
                  <a:pt x="4826" y="36068"/>
                </a:lnTo>
                <a:lnTo>
                  <a:pt x="17907" y="17272"/>
                </a:lnTo>
                <a:lnTo>
                  <a:pt x="37465" y="4699"/>
                </a:lnTo>
                <a:lnTo>
                  <a:pt x="61214" y="0"/>
                </a:lnTo>
                <a:lnTo>
                  <a:pt x="2320798" y="0"/>
                </a:lnTo>
                <a:lnTo>
                  <a:pt x="2344547" y="4699"/>
                </a:lnTo>
                <a:lnTo>
                  <a:pt x="2364104" y="17272"/>
                </a:lnTo>
                <a:lnTo>
                  <a:pt x="2377186" y="36068"/>
                </a:lnTo>
                <a:lnTo>
                  <a:pt x="2382012" y="58928"/>
                </a:lnTo>
                <a:lnTo>
                  <a:pt x="2382012" y="294640"/>
                </a:lnTo>
                <a:lnTo>
                  <a:pt x="2377186" y="317550"/>
                </a:lnTo>
                <a:lnTo>
                  <a:pt x="2364104" y="336283"/>
                </a:lnTo>
                <a:lnTo>
                  <a:pt x="2344547" y="348932"/>
                </a:lnTo>
                <a:lnTo>
                  <a:pt x="2320798" y="353568"/>
                </a:lnTo>
                <a:lnTo>
                  <a:pt x="61214" y="353568"/>
                </a:lnTo>
                <a:lnTo>
                  <a:pt x="37465" y="348932"/>
                </a:lnTo>
                <a:lnTo>
                  <a:pt x="17907" y="336283"/>
                </a:lnTo>
                <a:lnTo>
                  <a:pt x="4826" y="317550"/>
                </a:lnTo>
                <a:lnTo>
                  <a:pt x="0" y="294640"/>
                </a:lnTo>
                <a:lnTo>
                  <a:pt x="0" y="58928"/>
                </a:lnTo>
                <a:close/>
              </a:path>
            </a:pathLst>
          </a:custGeom>
          <a:ln w="33527">
            <a:solidFill>
              <a:srgbClr val="16257C"/>
            </a:solidFill>
          </a:ln>
        </p:spPr>
        <p:txBody>
          <a:bodyPr wrap="square" lIns="0" tIns="0" rIns="0" bIns="0" rtlCol="0"/>
          <a:lstStyle/>
          <a:p>
            <a:endParaRPr/>
          </a:p>
        </p:txBody>
      </p:sp>
      <p:sp>
        <p:nvSpPr>
          <p:cNvPr id="104" name="object 104"/>
          <p:cNvSpPr txBox="1"/>
          <p:nvPr/>
        </p:nvSpPr>
        <p:spPr>
          <a:xfrm>
            <a:off x="5248402" y="5504789"/>
            <a:ext cx="13163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171F60"/>
                </a:solidFill>
                <a:latin typeface="Tahoma"/>
                <a:cs typeface="Tahoma"/>
              </a:rPr>
              <a:t>SEKOLAH</a:t>
            </a:r>
            <a:r>
              <a:rPr sz="1200" b="1" spc="-40" dirty="0">
                <a:solidFill>
                  <a:srgbClr val="171F60"/>
                </a:solidFill>
                <a:latin typeface="Tahoma"/>
                <a:cs typeface="Tahoma"/>
              </a:rPr>
              <a:t> </a:t>
            </a:r>
            <a:r>
              <a:rPr sz="1200" b="1" spc="-20" dirty="0">
                <a:solidFill>
                  <a:srgbClr val="171F60"/>
                </a:solidFill>
                <a:latin typeface="Tahoma"/>
                <a:cs typeface="Tahoma"/>
              </a:rPr>
              <a:t>KADER</a:t>
            </a:r>
            <a:endParaRPr sz="1200">
              <a:latin typeface="Tahoma"/>
              <a:cs typeface="Tahoma"/>
            </a:endParaRPr>
          </a:p>
        </p:txBody>
      </p:sp>
      <p:sp>
        <p:nvSpPr>
          <p:cNvPr id="105" name="object 105"/>
          <p:cNvSpPr/>
          <p:nvPr/>
        </p:nvSpPr>
        <p:spPr>
          <a:xfrm>
            <a:off x="4715255" y="5864352"/>
            <a:ext cx="2382520" cy="353695"/>
          </a:xfrm>
          <a:custGeom>
            <a:avLst/>
            <a:gdLst/>
            <a:ahLst/>
            <a:cxnLst/>
            <a:rect l="l" t="t" r="r" b="b"/>
            <a:pathLst>
              <a:path w="2382520" h="353695">
                <a:moveTo>
                  <a:pt x="0" y="58928"/>
                </a:moveTo>
                <a:lnTo>
                  <a:pt x="4826" y="36017"/>
                </a:lnTo>
                <a:lnTo>
                  <a:pt x="17907" y="17284"/>
                </a:lnTo>
                <a:lnTo>
                  <a:pt x="37465" y="4635"/>
                </a:lnTo>
                <a:lnTo>
                  <a:pt x="61214" y="0"/>
                </a:lnTo>
                <a:lnTo>
                  <a:pt x="2320798" y="0"/>
                </a:lnTo>
                <a:lnTo>
                  <a:pt x="2344547" y="4635"/>
                </a:lnTo>
                <a:lnTo>
                  <a:pt x="2364104" y="17284"/>
                </a:lnTo>
                <a:lnTo>
                  <a:pt x="2377186" y="36017"/>
                </a:lnTo>
                <a:lnTo>
                  <a:pt x="2382012" y="58928"/>
                </a:lnTo>
                <a:lnTo>
                  <a:pt x="2382012" y="294640"/>
                </a:lnTo>
                <a:lnTo>
                  <a:pt x="2377186" y="317550"/>
                </a:lnTo>
                <a:lnTo>
                  <a:pt x="2364104" y="336283"/>
                </a:lnTo>
                <a:lnTo>
                  <a:pt x="2344547" y="348932"/>
                </a:lnTo>
                <a:lnTo>
                  <a:pt x="2320798" y="353568"/>
                </a:lnTo>
                <a:lnTo>
                  <a:pt x="61214" y="353568"/>
                </a:lnTo>
                <a:lnTo>
                  <a:pt x="37465" y="348932"/>
                </a:lnTo>
                <a:lnTo>
                  <a:pt x="17907" y="336283"/>
                </a:lnTo>
                <a:lnTo>
                  <a:pt x="4826" y="317550"/>
                </a:lnTo>
                <a:lnTo>
                  <a:pt x="0" y="294640"/>
                </a:lnTo>
                <a:lnTo>
                  <a:pt x="0" y="58928"/>
                </a:lnTo>
                <a:close/>
              </a:path>
            </a:pathLst>
          </a:custGeom>
          <a:ln w="33527">
            <a:solidFill>
              <a:srgbClr val="16257C"/>
            </a:solidFill>
          </a:ln>
        </p:spPr>
        <p:txBody>
          <a:bodyPr wrap="square" lIns="0" tIns="0" rIns="0" bIns="0" rtlCol="0"/>
          <a:lstStyle/>
          <a:p>
            <a:endParaRPr/>
          </a:p>
        </p:txBody>
      </p:sp>
      <p:sp>
        <p:nvSpPr>
          <p:cNvPr id="106" name="object 106"/>
          <p:cNvSpPr txBox="1"/>
          <p:nvPr/>
        </p:nvSpPr>
        <p:spPr>
          <a:xfrm>
            <a:off x="5274309" y="5931204"/>
            <a:ext cx="1264920" cy="20891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171F60"/>
                </a:solidFill>
                <a:latin typeface="Tahoma"/>
                <a:cs typeface="Tahoma"/>
              </a:rPr>
              <a:t>TUGAS</a:t>
            </a:r>
            <a:r>
              <a:rPr sz="1200" b="1" spc="-40" dirty="0">
                <a:solidFill>
                  <a:srgbClr val="171F60"/>
                </a:solidFill>
                <a:latin typeface="Tahoma"/>
                <a:cs typeface="Tahoma"/>
              </a:rPr>
              <a:t> </a:t>
            </a:r>
            <a:r>
              <a:rPr sz="1200" b="1" spc="-25" dirty="0">
                <a:solidFill>
                  <a:srgbClr val="171F60"/>
                </a:solidFill>
                <a:latin typeface="Tahoma"/>
                <a:cs typeface="Tahoma"/>
              </a:rPr>
              <a:t>BELAJAR</a:t>
            </a:r>
            <a:endParaRPr sz="1200">
              <a:latin typeface="Tahoma"/>
              <a:cs typeface="Tahoma"/>
            </a:endParaRPr>
          </a:p>
        </p:txBody>
      </p:sp>
      <p:grpSp>
        <p:nvGrpSpPr>
          <p:cNvPr id="107" name="object 107"/>
          <p:cNvGrpSpPr/>
          <p:nvPr/>
        </p:nvGrpSpPr>
        <p:grpSpPr>
          <a:xfrm>
            <a:off x="1370838" y="4498847"/>
            <a:ext cx="10544175" cy="1920875"/>
            <a:chOff x="1370838" y="4498847"/>
            <a:chExt cx="10544175" cy="1920875"/>
          </a:xfrm>
        </p:grpSpPr>
        <p:sp>
          <p:nvSpPr>
            <p:cNvPr id="108" name="object 108"/>
            <p:cNvSpPr/>
            <p:nvPr/>
          </p:nvSpPr>
          <p:spPr>
            <a:xfrm>
              <a:off x="1370838" y="4498847"/>
              <a:ext cx="10544175" cy="1920875"/>
            </a:xfrm>
            <a:custGeom>
              <a:avLst/>
              <a:gdLst/>
              <a:ahLst/>
              <a:cxnLst/>
              <a:rect l="l" t="t" r="r" b="b"/>
              <a:pathLst>
                <a:path w="10544175" h="1920875">
                  <a:moveTo>
                    <a:pt x="2470277" y="63246"/>
                  </a:moveTo>
                  <a:lnTo>
                    <a:pt x="2432177" y="44196"/>
                  </a:lnTo>
                  <a:lnTo>
                    <a:pt x="2355977" y="6096"/>
                  </a:lnTo>
                  <a:lnTo>
                    <a:pt x="2355977" y="44196"/>
                  </a:lnTo>
                  <a:lnTo>
                    <a:pt x="1654937" y="44196"/>
                  </a:lnTo>
                  <a:lnTo>
                    <a:pt x="1654937" y="1392262"/>
                  </a:lnTo>
                  <a:lnTo>
                    <a:pt x="0" y="1392262"/>
                  </a:lnTo>
                  <a:lnTo>
                    <a:pt x="0" y="1430362"/>
                  </a:lnTo>
                  <a:lnTo>
                    <a:pt x="1693037" y="1430362"/>
                  </a:lnTo>
                  <a:lnTo>
                    <a:pt x="1693037" y="1411312"/>
                  </a:lnTo>
                  <a:lnTo>
                    <a:pt x="1693037" y="1392262"/>
                  </a:lnTo>
                  <a:lnTo>
                    <a:pt x="1693037" y="82308"/>
                  </a:lnTo>
                  <a:lnTo>
                    <a:pt x="2355977" y="82308"/>
                  </a:lnTo>
                  <a:lnTo>
                    <a:pt x="2355977" y="120396"/>
                  </a:lnTo>
                  <a:lnTo>
                    <a:pt x="2432164" y="82308"/>
                  </a:lnTo>
                  <a:lnTo>
                    <a:pt x="2470277" y="63246"/>
                  </a:lnTo>
                  <a:close/>
                </a:path>
                <a:path w="10544175" h="1920875">
                  <a:moveTo>
                    <a:pt x="3278886" y="569976"/>
                  </a:moveTo>
                  <a:lnTo>
                    <a:pt x="3274085" y="546265"/>
                  </a:lnTo>
                  <a:lnTo>
                    <a:pt x="3261017" y="526884"/>
                  </a:lnTo>
                  <a:lnTo>
                    <a:pt x="3241637" y="513816"/>
                  </a:lnTo>
                  <a:lnTo>
                    <a:pt x="3217926" y="509016"/>
                  </a:lnTo>
                  <a:lnTo>
                    <a:pt x="1968246" y="509016"/>
                  </a:lnTo>
                  <a:lnTo>
                    <a:pt x="1944522" y="513816"/>
                  </a:lnTo>
                  <a:lnTo>
                    <a:pt x="1925142" y="526884"/>
                  </a:lnTo>
                  <a:lnTo>
                    <a:pt x="1912073" y="546265"/>
                  </a:lnTo>
                  <a:lnTo>
                    <a:pt x="1907286" y="569976"/>
                  </a:lnTo>
                  <a:lnTo>
                    <a:pt x="1907286" y="813816"/>
                  </a:lnTo>
                  <a:lnTo>
                    <a:pt x="1912073" y="837539"/>
                  </a:lnTo>
                  <a:lnTo>
                    <a:pt x="1925142" y="856919"/>
                  </a:lnTo>
                  <a:lnTo>
                    <a:pt x="1944522" y="869988"/>
                  </a:lnTo>
                  <a:lnTo>
                    <a:pt x="1968246" y="874776"/>
                  </a:lnTo>
                  <a:lnTo>
                    <a:pt x="3217926" y="874776"/>
                  </a:lnTo>
                  <a:lnTo>
                    <a:pt x="3241637" y="869988"/>
                  </a:lnTo>
                  <a:lnTo>
                    <a:pt x="3261017" y="856919"/>
                  </a:lnTo>
                  <a:lnTo>
                    <a:pt x="3274085" y="837539"/>
                  </a:lnTo>
                  <a:lnTo>
                    <a:pt x="3278886" y="813816"/>
                  </a:lnTo>
                  <a:lnTo>
                    <a:pt x="3278886" y="569976"/>
                  </a:lnTo>
                  <a:close/>
                </a:path>
                <a:path w="10544175" h="1920875">
                  <a:moveTo>
                    <a:pt x="10543794" y="38100"/>
                  </a:moveTo>
                  <a:lnTo>
                    <a:pt x="10428732" y="38100"/>
                  </a:lnTo>
                  <a:lnTo>
                    <a:pt x="10428732" y="0"/>
                  </a:lnTo>
                  <a:lnTo>
                    <a:pt x="10314432" y="57150"/>
                  </a:lnTo>
                  <a:lnTo>
                    <a:pt x="10428732" y="114300"/>
                  </a:lnTo>
                  <a:lnTo>
                    <a:pt x="10428732" y="76200"/>
                  </a:lnTo>
                  <a:lnTo>
                    <a:pt x="10505694" y="76200"/>
                  </a:lnTo>
                  <a:lnTo>
                    <a:pt x="10505694" y="1882267"/>
                  </a:lnTo>
                  <a:lnTo>
                    <a:pt x="0" y="1882267"/>
                  </a:lnTo>
                  <a:lnTo>
                    <a:pt x="0" y="1920367"/>
                  </a:lnTo>
                  <a:lnTo>
                    <a:pt x="10543794" y="1920367"/>
                  </a:lnTo>
                  <a:lnTo>
                    <a:pt x="10543794" y="1901317"/>
                  </a:lnTo>
                  <a:lnTo>
                    <a:pt x="10543794" y="1882267"/>
                  </a:lnTo>
                  <a:lnTo>
                    <a:pt x="10543794" y="76200"/>
                  </a:lnTo>
                  <a:lnTo>
                    <a:pt x="10543794" y="57150"/>
                  </a:lnTo>
                  <a:lnTo>
                    <a:pt x="10543794" y="38100"/>
                  </a:lnTo>
                  <a:close/>
                </a:path>
              </a:pathLst>
            </a:custGeom>
            <a:solidFill>
              <a:srgbClr val="16257C"/>
            </a:solidFill>
          </p:spPr>
          <p:txBody>
            <a:bodyPr wrap="square" lIns="0" tIns="0" rIns="0" bIns="0" rtlCol="0"/>
            <a:lstStyle/>
            <a:p>
              <a:endParaRPr/>
            </a:p>
          </p:txBody>
        </p:sp>
        <p:sp>
          <p:nvSpPr>
            <p:cNvPr id="109" name="object 109"/>
            <p:cNvSpPr/>
            <p:nvPr/>
          </p:nvSpPr>
          <p:spPr>
            <a:xfrm>
              <a:off x="3278123" y="5007863"/>
              <a:ext cx="1371600" cy="365760"/>
            </a:xfrm>
            <a:custGeom>
              <a:avLst/>
              <a:gdLst/>
              <a:ahLst/>
              <a:cxnLst/>
              <a:rect l="l" t="t" r="r" b="b"/>
              <a:pathLst>
                <a:path w="1371600" h="365760">
                  <a:moveTo>
                    <a:pt x="0" y="60960"/>
                  </a:moveTo>
                  <a:lnTo>
                    <a:pt x="4792" y="37236"/>
                  </a:lnTo>
                  <a:lnTo>
                    <a:pt x="17859" y="17859"/>
                  </a:lnTo>
                  <a:lnTo>
                    <a:pt x="37236" y="4792"/>
                  </a:lnTo>
                  <a:lnTo>
                    <a:pt x="60960" y="0"/>
                  </a:lnTo>
                  <a:lnTo>
                    <a:pt x="1310639" y="0"/>
                  </a:lnTo>
                  <a:lnTo>
                    <a:pt x="1334363" y="4792"/>
                  </a:lnTo>
                  <a:lnTo>
                    <a:pt x="1353740" y="17859"/>
                  </a:lnTo>
                  <a:lnTo>
                    <a:pt x="1366807" y="37236"/>
                  </a:lnTo>
                  <a:lnTo>
                    <a:pt x="1371600" y="60960"/>
                  </a:lnTo>
                  <a:lnTo>
                    <a:pt x="1371600" y="304800"/>
                  </a:lnTo>
                  <a:lnTo>
                    <a:pt x="1366807" y="328523"/>
                  </a:lnTo>
                  <a:lnTo>
                    <a:pt x="1353740" y="347900"/>
                  </a:lnTo>
                  <a:lnTo>
                    <a:pt x="1334363" y="360967"/>
                  </a:lnTo>
                  <a:lnTo>
                    <a:pt x="1310639" y="365760"/>
                  </a:lnTo>
                  <a:lnTo>
                    <a:pt x="60960" y="365760"/>
                  </a:lnTo>
                  <a:lnTo>
                    <a:pt x="37236" y="360967"/>
                  </a:lnTo>
                  <a:lnTo>
                    <a:pt x="17859" y="347900"/>
                  </a:lnTo>
                  <a:lnTo>
                    <a:pt x="4792" y="328523"/>
                  </a:lnTo>
                  <a:lnTo>
                    <a:pt x="0" y="304800"/>
                  </a:lnTo>
                  <a:lnTo>
                    <a:pt x="0" y="60960"/>
                  </a:lnTo>
                  <a:close/>
                </a:path>
              </a:pathLst>
            </a:custGeom>
            <a:ln w="33528">
              <a:solidFill>
                <a:srgbClr val="16257C"/>
              </a:solidFill>
            </a:ln>
          </p:spPr>
          <p:txBody>
            <a:bodyPr wrap="square" lIns="0" tIns="0" rIns="0" bIns="0" rtlCol="0"/>
            <a:lstStyle/>
            <a:p>
              <a:endParaRPr/>
            </a:p>
          </p:txBody>
        </p:sp>
      </p:grpSp>
      <p:sp>
        <p:nvSpPr>
          <p:cNvPr id="110" name="object 110"/>
          <p:cNvSpPr txBox="1"/>
          <p:nvPr/>
        </p:nvSpPr>
        <p:spPr>
          <a:xfrm>
            <a:off x="3365119" y="5064633"/>
            <a:ext cx="119888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Tahoma"/>
                <a:cs typeface="Tahoma"/>
              </a:rPr>
              <a:t>K</a:t>
            </a:r>
            <a:r>
              <a:rPr sz="1400" b="1" spc="75" dirty="0">
                <a:solidFill>
                  <a:srgbClr val="FFFFFF"/>
                </a:solidFill>
                <a:latin typeface="Tahoma"/>
                <a:cs typeface="Tahoma"/>
              </a:rPr>
              <a:t>O</a:t>
            </a:r>
            <a:r>
              <a:rPr sz="1400" b="1" spc="85" dirty="0">
                <a:solidFill>
                  <a:srgbClr val="FFFFFF"/>
                </a:solidFill>
                <a:latin typeface="Tahoma"/>
                <a:cs typeface="Tahoma"/>
              </a:rPr>
              <a:t>M</a:t>
            </a:r>
            <a:r>
              <a:rPr sz="1400" b="1" spc="-50" dirty="0">
                <a:solidFill>
                  <a:srgbClr val="FFFFFF"/>
                </a:solidFill>
                <a:latin typeface="Tahoma"/>
                <a:cs typeface="Tahoma"/>
              </a:rPr>
              <a:t>P</a:t>
            </a:r>
            <a:r>
              <a:rPr sz="1400" b="1" spc="-60" dirty="0">
                <a:solidFill>
                  <a:srgbClr val="FFFFFF"/>
                </a:solidFill>
                <a:latin typeface="Tahoma"/>
                <a:cs typeface="Tahoma"/>
              </a:rPr>
              <a:t>ETENSI</a:t>
            </a:r>
            <a:endParaRPr sz="1400">
              <a:latin typeface="Tahoma"/>
              <a:cs typeface="Tahoma"/>
            </a:endParaRPr>
          </a:p>
        </p:txBody>
      </p:sp>
      <p:grpSp>
        <p:nvGrpSpPr>
          <p:cNvPr id="111" name="object 111"/>
          <p:cNvGrpSpPr/>
          <p:nvPr/>
        </p:nvGrpSpPr>
        <p:grpSpPr>
          <a:xfrm>
            <a:off x="3259772" y="5419280"/>
            <a:ext cx="1405255" cy="399415"/>
            <a:chOff x="3259772" y="5419280"/>
            <a:chExt cx="1405255" cy="399415"/>
          </a:xfrm>
        </p:grpSpPr>
        <p:sp>
          <p:nvSpPr>
            <p:cNvPr id="112" name="object 112"/>
            <p:cNvSpPr/>
            <p:nvPr/>
          </p:nvSpPr>
          <p:spPr>
            <a:xfrm>
              <a:off x="3276599" y="5436107"/>
              <a:ext cx="1371600" cy="365760"/>
            </a:xfrm>
            <a:custGeom>
              <a:avLst/>
              <a:gdLst/>
              <a:ahLst/>
              <a:cxnLst/>
              <a:rect l="l" t="t" r="r" b="b"/>
              <a:pathLst>
                <a:path w="1371600" h="365760">
                  <a:moveTo>
                    <a:pt x="1310639" y="0"/>
                  </a:moveTo>
                  <a:lnTo>
                    <a:pt x="60960" y="0"/>
                  </a:lnTo>
                  <a:lnTo>
                    <a:pt x="37236" y="4792"/>
                  </a:lnTo>
                  <a:lnTo>
                    <a:pt x="17859" y="17859"/>
                  </a:lnTo>
                  <a:lnTo>
                    <a:pt x="4792" y="37236"/>
                  </a:lnTo>
                  <a:lnTo>
                    <a:pt x="0" y="60959"/>
                  </a:lnTo>
                  <a:lnTo>
                    <a:pt x="0" y="304799"/>
                  </a:lnTo>
                  <a:lnTo>
                    <a:pt x="4792" y="328528"/>
                  </a:lnTo>
                  <a:lnTo>
                    <a:pt x="17859" y="347905"/>
                  </a:lnTo>
                  <a:lnTo>
                    <a:pt x="37236" y="360969"/>
                  </a:lnTo>
                  <a:lnTo>
                    <a:pt x="60960" y="365759"/>
                  </a:lnTo>
                  <a:lnTo>
                    <a:pt x="1310639" y="365759"/>
                  </a:lnTo>
                  <a:lnTo>
                    <a:pt x="1334363" y="360969"/>
                  </a:lnTo>
                  <a:lnTo>
                    <a:pt x="1353740" y="347905"/>
                  </a:lnTo>
                  <a:lnTo>
                    <a:pt x="1366807" y="328528"/>
                  </a:lnTo>
                  <a:lnTo>
                    <a:pt x="1371600" y="304799"/>
                  </a:lnTo>
                  <a:lnTo>
                    <a:pt x="1371600" y="60959"/>
                  </a:lnTo>
                  <a:lnTo>
                    <a:pt x="1366807" y="37236"/>
                  </a:lnTo>
                  <a:lnTo>
                    <a:pt x="1353740" y="17859"/>
                  </a:lnTo>
                  <a:lnTo>
                    <a:pt x="1334363" y="4792"/>
                  </a:lnTo>
                  <a:lnTo>
                    <a:pt x="1310639" y="0"/>
                  </a:lnTo>
                  <a:close/>
                </a:path>
              </a:pathLst>
            </a:custGeom>
            <a:solidFill>
              <a:srgbClr val="16257C"/>
            </a:solidFill>
          </p:spPr>
          <p:txBody>
            <a:bodyPr wrap="square" lIns="0" tIns="0" rIns="0" bIns="0" rtlCol="0"/>
            <a:lstStyle/>
            <a:p>
              <a:endParaRPr/>
            </a:p>
          </p:txBody>
        </p:sp>
        <p:sp>
          <p:nvSpPr>
            <p:cNvPr id="113" name="object 113"/>
            <p:cNvSpPr/>
            <p:nvPr/>
          </p:nvSpPr>
          <p:spPr>
            <a:xfrm>
              <a:off x="3276599" y="5436107"/>
              <a:ext cx="1371600" cy="365760"/>
            </a:xfrm>
            <a:custGeom>
              <a:avLst/>
              <a:gdLst/>
              <a:ahLst/>
              <a:cxnLst/>
              <a:rect l="l" t="t" r="r" b="b"/>
              <a:pathLst>
                <a:path w="1371600" h="365760">
                  <a:moveTo>
                    <a:pt x="0" y="60959"/>
                  </a:moveTo>
                  <a:lnTo>
                    <a:pt x="4792" y="37236"/>
                  </a:lnTo>
                  <a:lnTo>
                    <a:pt x="17859" y="17859"/>
                  </a:lnTo>
                  <a:lnTo>
                    <a:pt x="37236" y="4792"/>
                  </a:lnTo>
                  <a:lnTo>
                    <a:pt x="60960" y="0"/>
                  </a:lnTo>
                  <a:lnTo>
                    <a:pt x="1310639" y="0"/>
                  </a:lnTo>
                  <a:lnTo>
                    <a:pt x="1334363" y="4792"/>
                  </a:lnTo>
                  <a:lnTo>
                    <a:pt x="1353740" y="17859"/>
                  </a:lnTo>
                  <a:lnTo>
                    <a:pt x="1366807" y="37236"/>
                  </a:lnTo>
                  <a:lnTo>
                    <a:pt x="1371600" y="60959"/>
                  </a:lnTo>
                  <a:lnTo>
                    <a:pt x="1371600" y="304799"/>
                  </a:lnTo>
                  <a:lnTo>
                    <a:pt x="1366807" y="328528"/>
                  </a:lnTo>
                  <a:lnTo>
                    <a:pt x="1353740" y="347905"/>
                  </a:lnTo>
                  <a:lnTo>
                    <a:pt x="1334363" y="360969"/>
                  </a:lnTo>
                  <a:lnTo>
                    <a:pt x="1310639" y="365759"/>
                  </a:lnTo>
                  <a:lnTo>
                    <a:pt x="60960" y="365759"/>
                  </a:lnTo>
                  <a:lnTo>
                    <a:pt x="37236" y="360969"/>
                  </a:lnTo>
                  <a:lnTo>
                    <a:pt x="17859" y="347905"/>
                  </a:lnTo>
                  <a:lnTo>
                    <a:pt x="4792" y="328528"/>
                  </a:lnTo>
                  <a:lnTo>
                    <a:pt x="0" y="304799"/>
                  </a:lnTo>
                  <a:lnTo>
                    <a:pt x="0" y="60959"/>
                  </a:lnTo>
                  <a:close/>
                </a:path>
              </a:pathLst>
            </a:custGeom>
            <a:ln w="33528">
              <a:solidFill>
                <a:srgbClr val="16257C"/>
              </a:solidFill>
            </a:ln>
          </p:spPr>
          <p:txBody>
            <a:bodyPr wrap="square" lIns="0" tIns="0" rIns="0" bIns="0" rtlCol="0"/>
            <a:lstStyle/>
            <a:p>
              <a:endParaRPr/>
            </a:p>
          </p:txBody>
        </p:sp>
      </p:grpSp>
      <p:sp>
        <p:nvSpPr>
          <p:cNvPr id="114" name="object 114"/>
          <p:cNvSpPr txBox="1"/>
          <p:nvPr/>
        </p:nvSpPr>
        <p:spPr>
          <a:xfrm>
            <a:off x="3625088" y="5493207"/>
            <a:ext cx="673735" cy="239395"/>
          </a:xfrm>
          <a:prstGeom prst="rect">
            <a:avLst/>
          </a:prstGeom>
        </p:spPr>
        <p:txBody>
          <a:bodyPr vert="horz" wrap="square" lIns="0" tIns="12700" rIns="0" bIns="0" rtlCol="0">
            <a:spAutoFit/>
          </a:bodyPr>
          <a:lstStyle/>
          <a:p>
            <a:pPr marL="12700">
              <a:lnSpc>
                <a:spcPct val="100000"/>
              </a:lnSpc>
              <a:spcBef>
                <a:spcPts val="100"/>
              </a:spcBef>
            </a:pPr>
            <a:r>
              <a:rPr sz="1400" b="1" spc="-75" dirty="0">
                <a:solidFill>
                  <a:srgbClr val="FFFFFF"/>
                </a:solidFill>
                <a:latin typeface="Tahoma"/>
                <a:cs typeface="Tahoma"/>
              </a:rPr>
              <a:t>KARIER</a:t>
            </a:r>
            <a:endParaRPr sz="1400">
              <a:latin typeface="Tahoma"/>
              <a:cs typeface="Tahoma"/>
            </a:endParaRPr>
          </a:p>
        </p:txBody>
      </p:sp>
      <p:grpSp>
        <p:nvGrpSpPr>
          <p:cNvPr id="115" name="object 115"/>
          <p:cNvGrpSpPr/>
          <p:nvPr/>
        </p:nvGrpSpPr>
        <p:grpSpPr>
          <a:xfrm>
            <a:off x="3259772" y="5847524"/>
            <a:ext cx="1405255" cy="399415"/>
            <a:chOff x="3259772" y="5847524"/>
            <a:chExt cx="1405255" cy="399415"/>
          </a:xfrm>
        </p:grpSpPr>
        <p:sp>
          <p:nvSpPr>
            <p:cNvPr id="116" name="object 116"/>
            <p:cNvSpPr/>
            <p:nvPr/>
          </p:nvSpPr>
          <p:spPr>
            <a:xfrm>
              <a:off x="3276599" y="5864351"/>
              <a:ext cx="1371600" cy="365760"/>
            </a:xfrm>
            <a:custGeom>
              <a:avLst/>
              <a:gdLst/>
              <a:ahLst/>
              <a:cxnLst/>
              <a:rect l="l" t="t" r="r" b="b"/>
              <a:pathLst>
                <a:path w="1371600" h="365760">
                  <a:moveTo>
                    <a:pt x="1310639" y="0"/>
                  </a:moveTo>
                  <a:lnTo>
                    <a:pt x="60960" y="0"/>
                  </a:lnTo>
                  <a:lnTo>
                    <a:pt x="37236" y="4790"/>
                  </a:lnTo>
                  <a:lnTo>
                    <a:pt x="17859" y="17854"/>
                  </a:lnTo>
                  <a:lnTo>
                    <a:pt x="4792" y="37231"/>
                  </a:lnTo>
                  <a:lnTo>
                    <a:pt x="0" y="60960"/>
                  </a:lnTo>
                  <a:lnTo>
                    <a:pt x="0" y="304800"/>
                  </a:lnTo>
                  <a:lnTo>
                    <a:pt x="4792" y="328528"/>
                  </a:lnTo>
                  <a:lnTo>
                    <a:pt x="17859" y="347905"/>
                  </a:lnTo>
                  <a:lnTo>
                    <a:pt x="37236" y="360969"/>
                  </a:lnTo>
                  <a:lnTo>
                    <a:pt x="60960" y="365760"/>
                  </a:lnTo>
                  <a:lnTo>
                    <a:pt x="1310639" y="365760"/>
                  </a:lnTo>
                  <a:lnTo>
                    <a:pt x="1334363" y="360969"/>
                  </a:lnTo>
                  <a:lnTo>
                    <a:pt x="1353740" y="347905"/>
                  </a:lnTo>
                  <a:lnTo>
                    <a:pt x="1366807" y="328528"/>
                  </a:lnTo>
                  <a:lnTo>
                    <a:pt x="1371600" y="304800"/>
                  </a:lnTo>
                  <a:lnTo>
                    <a:pt x="1371600" y="60960"/>
                  </a:lnTo>
                  <a:lnTo>
                    <a:pt x="1366807" y="37231"/>
                  </a:lnTo>
                  <a:lnTo>
                    <a:pt x="1353740" y="17854"/>
                  </a:lnTo>
                  <a:lnTo>
                    <a:pt x="1334363" y="4790"/>
                  </a:lnTo>
                  <a:lnTo>
                    <a:pt x="1310639" y="0"/>
                  </a:lnTo>
                  <a:close/>
                </a:path>
              </a:pathLst>
            </a:custGeom>
            <a:solidFill>
              <a:srgbClr val="16257C"/>
            </a:solidFill>
          </p:spPr>
          <p:txBody>
            <a:bodyPr wrap="square" lIns="0" tIns="0" rIns="0" bIns="0" rtlCol="0"/>
            <a:lstStyle/>
            <a:p>
              <a:endParaRPr/>
            </a:p>
          </p:txBody>
        </p:sp>
        <p:sp>
          <p:nvSpPr>
            <p:cNvPr id="117" name="object 117"/>
            <p:cNvSpPr/>
            <p:nvPr/>
          </p:nvSpPr>
          <p:spPr>
            <a:xfrm>
              <a:off x="3276599" y="5864351"/>
              <a:ext cx="1371600" cy="365760"/>
            </a:xfrm>
            <a:custGeom>
              <a:avLst/>
              <a:gdLst/>
              <a:ahLst/>
              <a:cxnLst/>
              <a:rect l="l" t="t" r="r" b="b"/>
              <a:pathLst>
                <a:path w="1371600" h="365760">
                  <a:moveTo>
                    <a:pt x="0" y="60960"/>
                  </a:moveTo>
                  <a:lnTo>
                    <a:pt x="4792" y="37231"/>
                  </a:lnTo>
                  <a:lnTo>
                    <a:pt x="17859" y="17854"/>
                  </a:lnTo>
                  <a:lnTo>
                    <a:pt x="37236" y="4790"/>
                  </a:lnTo>
                  <a:lnTo>
                    <a:pt x="60960" y="0"/>
                  </a:lnTo>
                  <a:lnTo>
                    <a:pt x="1310639" y="0"/>
                  </a:lnTo>
                  <a:lnTo>
                    <a:pt x="1334363" y="4790"/>
                  </a:lnTo>
                  <a:lnTo>
                    <a:pt x="1353740" y="17854"/>
                  </a:lnTo>
                  <a:lnTo>
                    <a:pt x="1366807" y="37231"/>
                  </a:lnTo>
                  <a:lnTo>
                    <a:pt x="1371600" y="60960"/>
                  </a:lnTo>
                  <a:lnTo>
                    <a:pt x="1371600" y="304800"/>
                  </a:lnTo>
                  <a:lnTo>
                    <a:pt x="1366807" y="328528"/>
                  </a:lnTo>
                  <a:lnTo>
                    <a:pt x="1353740" y="347905"/>
                  </a:lnTo>
                  <a:lnTo>
                    <a:pt x="1334363" y="360969"/>
                  </a:lnTo>
                  <a:lnTo>
                    <a:pt x="1310639" y="365760"/>
                  </a:lnTo>
                  <a:lnTo>
                    <a:pt x="60960" y="365760"/>
                  </a:lnTo>
                  <a:lnTo>
                    <a:pt x="37236" y="360969"/>
                  </a:lnTo>
                  <a:lnTo>
                    <a:pt x="17859" y="347905"/>
                  </a:lnTo>
                  <a:lnTo>
                    <a:pt x="4792" y="328528"/>
                  </a:lnTo>
                  <a:lnTo>
                    <a:pt x="0" y="304800"/>
                  </a:lnTo>
                  <a:lnTo>
                    <a:pt x="0" y="60960"/>
                  </a:lnTo>
                  <a:close/>
                </a:path>
              </a:pathLst>
            </a:custGeom>
            <a:ln w="33528">
              <a:solidFill>
                <a:srgbClr val="16257C"/>
              </a:solidFill>
            </a:ln>
          </p:spPr>
          <p:txBody>
            <a:bodyPr wrap="square" lIns="0" tIns="0" rIns="0" bIns="0" rtlCol="0"/>
            <a:lstStyle/>
            <a:p>
              <a:endParaRPr/>
            </a:p>
          </p:txBody>
        </p:sp>
      </p:grpSp>
      <p:sp>
        <p:nvSpPr>
          <p:cNvPr id="118" name="object 118"/>
          <p:cNvSpPr txBox="1"/>
          <p:nvPr/>
        </p:nvSpPr>
        <p:spPr>
          <a:xfrm>
            <a:off x="3381247" y="5921146"/>
            <a:ext cx="1161415" cy="240029"/>
          </a:xfrm>
          <a:prstGeom prst="rect">
            <a:avLst/>
          </a:prstGeom>
        </p:spPr>
        <p:txBody>
          <a:bodyPr vert="horz" wrap="square" lIns="0" tIns="13335" rIns="0" bIns="0" rtlCol="0">
            <a:spAutoFit/>
          </a:bodyPr>
          <a:lstStyle/>
          <a:p>
            <a:pPr marL="12700">
              <a:lnSpc>
                <a:spcPct val="100000"/>
              </a:lnSpc>
              <a:spcBef>
                <a:spcPts val="105"/>
              </a:spcBef>
            </a:pPr>
            <a:r>
              <a:rPr sz="1400" b="1" spc="-50" dirty="0">
                <a:solidFill>
                  <a:srgbClr val="FFFFFF"/>
                </a:solidFill>
                <a:latin typeface="Tahoma"/>
                <a:cs typeface="Tahoma"/>
              </a:rPr>
              <a:t>KUALIFIKASI</a:t>
            </a:r>
            <a:endParaRPr sz="1400">
              <a:latin typeface="Tahoma"/>
              <a:cs typeface="Tahoma"/>
            </a:endParaRPr>
          </a:p>
        </p:txBody>
      </p:sp>
      <p:grpSp>
        <p:nvGrpSpPr>
          <p:cNvPr id="119" name="object 119"/>
          <p:cNvGrpSpPr/>
          <p:nvPr/>
        </p:nvGrpSpPr>
        <p:grpSpPr>
          <a:xfrm>
            <a:off x="5670041" y="2783839"/>
            <a:ext cx="5249545" cy="3223260"/>
            <a:chOff x="5670041" y="2783839"/>
            <a:chExt cx="5249545" cy="3223260"/>
          </a:xfrm>
        </p:grpSpPr>
        <p:sp>
          <p:nvSpPr>
            <p:cNvPr id="120" name="object 120"/>
            <p:cNvSpPr/>
            <p:nvPr/>
          </p:nvSpPr>
          <p:spPr>
            <a:xfrm>
              <a:off x="5670042" y="4498974"/>
              <a:ext cx="4369435" cy="120014"/>
            </a:xfrm>
            <a:custGeom>
              <a:avLst/>
              <a:gdLst/>
              <a:ahLst/>
              <a:cxnLst/>
              <a:rect l="l" t="t" r="r" b="b"/>
              <a:pathLst>
                <a:path w="4369434" h="120014">
                  <a:moveTo>
                    <a:pt x="1582293" y="57023"/>
                  </a:moveTo>
                  <a:lnTo>
                    <a:pt x="1544612" y="38354"/>
                  </a:lnTo>
                  <a:lnTo>
                    <a:pt x="1467739" y="254"/>
                  </a:lnTo>
                  <a:lnTo>
                    <a:pt x="1467866" y="38430"/>
                  </a:lnTo>
                  <a:lnTo>
                    <a:pt x="114211" y="43624"/>
                  </a:lnTo>
                  <a:lnTo>
                    <a:pt x="114046" y="5461"/>
                  </a:lnTo>
                  <a:lnTo>
                    <a:pt x="0" y="63119"/>
                  </a:lnTo>
                  <a:lnTo>
                    <a:pt x="114554" y="119761"/>
                  </a:lnTo>
                  <a:lnTo>
                    <a:pt x="114376" y="81788"/>
                  </a:lnTo>
                  <a:lnTo>
                    <a:pt x="1467993" y="76530"/>
                  </a:lnTo>
                  <a:lnTo>
                    <a:pt x="1468120" y="114554"/>
                  </a:lnTo>
                  <a:lnTo>
                    <a:pt x="1582293" y="57023"/>
                  </a:lnTo>
                  <a:close/>
                </a:path>
                <a:path w="4369434" h="120014">
                  <a:moveTo>
                    <a:pt x="4369181" y="58039"/>
                  </a:moveTo>
                  <a:lnTo>
                    <a:pt x="4254881" y="762"/>
                  </a:lnTo>
                  <a:lnTo>
                    <a:pt x="4254830" y="38849"/>
                  </a:lnTo>
                  <a:lnTo>
                    <a:pt x="3342132" y="38125"/>
                  </a:lnTo>
                  <a:lnTo>
                    <a:pt x="3342132" y="0"/>
                  </a:lnTo>
                  <a:lnTo>
                    <a:pt x="3227832" y="57023"/>
                  </a:lnTo>
                  <a:lnTo>
                    <a:pt x="3342132" y="114300"/>
                  </a:lnTo>
                  <a:lnTo>
                    <a:pt x="3342132" y="76225"/>
                  </a:lnTo>
                  <a:lnTo>
                    <a:pt x="4254792" y="76949"/>
                  </a:lnTo>
                  <a:lnTo>
                    <a:pt x="4254754" y="115062"/>
                  </a:lnTo>
                  <a:lnTo>
                    <a:pt x="4331208" y="76962"/>
                  </a:lnTo>
                  <a:lnTo>
                    <a:pt x="4369181" y="58039"/>
                  </a:lnTo>
                  <a:close/>
                </a:path>
              </a:pathLst>
            </a:custGeom>
            <a:solidFill>
              <a:srgbClr val="16257C"/>
            </a:solidFill>
          </p:spPr>
          <p:txBody>
            <a:bodyPr wrap="square" lIns="0" tIns="0" rIns="0" bIns="0" rtlCol="0"/>
            <a:lstStyle/>
            <a:p>
              <a:endParaRPr/>
            </a:p>
          </p:txBody>
        </p:sp>
        <p:pic>
          <p:nvPicPr>
            <p:cNvPr id="121" name="object 121"/>
            <p:cNvPicPr/>
            <p:nvPr/>
          </p:nvPicPr>
          <p:blipFill>
            <a:blip r:embed="rId5" cstate="print"/>
            <a:stretch>
              <a:fillRect/>
            </a:stretch>
          </p:blipFill>
          <p:spPr>
            <a:xfrm>
              <a:off x="7806689" y="2785871"/>
              <a:ext cx="232028" cy="114300"/>
            </a:xfrm>
            <a:prstGeom prst="rect">
              <a:avLst/>
            </a:prstGeom>
          </p:spPr>
        </p:pic>
        <p:sp>
          <p:nvSpPr>
            <p:cNvPr id="122" name="object 122"/>
            <p:cNvSpPr/>
            <p:nvPr/>
          </p:nvSpPr>
          <p:spPr>
            <a:xfrm>
              <a:off x="9760331" y="2783839"/>
              <a:ext cx="1159510" cy="3223260"/>
            </a:xfrm>
            <a:custGeom>
              <a:avLst/>
              <a:gdLst/>
              <a:ahLst/>
              <a:cxnLst/>
              <a:rect l="l" t="t" r="r" b="b"/>
              <a:pathLst>
                <a:path w="1159509" h="3223260">
                  <a:moveTo>
                    <a:pt x="356235" y="56134"/>
                  </a:moveTo>
                  <a:lnTo>
                    <a:pt x="318820" y="37846"/>
                  </a:lnTo>
                  <a:lnTo>
                    <a:pt x="241427" y="0"/>
                  </a:lnTo>
                  <a:lnTo>
                    <a:pt x="241719" y="38023"/>
                  </a:lnTo>
                  <a:lnTo>
                    <a:pt x="0" y="40132"/>
                  </a:lnTo>
                  <a:lnTo>
                    <a:pt x="254" y="78232"/>
                  </a:lnTo>
                  <a:lnTo>
                    <a:pt x="242011" y="76123"/>
                  </a:lnTo>
                  <a:lnTo>
                    <a:pt x="242316" y="114300"/>
                  </a:lnTo>
                  <a:lnTo>
                    <a:pt x="356235" y="56134"/>
                  </a:lnTo>
                  <a:close/>
                </a:path>
                <a:path w="1159509" h="3223260">
                  <a:moveTo>
                    <a:pt x="1121029" y="2137918"/>
                  </a:moveTo>
                  <a:lnTo>
                    <a:pt x="1082929" y="2137918"/>
                  </a:lnTo>
                  <a:lnTo>
                    <a:pt x="1082929" y="2198370"/>
                  </a:lnTo>
                  <a:lnTo>
                    <a:pt x="168529" y="2198370"/>
                  </a:lnTo>
                  <a:lnTo>
                    <a:pt x="168529" y="2204339"/>
                  </a:lnTo>
                  <a:lnTo>
                    <a:pt x="168529" y="2556637"/>
                  </a:lnTo>
                  <a:lnTo>
                    <a:pt x="168529" y="3184791"/>
                  </a:lnTo>
                  <a:lnTo>
                    <a:pt x="301879" y="3184791"/>
                  </a:lnTo>
                  <a:lnTo>
                    <a:pt x="301879" y="3222891"/>
                  </a:lnTo>
                  <a:lnTo>
                    <a:pt x="378079" y="3184791"/>
                  </a:lnTo>
                  <a:lnTo>
                    <a:pt x="416179" y="3165741"/>
                  </a:lnTo>
                  <a:lnTo>
                    <a:pt x="378079" y="3146691"/>
                  </a:lnTo>
                  <a:lnTo>
                    <a:pt x="301879" y="3108591"/>
                  </a:lnTo>
                  <a:lnTo>
                    <a:pt x="301879" y="3146691"/>
                  </a:lnTo>
                  <a:lnTo>
                    <a:pt x="206629" y="3146691"/>
                  </a:lnTo>
                  <a:lnTo>
                    <a:pt x="206629" y="2556637"/>
                  </a:lnTo>
                  <a:lnTo>
                    <a:pt x="301879" y="2556637"/>
                  </a:lnTo>
                  <a:lnTo>
                    <a:pt x="301879" y="2594737"/>
                  </a:lnTo>
                  <a:lnTo>
                    <a:pt x="378079" y="2556637"/>
                  </a:lnTo>
                  <a:lnTo>
                    <a:pt x="416179" y="2537587"/>
                  </a:lnTo>
                  <a:lnTo>
                    <a:pt x="378079" y="2518537"/>
                  </a:lnTo>
                  <a:lnTo>
                    <a:pt x="301879" y="2480437"/>
                  </a:lnTo>
                  <a:lnTo>
                    <a:pt x="301879" y="2518537"/>
                  </a:lnTo>
                  <a:lnTo>
                    <a:pt x="206629" y="2518537"/>
                  </a:lnTo>
                  <a:lnTo>
                    <a:pt x="206629" y="2242439"/>
                  </a:lnTo>
                  <a:lnTo>
                    <a:pt x="1121029" y="2242439"/>
                  </a:lnTo>
                  <a:lnTo>
                    <a:pt x="1121029" y="2236470"/>
                  </a:lnTo>
                  <a:lnTo>
                    <a:pt x="1121029" y="2204339"/>
                  </a:lnTo>
                  <a:lnTo>
                    <a:pt x="1121029" y="2198370"/>
                  </a:lnTo>
                  <a:lnTo>
                    <a:pt x="1121029" y="2137918"/>
                  </a:lnTo>
                  <a:close/>
                </a:path>
                <a:path w="1159509" h="3223260">
                  <a:moveTo>
                    <a:pt x="1159002" y="1291844"/>
                  </a:moveTo>
                  <a:lnTo>
                    <a:pt x="1120889" y="1292110"/>
                  </a:lnTo>
                  <a:lnTo>
                    <a:pt x="1114933" y="424815"/>
                  </a:lnTo>
                  <a:lnTo>
                    <a:pt x="1076833" y="425069"/>
                  </a:lnTo>
                  <a:lnTo>
                    <a:pt x="1082789" y="1292364"/>
                  </a:lnTo>
                  <a:lnTo>
                    <a:pt x="1044702" y="1292606"/>
                  </a:lnTo>
                  <a:lnTo>
                    <a:pt x="1102614" y="1406525"/>
                  </a:lnTo>
                  <a:lnTo>
                    <a:pt x="1149375" y="1311402"/>
                  </a:lnTo>
                  <a:lnTo>
                    <a:pt x="1159002" y="1291844"/>
                  </a:lnTo>
                  <a:close/>
                </a:path>
              </a:pathLst>
            </a:custGeom>
            <a:solidFill>
              <a:srgbClr val="16257C"/>
            </a:solidFill>
          </p:spPr>
          <p:txBody>
            <a:bodyPr wrap="square" lIns="0" tIns="0" rIns="0" bIns="0" rtlCol="0"/>
            <a:lstStyle/>
            <a:p>
              <a:endParaRPr/>
            </a:p>
          </p:txBody>
        </p:sp>
      </p:grpSp>
      <p:sp>
        <p:nvSpPr>
          <p:cNvPr id="123" name="object 123"/>
          <p:cNvSpPr/>
          <p:nvPr/>
        </p:nvSpPr>
        <p:spPr>
          <a:xfrm>
            <a:off x="3276600" y="1315211"/>
            <a:ext cx="8702040" cy="370840"/>
          </a:xfrm>
          <a:custGeom>
            <a:avLst/>
            <a:gdLst/>
            <a:ahLst/>
            <a:cxnLst/>
            <a:rect l="l" t="t" r="r" b="b"/>
            <a:pathLst>
              <a:path w="8702040" h="370839">
                <a:moveTo>
                  <a:pt x="8640318" y="0"/>
                </a:moveTo>
                <a:lnTo>
                  <a:pt x="61722" y="0"/>
                </a:lnTo>
                <a:lnTo>
                  <a:pt x="37719" y="4857"/>
                </a:lnTo>
                <a:lnTo>
                  <a:pt x="18097" y="18097"/>
                </a:lnTo>
                <a:lnTo>
                  <a:pt x="4857" y="37719"/>
                </a:lnTo>
                <a:lnTo>
                  <a:pt x="0" y="61722"/>
                </a:lnTo>
                <a:lnTo>
                  <a:pt x="0" y="308610"/>
                </a:lnTo>
                <a:lnTo>
                  <a:pt x="4857" y="332613"/>
                </a:lnTo>
                <a:lnTo>
                  <a:pt x="18097" y="352234"/>
                </a:lnTo>
                <a:lnTo>
                  <a:pt x="37719" y="365474"/>
                </a:lnTo>
                <a:lnTo>
                  <a:pt x="61722" y="370332"/>
                </a:lnTo>
                <a:lnTo>
                  <a:pt x="8640318" y="370332"/>
                </a:lnTo>
                <a:lnTo>
                  <a:pt x="8664321" y="365474"/>
                </a:lnTo>
                <a:lnTo>
                  <a:pt x="8683942" y="352234"/>
                </a:lnTo>
                <a:lnTo>
                  <a:pt x="8697182" y="332613"/>
                </a:lnTo>
                <a:lnTo>
                  <a:pt x="8702040" y="308610"/>
                </a:lnTo>
                <a:lnTo>
                  <a:pt x="8702040" y="61722"/>
                </a:lnTo>
                <a:lnTo>
                  <a:pt x="8697182" y="37719"/>
                </a:lnTo>
                <a:lnTo>
                  <a:pt x="8683942" y="18097"/>
                </a:lnTo>
                <a:lnTo>
                  <a:pt x="8664321" y="4857"/>
                </a:lnTo>
                <a:lnTo>
                  <a:pt x="8640318" y="0"/>
                </a:lnTo>
                <a:close/>
              </a:path>
            </a:pathLst>
          </a:custGeom>
          <a:solidFill>
            <a:srgbClr val="16257C"/>
          </a:solidFill>
        </p:spPr>
        <p:txBody>
          <a:bodyPr wrap="square" lIns="0" tIns="0" rIns="0" bIns="0" rtlCol="0"/>
          <a:lstStyle/>
          <a:p>
            <a:endParaRPr/>
          </a:p>
        </p:txBody>
      </p:sp>
      <p:sp>
        <p:nvSpPr>
          <p:cNvPr id="124" name="object 124"/>
          <p:cNvSpPr txBox="1"/>
          <p:nvPr/>
        </p:nvSpPr>
        <p:spPr>
          <a:xfrm>
            <a:off x="6054597" y="1360423"/>
            <a:ext cx="3128645" cy="269240"/>
          </a:xfrm>
          <a:prstGeom prst="rect">
            <a:avLst/>
          </a:prstGeom>
        </p:spPr>
        <p:txBody>
          <a:bodyPr vert="horz" wrap="square" lIns="0" tIns="12065" rIns="0" bIns="0" rtlCol="0">
            <a:spAutoFit/>
          </a:bodyPr>
          <a:lstStyle/>
          <a:p>
            <a:pPr marL="12700">
              <a:lnSpc>
                <a:spcPct val="100000"/>
              </a:lnSpc>
              <a:spcBef>
                <a:spcPts val="95"/>
              </a:spcBef>
            </a:pPr>
            <a:r>
              <a:rPr sz="1600" spc="145" dirty="0">
                <a:solidFill>
                  <a:srgbClr val="FFFFFF"/>
                </a:solidFill>
                <a:latin typeface="Tahoma"/>
                <a:cs typeface="Tahoma"/>
              </a:rPr>
              <a:t>PEMANTAUAN</a:t>
            </a:r>
            <a:r>
              <a:rPr sz="1600" spc="200" dirty="0">
                <a:solidFill>
                  <a:srgbClr val="FFFFFF"/>
                </a:solidFill>
                <a:latin typeface="Tahoma"/>
                <a:cs typeface="Tahoma"/>
              </a:rPr>
              <a:t> </a:t>
            </a:r>
            <a:r>
              <a:rPr sz="1600" spc="185" dirty="0">
                <a:solidFill>
                  <a:srgbClr val="FFFFFF"/>
                </a:solidFill>
                <a:latin typeface="Tahoma"/>
                <a:cs typeface="Tahoma"/>
              </a:rPr>
              <a:t>DAN</a:t>
            </a:r>
            <a:r>
              <a:rPr sz="1600" spc="180" dirty="0">
                <a:solidFill>
                  <a:srgbClr val="FFFFFF"/>
                </a:solidFill>
                <a:latin typeface="Tahoma"/>
                <a:cs typeface="Tahoma"/>
              </a:rPr>
              <a:t> </a:t>
            </a:r>
            <a:r>
              <a:rPr sz="1600" spc="85" dirty="0">
                <a:solidFill>
                  <a:srgbClr val="FFFFFF"/>
                </a:solidFill>
                <a:latin typeface="Tahoma"/>
                <a:cs typeface="Tahoma"/>
              </a:rPr>
              <a:t>EVALUASI</a:t>
            </a:r>
            <a:endParaRPr sz="1600">
              <a:latin typeface="Tahoma"/>
              <a:cs typeface="Tahoma"/>
            </a:endParaRPr>
          </a:p>
        </p:txBody>
      </p:sp>
      <p:sp>
        <p:nvSpPr>
          <p:cNvPr id="125" name="object 125"/>
          <p:cNvSpPr txBox="1"/>
          <p:nvPr/>
        </p:nvSpPr>
        <p:spPr>
          <a:xfrm>
            <a:off x="10326369" y="2499487"/>
            <a:ext cx="1314450" cy="1527175"/>
          </a:xfrm>
          <a:prstGeom prst="rect">
            <a:avLst/>
          </a:prstGeom>
        </p:spPr>
        <p:txBody>
          <a:bodyPr vert="horz" wrap="square" lIns="0" tIns="13335" rIns="0" bIns="0" rtlCol="0">
            <a:spAutoFit/>
          </a:bodyPr>
          <a:lstStyle/>
          <a:p>
            <a:pPr marL="12700" marR="260350" algn="ctr">
              <a:lnSpc>
                <a:spcPct val="100000"/>
              </a:lnSpc>
              <a:spcBef>
                <a:spcPts val="105"/>
              </a:spcBef>
            </a:pPr>
            <a:r>
              <a:rPr sz="1400" b="1" spc="-35" dirty="0">
                <a:solidFill>
                  <a:srgbClr val="171F60"/>
                </a:solidFill>
                <a:latin typeface="Tahoma"/>
                <a:cs typeface="Tahoma"/>
              </a:rPr>
              <a:t>KE</a:t>
            </a:r>
            <a:r>
              <a:rPr sz="1400" b="1" spc="-55" dirty="0">
                <a:solidFill>
                  <a:srgbClr val="171F60"/>
                </a:solidFill>
                <a:latin typeface="Tahoma"/>
                <a:cs typeface="Tahoma"/>
              </a:rPr>
              <a:t>L</a:t>
            </a:r>
            <a:r>
              <a:rPr sz="1400" b="1" spc="75" dirty="0">
                <a:solidFill>
                  <a:srgbClr val="171F60"/>
                </a:solidFill>
                <a:latin typeface="Tahoma"/>
                <a:cs typeface="Tahoma"/>
              </a:rPr>
              <a:t>O</a:t>
            </a:r>
            <a:r>
              <a:rPr sz="1400" b="1" spc="85" dirty="0">
                <a:solidFill>
                  <a:srgbClr val="171F60"/>
                </a:solidFill>
                <a:latin typeface="Tahoma"/>
                <a:cs typeface="Tahoma"/>
              </a:rPr>
              <a:t>M</a:t>
            </a:r>
            <a:r>
              <a:rPr sz="1400" b="1" spc="30" dirty="0">
                <a:solidFill>
                  <a:srgbClr val="171F60"/>
                </a:solidFill>
                <a:latin typeface="Tahoma"/>
                <a:cs typeface="Tahoma"/>
              </a:rPr>
              <a:t>POK  </a:t>
            </a:r>
            <a:r>
              <a:rPr sz="1400" b="1" spc="5" dirty="0">
                <a:solidFill>
                  <a:srgbClr val="171F60"/>
                </a:solidFill>
                <a:latin typeface="Tahoma"/>
                <a:cs typeface="Tahoma"/>
              </a:rPr>
              <a:t>RENCANA </a:t>
            </a:r>
            <a:r>
              <a:rPr sz="1400" b="1" spc="10" dirty="0">
                <a:solidFill>
                  <a:srgbClr val="171F60"/>
                </a:solidFill>
                <a:latin typeface="Tahoma"/>
                <a:cs typeface="Tahoma"/>
              </a:rPr>
              <a:t> </a:t>
            </a:r>
            <a:r>
              <a:rPr sz="1400" b="1" spc="-55" dirty="0">
                <a:solidFill>
                  <a:srgbClr val="171F60"/>
                </a:solidFill>
                <a:latin typeface="Tahoma"/>
                <a:cs typeface="Tahoma"/>
              </a:rPr>
              <a:t>SUKSESI</a:t>
            </a:r>
            <a:endParaRPr sz="1400">
              <a:latin typeface="Tahoma"/>
              <a:cs typeface="Tahoma"/>
            </a:endParaRPr>
          </a:p>
          <a:p>
            <a:pPr marL="689610">
              <a:lnSpc>
                <a:spcPct val="100000"/>
              </a:lnSpc>
              <a:spcBef>
                <a:spcPts val="880"/>
              </a:spcBef>
            </a:pPr>
            <a:r>
              <a:rPr sz="1400" b="1" spc="-15" dirty="0">
                <a:solidFill>
                  <a:srgbClr val="171F60"/>
                </a:solidFill>
                <a:latin typeface="Tahoma"/>
                <a:cs typeface="Tahoma"/>
              </a:rPr>
              <a:t>9</a:t>
            </a:r>
            <a:endParaRPr sz="1400">
              <a:latin typeface="Tahoma"/>
              <a:cs typeface="Tahoma"/>
            </a:endParaRPr>
          </a:p>
          <a:p>
            <a:pPr marL="613410" marR="5080">
              <a:lnSpc>
                <a:spcPct val="100000"/>
              </a:lnSpc>
              <a:spcBef>
                <a:spcPts val="254"/>
              </a:spcBef>
            </a:pPr>
            <a:r>
              <a:rPr sz="1100" b="1" spc="-20" dirty="0">
                <a:solidFill>
                  <a:srgbClr val="171F60"/>
                </a:solidFill>
                <a:latin typeface="Tahoma"/>
                <a:cs typeface="Tahoma"/>
              </a:rPr>
              <a:t>JIKA </a:t>
            </a:r>
            <a:r>
              <a:rPr sz="1100" b="1" spc="25" dirty="0">
                <a:solidFill>
                  <a:srgbClr val="171F60"/>
                </a:solidFill>
                <a:latin typeface="Tahoma"/>
                <a:cs typeface="Tahoma"/>
              </a:rPr>
              <a:t>ADA </a:t>
            </a:r>
            <a:r>
              <a:rPr sz="1100" b="1" spc="-310" dirty="0">
                <a:solidFill>
                  <a:srgbClr val="171F60"/>
                </a:solidFill>
                <a:latin typeface="Tahoma"/>
                <a:cs typeface="Tahoma"/>
              </a:rPr>
              <a:t> </a:t>
            </a:r>
            <a:r>
              <a:rPr sz="1100" b="1" spc="-55" dirty="0">
                <a:solidFill>
                  <a:srgbClr val="171F60"/>
                </a:solidFill>
                <a:latin typeface="Tahoma"/>
                <a:cs typeface="Tahoma"/>
              </a:rPr>
              <a:t>POSISI </a:t>
            </a:r>
            <a:r>
              <a:rPr sz="1100" b="1" spc="-50" dirty="0">
                <a:solidFill>
                  <a:srgbClr val="171F60"/>
                </a:solidFill>
                <a:latin typeface="Tahoma"/>
                <a:cs typeface="Tahoma"/>
              </a:rPr>
              <a:t> </a:t>
            </a:r>
            <a:r>
              <a:rPr sz="1100" b="1" spc="15" dirty="0">
                <a:solidFill>
                  <a:srgbClr val="171F60"/>
                </a:solidFill>
                <a:latin typeface="Tahoma"/>
                <a:cs typeface="Tahoma"/>
              </a:rPr>
              <a:t>L</a:t>
            </a:r>
            <a:r>
              <a:rPr sz="1100" b="1" spc="30" dirty="0">
                <a:solidFill>
                  <a:srgbClr val="171F60"/>
                </a:solidFill>
                <a:latin typeface="Tahoma"/>
                <a:cs typeface="Tahoma"/>
              </a:rPr>
              <a:t>O</a:t>
            </a:r>
            <a:r>
              <a:rPr sz="1100" b="1" spc="35" dirty="0">
                <a:solidFill>
                  <a:srgbClr val="171F60"/>
                </a:solidFill>
                <a:latin typeface="Tahoma"/>
                <a:cs typeface="Tahoma"/>
              </a:rPr>
              <a:t>WON</a:t>
            </a:r>
            <a:r>
              <a:rPr sz="1100" b="1" spc="110" dirty="0">
                <a:solidFill>
                  <a:srgbClr val="171F60"/>
                </a:solidFill>
                <a:latin typeface="Tahoma"/>
                <a:cs typeface="Tahoma"/>
              </a:rPr>
              <a:t>G</a:t>
            </a:r>
            <a:endParaRPr sz="1100">
              <a:latin typeface="Tahoma"/>
              <a:cs typeface="Tahoma"/>
            </a:endParaRPr>
          </a:p>
        </p:txBody>
      </p:sp>
      <p:sp>
        <p:nvSpPr>
          <p:cNvPr id="126" name="object 126"/>
          <p:cNvSpPr/>
          <p:nvPr/>
        </p:nvSpPr>
        <p:spPr>
          <a:xfrm>
            <a:off x="4698491" y="3658361"/>
            <a:ext cx="4220845" cy="537210"/>
          </a:xfrm>
          <a:custGeom>
            <a:avLst/>
            <a:gdLst/>
            <a:ahLst/>
            <a:cxnLst/>
            <a:rect l="l" t="t" r="r" b="b"/>
            <a:pathLst>
              <a:path w="4220845" h="537210">
                <a:moveTo>
                  <a:pt x="38100" y="422910"/>
                </a:moveTo>
                <a:lnTo>
                  <a:pt x="0" y="422910"/>
                </a:lnTo>
                <a:lnTo>
                  <a:pt x="57150" y="537210"/>
                </a:lnTo>
                <a:lnTo>
                  <a:pt x="104775" y="441960"/>
                </a:lnTo>
                <a:lnTo>
                  <a:pt x="38100" y="441960"/>
                </a:lnTo>
                <a:lnTo>
                  <a:pt x="38100" y="422910"/>
                </a:lnTo>
                <a:close/>
              </a:path>
              <a:path w="4220845" h="537210">
                <a:moveTo>
                  <a:pt x="4182491" y="249555"/>
                </a:moveTo>
                <a:lnTo>
                  <a:pt x="38100" y="249555"/>
                </a:lnTo>
                <a:lnTo>
                  <a:pt x="38100" y="441960"/>
                </a:lnTo>
                <a:lnTo>
                  <a:pt x="76200" y="441960"/>
                </a:lnTo>
                <a:lnTo>
                  <a:pt x="76200" y="287655"/>
                </a:lnTo>
                <a:lnTo>
                  <a:pt x="57150" y="287655"/>
                </a:lnTo>
                <a:lnTo>
                  <a:pt x="76200" y="268605"/>
                </a:lnTo>
                <a:lnTo>
                  <a:pt x="4182491" y="268605"/>
                </a:lnTo>
                <a:lnTo>
                  <a:pt x="4182491" y="249555"/>
                </a:lnTo>
                <a:close/>
              </a:path>
              <a:path w="4220845" h="537210">
                <a:moveTo>
                  <a:pt x="114300" y="422910"/>
                </a:moveTo>
                <a:lnTo>
                  <a:pt x="76200" y="422910"/>
                </a:lnTo>
                <a:lnTo>
                  <a:pt x="76200" y="441960"/>
                </a:lnTo>
                <a:lnTo>
                  <a:pt x="104775" y="441960"/>
                </a:lnTo>
                <a:lnTo>
                  <a:pt x="114300" y="422910"/>
                </a:lnTo>
                <a:close/>
              </a:path>
              <a:path w="4220845" h="537210">
                <a:moveTo>
                  <a:pt x="76200" y="268605"/>
                </a:moveTo>
                <a:lnTo>
                  <a:pt x="57150" y="287655"/>
                </a:lnTo>
                <a:lnTo>
                  <a:pt x="76200" y="287655"/>
                </a:lnTo>
                <a:lnTo>
                  <a:pt x="76200" y="268605"/>
                </a:lnTo>
                <a:close/>
              </a:path>
              <a:path w="4220845" h="537210">
                <a:moveTo>
                  <a:pt x="4220591" y="249555"/>
                </a:moveTo>
                <a:lnTo>
                  <a:pt x="4201541" y="249555"/>
                </a:lnTo>
                <a:lnTo>
                  <a:pt x="4182491" y="268605"/>
                </a:lnTo>
                <a:lnTo>
                  <a:pt x="76200" y="268605"/>
                </a:lnTo>
                <a:lnTo>
                  <a:pt x="76200" y="287655"/>
                </a:lnTo>
                <a:lnTo>
                  <a:pt x="4220591" y="287655"/>
                </a:lnTo>
                <a:lnTo>
                  <a:pt x="4220591" y="249555"/>
                </a:lnTo>
                <a:close/>
              </a:path>
              <a:path w="4220845" h="537210">
                <a:moveTo>
                  <a:pt x="4220591" y="0"/>
                </a:moveTo>
                <a:lnTo>
                  <a:pt x="4182491" y="0"/>
                </a:lnTo>
                <a:lnTo>
                  <a:pt x="4182491" y="268605"/>
                </a:lnTo>
                <a:lnTo>
                  <a:pt x="4201541" y="249555"/>
                </a:lnTo>
                <a:lnTo>
                  <a:pt x="4220591" y="249555"/>
                </a:lnTo>
                <a:lnTo>
                  <a:pt x="4220591" y="0"/>
                </a:lnTo>
                <a:close/>
              </a:path>
            </a:pathLst>
          </a:custGeom>
          <a:solidFill>
            <a:srgbClr val="16257C"/>
          </a:solidFill>
        </p:spPr>
        <p:txBody>
          <a:bodyPr wrap="square" lIns="0" tIns="0" rIns="0" bIns="0" rtlCol="0"/>
          <a:lstStyle/>
          <a:p>
            <a:endParaRPr/>
          </a:p>
        </p:txBody>
      </p:sp>
      <p:sp>
        <p:nvSpPr>
          <p:cNvPr id="127" name="object 127"/>
          <p:cNvSpPr txBox="1"/>
          <p:nvPr/>
        </p:nvSpPr>
        <p:spPr>
          <a:xfrm>
            <a:off x="8231505" y="3634866"/>
            <a:ext cx="58420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171F60"/>
                </a:solidFill>
                <a:latin typeface="Tahoma"/>
                <a:cs typeface="Tahoma"/>
              </a:rPr>
              <a:t>7, 8, </a:t>
            </a:r>
            <a:r>
              <a:rPr sz="1400" b="1" spc="-15" dirty="0">
                <a:solidFill>
                  <a:srgbClr val="171F60"/>
                </a:solidFill>
                <a:latin typeface="Tahoma"/>
                <a:cs typeface="Tahoma"/>
              </a:rPr>
              <a:t>9</a:t>
            </a:r>
            <a:endParaRPr sz="1400">
              <a:latin typeface="Tahoma"/>
              <a:cs typeface="Tahoma"/>
            </a:endParaRPr>
          </a:p>
        </p:txBody>
      </p:sp>
      <p:sp>
        <p:nvSpPr>
          <p:cNvPr id="128" name="object 128"/>
          <p:cNvSpPr/>
          <p:nvPr/>
        </p:nvSpPr>
        <p:spPr>
          <a:xfrm>
            <a:off x="117348" y="5399532"/>
            <a:ext cx="260350" cy="1058545"/>
          </a:xfrm>
          <a:custGeom>
            <a:avLst/>
            <a:gdLst/>
            <a:ahLst/>
            <a:cxnLst/>
            <a:rect l="l" t="t" r="r" b="b"/>
            <a:pathLst>
              <a:path w="260350" h="1058545">
                <a:moveTo>
                  <a:pt x="260350" y="0"/>
                </a:moveTo>
                <a:lnTo>
                  <a:pt x="247650" y="0"/>
                </a:lnTo>
                <a:lnTo>
                  <a:pt x="3556" y="0"/>
                </a:lnTo>
                <a:lnTo>
                  <a:pt x="0" y="0"/>
                </a:lnTo>
                <a:lnTo>
                  <a:pt x="0" y="1020127"/>
                </a:lnTo>
                <a:lnTo>
                  <a:pt x="133350" y="1020114"/>
                </a:lnTo>
                <a:lnTo>
                  <a:pt x="133350" y="1058214"/>
                </a:lnTo>
                <a:lnTo>
                  <a:pt x="209550" y="1020114"/>
                </a:lnTo>
                <a:lnTo>
                  <a:pt x="247650" y="1001064"/>
                </a:lnTo>
                <a:lnTo>
                  <a:pt x="209550" y="982014"/>
                </a:lnTo>
                <a:lnTo>
                  <a:pt x="133350" y="943914"/>
                </a:lnTo>
                <a:lnTo>
                  <a:pt x="133350" y="982014"/>
                </a:lnTo>
                <a:lnTo>
                  <a:pt x="38100" y="982014"/>
                </a:lnTo>
                <a:lnTo>
                  <a:pt x="38100" y="529107"/>
                </a:lnTo>
                <a:lnTo>
                  <a:pt x="133350" y="529107"/>
                </a:lnTo>
                <a:lnTo>
                  <a:pt x="133350" y="567207"/>
                </a:lnTo>
                <a:lnTo>
                  <a:pt x="209550" y="529107"/>
                </a:lnTo>
                <a:lnTo>
                  <a:pt x="247650" y="510057"/>
                </a:lnTo>
                <a:lnTo>
                  <a:pt x="209550" y="491007"/>
                </a:lnTo>
                <a:lnTo>
                  <a:pt x="133350" y="452907"/>
                </a:lnTo>
                <a:lnTo>
                  <a:pt x="133350" y="491007"/>
                </a:lnTo>
                <a:lnTo>
                  <a:pt x="41656" y="491007"/>
                </a:lnTo>
                <a:lnTo>
                  <a:pt x="41656" y="38100"/>
                </a:lnTo>
                <a:lnTo>
                  <a:pt x="247650" y="38100"/>
                </a:lnTo>
                <a:lnTo>
                  <a:pt x="260350" y="38100"/>
                </a:lnTo>
                <a:lnTo>
                  <a:pt x="260350" y="19050"/>
                </a:lnTo>
                <a:lnTo>
                  <a:pt x="260350" y="0"/>
                </a:lnTo>
                <a:close/>
              </a:path>
            </a:pathLst>
          </a:custGeom>
          <a:solidFill>
            <a:srgbClr val="16257C"/>
          </a:solidFill>
        </p:spPr>
        <p:txBody>
          <a:bodyPr wrap="square" lIns="0" tIns="0" rIns="0" bIns="0" rtlCol="0"/>
          <a:lstStyle/>
          <a:p>
            <a:endParaRPr/>
          </a:p>
        </p:txBody>
      </p:sp>
      <p:grpSp>
        <p:nvGrpSpPr>
          <p:cNvPr id="129" name="object 129"/>
          <p:cNvGrpSpPr/>
          <p:nvPr/>
        </p:nvGrpSpPr>
        <p:grpSpPr>
          <a:xfrm>
            <a:off x="1335024" y="952500"/>
            <a:ext cx="10725150" cy="5341620"/>
            <a:chOff x="1335024" y="952500"/>
            <a:chExt cx="10725150" cy="5341620"/>
          </a:xfrm>
        </p:grpSpPr>
        <p:sp>
          <p:nvSpPr>
            <p:cNvPr id="130" name="object 130"/>
            <p:cNvSpPr/>
            <p:nvPr/>
          </p:nvSpPr>
          <p:spPr>
            <a:xfrm>
              <a:off x="7261859" y="4914900"/>
              <a:ext cx="4422775" cy="1373505"/>
            </a:xfrm>
            <a:custGeom>
              <a:avLst/>
              <a:gdLst/>
              <a:ahLst/>
              <a:cxnLst/>
              <a:rect l="l" t="t" r="r" b="b"/>
              <a:pathLst>
                <a:path w="4422775" h="1373504">
                  <a:moveTo>
                    <a:pt x="0" y="116331"/>
                  </a:moveTo>
                  <a:lnTo>
                    <a:pt x="8538" y="74003"/>
                  </a:lnTo>
                  <a:lnTo>
                    <a:pt x="31829" y="39449"/>
                  </a:lnTo>
                  <a:lnTo>
                    <a:pt x="66383" y="16158"/>
                  </a:lnTo>
                  <a:lnTo>
                    <a:pt x="108712" y="7619"/>
                  </a:lnTo>
                  <a:lnTo>
                    <a:pt x="1526540" y="7619"/>
                  </a:lnTo>
                  <a:lnTo>
                    <a:pt x="1568868" y="16158"/>
                  </a:lnTo>
                  <a:lnTo>
                    <a:pt x="1603422" y="39449"/>
                  </a:lnTo>
                  <a:lnTo>
                    <a:pt x="1626713" y="74003"/>
                  </a:lnTo>
                  <a:lnTo>
                    <a:pt x="1635252" y="116331"/>
                  </a:lnTo>
                  <a:lnTo>
                    <a:pt x="1635252" y="1264412"/>
                  </a:lnTo>
                  <a:lnTo>
                    <a:pt x="1626713" y="1306729"/>
                  </a:lnTo>
                  <a:lnTo>
                    <a:pt x="1603422" y="1341285"/>
                  </a:lnTo>
                  <a:lnTo>
                    <a:pt x="1568868" y="1364581"/>
                  </a:lnTo>
                  <a:lnTo>
                    <a:pt x="1526540" y="1373124"/>
                  </a:lnTo>
                  <a:lnTo>
                    <a:pt x="108712" y="1373124"/>
                  </a:lnTo>
                  <a:lnTo>
                    <a:pt x="66383" y="1364581"/>
                  </a:lnTo>
                  <a:lnTo>
                    <a:pt x="31829" y="1341285"/>
                  </a:lnTo>
                  <a:lnTo>
                    <a:pt x="8538" y="1306729"/>
                  </a:lnTo>
                  <a:lnTo>
                    <a:pt x="0" y="1264412"/>
                  </a:lnTo>
                  <a:lnTo>
                    <a:pt x="0" y="116331"/>
                  </a:lnTo>
                  <a:close/>
                </a:path>
                <a:path w="4422775" h="1373504">
                  <a:moveTo>
                    <a:pt x="2554224" y="109219"/>
                  </a:moveTo>
                  <a:lnTo>
                    <a:pt x="2562806" y="66704"/>
                  </a:lnTo>
                  <a:lnTo>
                    <a:pt x="2586212" y="31988"/>
                  </a:lnTo>
                  <a:lnTo>
                    <a:pt x="2620928" y="8582"/>
                  </a:lnTo>
                  <a:lnTo>
                    <a:pt x="2663444" y="0"/>
                  </a:lnTo>
                  <a:lnTo>
                    <a:pt x="4313428" y="0"/>
                  </a:lnTo>
                  <a:lnTo>
                    <a:pt x="4355943" y="8582"/>
                  </a:lnTo>
                  <a:lnTo>
                    <a:pt x="4390659" y="31988"/>
                  </a:lnTo>
                  <a:lnTo>
                    <a:pt x="4414065" y="66704"/>
                  </a:lnTo>
                  <a:lnTo>
                    <a:pt x="4422648" y="109219"/>
                  </a:lnTo>
                  <a:lnTo>
                    <a:pt x="4422648" y="1262405"/>
                  </a:lnTo>
                  <a:lnTo>
                    <a:pt x="4414065" y="1304911"/>
                  </a:lnTo>
                  <a:lnTo>
                    <a:pt x="4390659" y="1339619"/>
                  </a:lnTo>
                  <a:lnTo>
                    <a:pt x="4355943" y="1363019"/>
                  </a:lnTo>
                  <a:lnTo>
                    <a:pt x="4313428" y="1371600"/>
                  </a:lnTo>
                  <a:lnTo>
                    <a:pt x="2663444" y="1371600"/>
                  </a:lnTo>
                  <a:lnTo>
                    <a:pt x="2620928" y="1363019"/>
                  </a:lnTo>
                  <a:lnTo>
                    <a:pt x="2586212" y="1339619"/>
                  </a:lnTo>
                  <a:lnTo>
                    <a:pt x="2562806" y="1304911"/>
                  </a:lnTo>
                  <a:lnTo>
                    <a:pt x="2554224" y="1262405"/>
                  </a:lnTo>
                  <a:lnTo>
                    <a:pt x="2554224" y="109219"/>
                  </a:lnTo>
                  <a:close/>
                </a:path>
              </a:pathLst>
            </a:custGeom>
            <a:ln w="12192">
              <a:solidFill>
                <a:srgbClr val="16257C"/>
              </a:solidFill>
            </a:ln>
          </p:spPr>
          <p:txBody>
            <a:bodyPr wrap="square" lIns="0" tIns="0" rIns="0" bIns="0" rtlCol="0"/>
            <a:lstStyle/>
            <a:p>
              <a:endParaRPr/>
            </a:p>
          </p:txBody>
        </p:sp>
        <p:sp>
          <p:nvSpPr>
            <p:cNvPr id="131" name="object 131"/>
            <p:cNvSpPr/>
            <p:nvPr/>
          </p:nvSpPr>
          <p:spPr>
            <a:xfrm>
              <a:off x="1335024" y="952499"/>
              <a:ext cx="10725150" cy="5016500"/>
            </a:xfrm>
            <a:custGeom>
              <a:avLst/>
              <a:gdLst/>
              <a:ahLst/>
              <a:cxnLst/>
              <a:rect l="l" t="t" r="r" b="b"/>
              <a:pathLst>
                <a:path w="10725150" h="5016500">
                  <a:moveTo>
                    <a:pt x="4408932" y="2180082"/>
                  </a:moveTo>
                  <a:lnTo>
                    <a:pt x="4370832" y="2161032"/>
                  </a:lnTo>
                  <a:lnTo>
                    <a:pt x="4294632" y="2122932"/>
                  </a:lnTo>
                  <a:lnTo>
                    <a:pt x="4294632" y="2161032"/>
                  </a:lnTo>
                  <a:lnTo>
                    <a:pt x="3729990" y="2161032"/>
                  </a:lnTo>
                  <a:lnTo>
                    <a:pt x="3729990" y="2199132"/>
                  </a:lnTo>
                  <a:lnTo>
                    <a:pt x="4294632" y="2199132"/>
                  </a:lnTo>
                  <a:lnTo>
                    <a:pt x="4294632" y="2237232"/>
                  </a:lnTo>
                  <a:lnTo>
                    <a:pt x="4370832" y="2199132"/>
                  </a:lnTo>
                  <a:lnTo>
                    <a:pt x="4408932" y="2180082"/>
                  </a:lnTo>
                  <a:close/>
                </a:path>
                <a:path w="10725150" h="5016500">
                  <a:moveTo>
                    <a:pt x="10725150" y="0"/>
                  </a:moveTo>
                  <a:lnTo>
                    <a:pt x="38100" y="0"/>
                  </a:lnTo>
                  <a:lnTo>
                    <a:pt x="38100" y="133350"/>
                  </a:lnTo>
                  <a:lnTo>
                    <a:pt x="0" y="133350"/>
                  </a:lnTo>
                  <a:lnTo>
                    <a:pt x="57150" y="247650"/>
                  </a:lnTo>
                  <a:lnTo>
                    <a:pt x="104775" y="152400"/>
                  </a:lnTo>
                  <a:lnTo>
                    <a:pt x="114300" y="133350"/>
                  </a:lnTo>
                  <a:lnTo>
                    <a:pt x="76200" y="133350"/>
                  </a:lnTo>
                  <a:lnTo>
                    <a:pt x="76200" y="38100"/>
                  </a:lnTo>
                  <a:lnTo>
                    <a:pt x="10687050" y="38100"/>
                  </a:lnTo>
                  <a:lnTo>
                    <a:pt x="10687050" y="4978082"/>
                  </a:lnTo>
                  <a:lnTo>
                    <a:pt x="10212324" y="4978082"/>
                  </a:lnTo>
                  <a:lnTo>
                    <a:pt x="10212324" y="5016182"/>
                  </a:lnTo>
                  <a:lnTo>
                    <a:pt x="10725150" y="5016195"/>
                  </a:lnTo>
                  <a:lnTo>
                    <a:pt x="10725150" y="4997145"/>
                  </a:lnTo>
                  <a:lnTo>
                    <a:pt x="10725150" y="4978095"/>
                  </a:lnTo>
                  <a:lnTo>
                    <a:pt x="10725150" y="38100"/>
                  </a:lnTo>
                  <a:lnTo>
                    <a:pt x="10725150" y="19050"/>
                  </a:lnTo>
                  <a:lnTo>
                    <a:pt x="10725150" y="0"/>
                  </a:lnTo>
                  <a:close/>
                </a:path>
              </a:pathLst>
            </a:custGeom>
            <a:solidFill>
              <a:srgbClr val="16257C"/>
            </a:solidFill>
          </p:spPr>
          <p:txBody>
            <a:bodyPr wrap="square" lIns="0" tIns="0" rIns="0" bIns="0" rtlCol="0"/>
            <a:lstStyle/>
            <a:p>
              <a:endParaRPr/>
            </a:p>
          </p:txBody>
        </p:sp>
      </p:gr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527B3C-5AF4-44D0-B6CB-719A168C0C69}"/>
              </a:ext>
            </a:extLst>
          </p:cNvPr>
          <p:cNvSpPr>
            <a:spLocks noGrp="1"/>
          </p:cNvSpPr>
          <p:nvPr>
            <p:ph type="title"/>
          </p:nvPr>
        </p:nvSpPr>
        <p:spPr/>
        <p:txBody>
          <a:bodyPr/>
          <a:lstStyle/>
          <a:p>
            <a:r>
              <a:rPr lang="en-US" dirty="0"/>
              <a:t>V. PENILAIAN KOMPETENSI BERBASIS CAT</a:t>
            </a:r>
            <a:endParaRPr lang="en-ID" dirty="0"/>
          </a:p>
        </p:txBody>
      </p:sp>
      <p:graphicFrame>
        <p:nvGraphicFramePr>
          <p:cNvPr id="4" name="Content Placeholder 3">
            <a:extLst>
              <a:ext uri="{FF2B5EF4-FFF2-40B4-BE49-F238E27FC236}">
                <a16:creationId xmlns="" xmlns:a16="http://schemas.microsoft.com/office/drawing/2014/main" id="{ACA85D9D-E1AE-48E9-88D9-B3C5F2F4939E}"/>
              </a:ext>
            </a:extLst>
          </p:cNvPr>
          <p:cNvGraphicFramePr>
            <a:graphicFrameLocks noGrp="1"/>
          </p:cNvGraphicFramePr>
          <p:nvPr>
            <p:ph idx="1"/>
            <p:extLst>
              <p:ext uri="{D42A27DB-BD31-4B8C-83A1-F6EECF244321}">
                <p14:modId xmlns:p14="http://schemas.microsoft.com/office/powerpoint/2010/main" val="332538701"/>
              </p:ext>
            </p:extLst>
          </p:nvPr>
        </p:nvGraphicFramePr>
        <p:xfrm>
          <a:off x="838200" y="1395663"/>
          <a:ext cx="11065042" cy="509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73866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4C274A41-79B7-4F20-8437-DBA88F7D65F7}"/>
              </a:ext>
            </a:extLst>
          </p:cNvPr>
          <p:cNvSpPr txBox="1">
            <a:spLocks/>
          </p:cNvSpPr>
          <p:nvPr/>
        </p:nvSpPr>
        <p:spPr>
          <a:xfrm>
            <a:off x="0" y="89161"/>
            <a:ext cx="12192000" cy="744459"/>
          </a:xfrm>
          <a:prstGeom prst="rect">
            <a:avLst/>
          </a:prstGeom>
          <a:solidFill>
            <a:srgbClr val="FFC000"/>
          </a:solidFill>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en-US"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rPr>
              <a:t>TUNTUTAN </a:t>
            </a:r>
            <a:r>
              <a:rPr kumimoji="0" lang="id-ID"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rPr>
              <a:t>KOMPETENSI DALAM JABATAN</a:t>
            </a:r>
            <a:endParaRPr kumimoji="0" lang="en-AU"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sp>
        <p:nvSpPr>
          <p:cNvPr id="2" name="Flowchart: Alternate Process 1"/>
          <p:cNvSpPr/>
          <p:nvPr/>
        </p:nvSpPr>
        <p:spPr>
          <a:xfrm>
            <a:off x="282486" y="833621"/>
            <a:ext cx="4937427" cy="3900004"/>
          </a:xfrm>
          <a:prstGeom prst="flowChartAlternateProcess">
            <a:avLst/>
          </a:prstGeom>
          <a:solidFill>
            <a:schemeClr val="accent6">
              <a:lumMod val="75000"/>
            </a:schemeClr>
          </a:solidFill>
          <a:ln w="28575"/>
          <a:scene3d>
            <a:camera prst="orthographicFront"/>
            <a:lightRig rig="twoPt" dir="t"/>
          </a:scene3d>
          <a:sp3d prstMaterial="matte"/>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d-ID" b="1" i="0" u="none" strike="noStrike" kern="1200" cap="none" spc="0" normalizeH="0" baseline="0" noProof="0" dirty="0">
                <a:ln>
                  <a:noFill/>
                </a:ln>
                <a:solidFill>
                  <a:schemeClr val="bg1"/>
                </a:solidFill>
                <a:effectLst/>
                <a:uLnTx/>
                <a:uFillTx/>
                <a:latin typeface="Century Gothic" panose="020B0502020202020204"/>
                <a:ea typeface="+mn-ea"/>
                <a:cs typeface="+mn-cs"/>
              </a:rPr>
              <a:t>Semakin tinggi jabatan, semakin tinggi tuntutannya terkait kemampuan kepemimpinan (</a:t>
            </a:r>
            <a:r>
              <a:rPr kumimoji="0" lang="id-ID" b="1" i="1" u="none" strike="noStrike" kern="1200" cap="none" spc="0" normalizeH="0" baseline="0" noProof="0" dirty="0">
                <a:ln>
                  <a:noFill/>
                </a:ln>
                <a:solidFill>
                  <a:schemeClr val="bg1"/>
                </a:solidFill>
                <a:effectLst/>
                <a:uLnTx/>
                <a:uFillTx/>
                <a:latin typeface="Century Gothic" panose="020B0502020202020204"/>
                <a:ea typeface="+mn-ea"/>
                <a:cs typeface="+mn-cs"/>
              </a:rPr>
              <a:t>leadership skill</a:t>
            </a:r>
            <a:r>
              <a:rPr kumimoji="0" lang="id-ID" b="1" i="0" u="none" strike="noStrike" kern="1200" cap="none" spc="0" normalizeH="0" baseline="0" noProof="0" dirty="0">
                <a:ln>
                  <a:noFill/>
                </a:ln>
                <a:solidFill>
                  <a:schemeClr val="bg1"/>
                </a:solidFill>
                <a:effectLst/>
                <a:uLnTx/>
                <a:uFillTx/>
                <a:latin typeface="Century Gothic" panose="020B0502020202020204"/>
                <a:ea typeface="+mn-ea"/>
                <a:cs typeface="+mn-cs"/>
              </a:rPr>
              <a:t>) dan kemampuan manajerial (</a:t>
            </a:r>
            <a:r>
              <a:rPr kumimoji="0" lang="id-ID" b="1" i="1" u="none" strike="noStrike" kern="1200" cap="none" spc="0" normalizeH="0" baseline="0" noProof="0" dirty="0">
                <a:ln>
                  <a:noFill/>
                </a:ln>
                <a:solidFill>
                  <a:schemeClr val="bg1"/>
                </a:solidFill>
                <a:effectLst/>
                <a:uLnTx/>
                <a:uFillTx/>
                <a:latin typeface="Century Gothic" panose="020B0502020202020204"/>
                <a:ea typeface="+mn-ea"/>
                <a:cs typeface="+mn-cs"/>
              </a:rPr>
              <a:t>manajerial skill</a:t>
            </a:r>
            <a:r>
              <a:rPr kumimoji="0" lang="id-ID" b="1" i="0" u="none" strike="noStrike" kern="1200" cap="none" spc="0" normalizeH="0" baseline="0" noProof="0" dirty="0">
                <a:ln>
                  <a:noFill/>
                </a:ln>
                <a:solidFill>
                  <a:schemeClr val="bg1"/>
                </a:solidFill>
                <a:effectLst/>
                <a:uLnTx/>
                <a:uFillTx/>
                <a:latin typeface="Century Gothic" panose="020B0502020202020204"/>
                <a:ea typeface="+mn-ea"/>
                <a:cs typeface="+mn-cs"/>
              </a:rPr>
              <a:t>), sedangkan pekerjaan yang bersifat tekhnis akan semakin berkurang. Demikian pula sebaliknya, di level bawah karyawan akan lebih dituntut kemampuan teknis, dibandingkan kemampuan kepemimpinan dan kemampuan manajerial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d-ID" b="1" i="0" u="none" strike="noStrike" kern="1200" cap="none" spc="0" normalizeH="0" baseline="0" noProof="0" dirty="0">
                <a:ln>
                  <a:noFill/>
                </a:ln>
                <a:solidFill>
                  <a:schemeClr val="bg1"/>
                </a:solidFill>
                <a:effectLst/>
                <a:uLnTx/>
                <a:uFillTx/>
                <a:latin typeface="Century Gothic" panose="020B0502020202020204"/>
                <a:ea typeface="+mn-ea"/>
                <a:cs typeface="+mn-cs"/>
              </a:rPr>
              <a:t>(Robert L.Katz, 1970)</a:t>
            </a:r>
          </a:p>
        </p:txBody>
      </p:sp>
      <p:sp>
        <p:nvSpPr>
          <p:cNvPr id="73" name="Content Placeholder 2">
            <a:extLst>
              <a:ext uri="{FF2B5EF4-FFF2-40B4-BE49-F238E27FC236}">
                <a16:creationId xmlns="" xmlns:a16="http://schemas.microsoft.com/office/drawing/2014/main" id="{4A1741D5-49B1-4DF0-84AD-73B8A7AE760B}"/>
              </a:ext>
            </a:extLst>
          </p:cNvPr>
          <p:cNvSpPr txBox="1">
            <a:spLocks/>
          </p:cNvSpPr>
          <p:nvPr/>
        </p:nvSpPr>
        <p:spPr>
          <a:xfrm>
            <a:off x="9908556" y="4526409"/>
            <a:ext cx="2000958" cy="518990"/>
          </a:xfrm>
          <a:prstGeom prst="rect">
            <a:avLst/>
          </a:prstGeom>
          <a:solidFill>
            <a:schemeClr val="bg1"/>
          </a:solidFill>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endParaRPr kumimoji="0" lang="en-AU" sz="2800" b="1" i="0" u="none" strike="noStrike" kern="1200" cap="none" spc="0" normalizeH="0" baseline="0" noProof="0" dirty="0">
              <a:ln>
                <a:noFill/>
              </a:ln>
              <a:solidFill>
                <a:schemeClr val="tx1">
                  <a:lumMod val="95000"/>
                  <a:lumOff val="5000"/>
                </a:schemeClr>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74" name="Content Placeholder 2">
            <a:extLst>
              <a:ext uri="{FF2B5EF4-FFF2-40B4-BE49-F238E27FC236}">
                <a16:creationId xmlns="" xmlns:a16="http://schemas.microsoft.com/office/drawing/2014/main" id="{4A1741D5-49B1-4DF0-84AD-73B8A7AE760B}"/>
              </a:ext>
            </a:extLst>
          </p:cNvPr>
          <p:cNvSpPr txBox="1">
            <a:spLocks/>
          </p:cNvSpPr>
          <p:nvPr/>
        </p:nvSpPr>
        <p:spPr>
          <a:xfrm>
            <a:off x="9513977" y="4538629"/>
            <a:ext cx="2395537" cy="518990"/>
          </a:xfrm>
          <a:prstGeom prst="rect">
            <a:avLst/>
          </a:prstGeom>
        </p:spPr>
        <p:txBody>
          <a:bodyPr vert="horz" lIns="91440" tIns="45720" rIns="91440" bIns="45720" rtlCol="0" anchor="t" anchorCtr="0">
            <a:normAutofit fontScale="5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rPr>
              <a:t>Kemampuan Teknis</a:t>
            </a:r>
            <a:endParaRPr kumimoji="0" lang="en-AU"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5490542" y="838862"/>
            <a:ext cx="6418972" cy="3826673"/>
            <a:chOff x="5490542" y="1206507"/>
            <a:chExt cx="6418972" cy="3826673"/>
          </a:xfrm>
        </p:grpSpPr>
        <p:grpSp>
          <p:nvGrpSpPr>
            <p:cNvPr id="65" name="Group 64">
              <a:extLst>
                <a:ext uri="{FF2B5EF4-FFF2-40B4-BE49-F238E27FC236}">
                  <a16:creationId xmlns="" xmlns:a16="http://schemas.microsoft.com/office/drawing/2014/main" id="{F1E85838-92B1-488F-A20B-40D66EF619F5}"/>
                </a:ext>
              </a:extLst>
            </p:cNvPr>
            <p:cNvGrpSpPr/>
            <p:nvPr/>
          </p:nvGrpSpPr>
          <p:grpSpPr>
            <a:xfrm>
              <a:off x="5490542" y="1677447"/>
              <a:ext cx="2380403" cy="3355733"/>
              <a:chOff x="463831" y="907330"/>
              <a:chExt cx="4199643" cy="4818437"/>
            </a:xfrm>
            <a:solidFill>
              <a:schemeClr val="accent1"/>
            </a:solidFill>
          </p:grpSpPr>
          <p:sp>
            <p:nvSpPr>
              <p:cNvPr id="6" name="Isosceles Triangle 5">
                <a:extLst>
                  <a:ext uri="{FF2B5EF4-FFF2-40B4-BE49-F238E27FC236}">
                    <a16:creationId xmlns="" xmlns:a16="http://schemas.microsoft.com/office/drawing/2014/main" id="{CB655D6C-E906-4121-8C61-937EB56E87C1}"/>
                  </a:ext>
                </a:extLst>
              </p:cNvPr>
              <p:cNvSpPr/>
              <p:nvPr/>
            </p:nvSpPr>
            <p:spPr>
              <a:xfrm>
                <a:off x="463831" y="907330"/>
                <a:ext cx="4199643" cy="3960001"/>
              </a:xfrm>
              <a:custGeom>
                <a:avLst/>
                <a:gdLst>
                  <a:gd name="connsiteX0" fmla="*/ 0 w 4199643"/>
                  <a:gd name="connsiteY0" fmla="*/ 5043340 h 5043340"/>
                  <a:gd name="connsiteX1" fmla="*/ 2099822 w 4199643"/>
                  <a:gd name="connsiteY1" fmla="*/ 0 h 5043340"/>
                  <a:gd name="connsiteX2" fmla="*/ 4199643 w 4199643"/>
                  <a:gd name="connsiteY2" fmla="*/ 5043340 h 5043340"/>
                  <a:gd name="connsiteX3" fmla="*/ 0 w 4199643"/>
                  <a:gd name="connsiteY3" fmla="*/ 5043340 h 5043340"/>
                  <a:gd name="connsiteX0" fmla="*/ 0 w 4199643"/>
                  <a:gd name="connsiteY0" fmla="*/ 5043340 h 5043340"/>
                  <a:gd name="connsiteX1" fmla="*/ 2099822 w 4199643"/>
                  <a:gd name="connsiteY1" fmla="*/ 0 h 5043340"/>
                  <a:gd name="connsiteX2" fmla="*/ 4199643 w 4199643"/>
                  <a:gd name="connsiteY2" fmla="*/ 5043340 h 5043340"/>
                  <a:gd name="connsiteX3" fmla="*/ 0 w 4199643"/>
                  <a:gd name="connsiteY3" fmla="*/ 5043340 h 5043340"/>
                </a:gdLst>
                <a:ahLst/>
                <a:cxnLst>
                  <a:cxn ang="0">
                    <a:pos x="connsiteX0" y="connsiteY0"/>
                  </a:cxn>
                  <a:cxn ang="0">
                    <a:pos x="connsiteX1" y="connsiteY1"/>
                  </a:cxn>
                  <a:cxn ang="0">
                    <a:pos x="connsiteX2" y="connsiteY2"/>
                  </a:cxn>
                  <a:cxn ang="0">
                    <a:pos x="connsiteX3" y="connsiteY3"/>
                  </a:cxn>
                </a:cxnLst>
                <a:rect l="l" t="t" r="r" b="b"/>
                <a:pathLst>
                  <a:path w="4199643" h="5043340">
                    <a:moveTo>
                      <a:pt x="0" y="5043340"/>
                    </a:moveTo>
                    <a:lnTo>
                      <a:pt x="2099822" y="0"/>
                    </a:lnTo>
                    <a:lnTo>
                      <a:pt x="4199643" y="5043340"/>
                    </a:lnTo>
                    <a:lnTo>
                      <a:pt x="0" y="5043340"/>
                    </a:lnTo>
                    <a:close/>
                  </a:path>
                </a:pathLst>
              </a:cu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chemeClr val="tx1">
                      <a:lumMod val="95000"/>
                      <a:lumOff val="5000"/>
                    </a:schemeClr>
                  </a:solidFill>
                  <a:effectLst/>
                  <a:uLnTx/>
                  <a:uFillTx/>
                  <a:latin typeface="Arial Narrow" panose="020B0606020202030204" pitchFamily="34" charset="0"/>
                  <a:ea typeface="+mn-ea"/>
                  <a:cs typeface="+mn-cs"/>
                </a:endParaRPr>
              </a:p>
            </p:txBody>
          </p:sp>
          <p:sp>
            <p:nvSpPr>
              <p:cNvPr id="48" name="Content Placeholder 2">
                <a:extLst>
                  <a:ext uri="{FF2B5EF4-FFF2-40B4-BE49-F238E27FC236}">
                    <a16:creationId xmlns="" xmlns:a16="http://schemas.microsoft.com/office/drawing/2014/main" id="{FE8DBAF4-CE98-4312-8133-84F4310BA12F}"/>
                  </a:ext>
                </a:extLst>
              </p:cNvPr>
              <p:cNvSpPr txBox="1">
                <a:spLocks/>
              </p:cNvSpPr>
              <p:nvPr/>
            </p:nvSpPr>
            <p:spPr>
              <a:xfrm>
                <a:off x="463831" y="5015650"/>
                <a:ext cx="4199643" cy="710117"/>
              </a:xfrm>
              <a:prstGeom prst="rect">
                <a:avLst/>
              </a:prstGeom>
              <a:noFill/>
              <a:ln>
                <a:noFill/>
              </a:ln>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just"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16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rPr>
                  <a:t>Level Manajerial</a:t>
                </a:r>
                <a:endParaRPr kumimoji="0" lang="en-AU" sz="16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grpSp>
        <p:grpSp>
          <p:nvGrpSpPr>
            <p:cNvPr id="66" name="Group 65">
              <a:extLst>
                <a:ext uri="{FF2B5EF4-FFF2-40B4-BE49-F238E27FC236}">
                  <a16:creationId xmlns="" xmlns:a16="http://schemas.microsoft.com/office/drawing/2014/main" id="{EF640838-82E8-43E3-98F3-1BA2A26C4524}"/>
                </a:ext>
              </a:extLst>
            </p:cNvPr>
            <p:cNvGrpSpPr/>
            <p:nvPr/>
          </p:nvGrpSpPr>
          <p:grpSpPr>
            <a:xfrm>
              <a:off x="7457765" y="1206507"/>
              <a:ext cx="2376000" cy="3228827"/>
              <a:chOff x="2601934" y="1337799"/>
              <a:chExt cx="4199643" cy="4612871"/>
            </a:xfrm>
          </p:grpSpPr>
          <p:sp>
            <p:nvSpPr>
              <p:cNvPr id="23" name="Isosceles Triangle 5">
                <a:extLst>
                  <a:ext uri="{FF2B5EF4-FFF2-40B4-BE49-F238E27FC236}">
                    <a16:creationId xmlns="" xmlns:a16="http://schemas.microsoft.com/office/drawing/2014/main" id="{4609B633-01D9-41AD-8683-7625B9341FD7}"/>
                  </a:ext>
                </a:extLst>
              </p:cNvPr>
              <p:cNvSpPr/>
              <p:nvPr/>
            </p:nvSpPr>
            <p:spPr>
              <a:xfrm rot="10800000">
                <a:off x="2601934" y="1990670"/>
                <a:ext cx="4199643" cy="3960000"/>
              </a:xfrm>
              <a:custGeom>
                <a:avLst/>
                <a:gdLst>
                  <a:gd name="connsiteX0" fmla="*/ 0 w 4199643"/>
                  <a:gd name="connsiteY0" fmla="*/ 5043340 h 5043340"/>
                  <a:gd name="connsiteX1" fmla="*/ 2099822 w 4199643"/>
                  <a:gd name="connsiteY1" fmla="*/ 0 h 5043340"/>
                  <a:gd name="connsiteX2" fmla="*/ 4199643 w 4199643"/>
                  <a:gd name="connsiteY2" fmla="*/ 5043340 h 5043340"/>
                  <a:gd name="connsiteX3" fmla="*/ 0 w 4199643"/>
                  <a:gd name="connsiteY3" fmla="*/ 5043340 h 5043340"/>
                  <a:gd name="connsiteX0" fmla="*/ 0 w 4199643"/>
                  <a:gd name="connsiteY0" fmla="*/ 5043340 h 5043340"/>
                  <a:gd name="connsiteX1" fmla="*/ 2099822 w 4199643"/>
                  <a:gd name="connsiteY1" fmla="*/ 0 h 5043340"/>
                  <a:gd name="connsiteX2" fmla="*/ 4199643 w 4199643"/>
                  <a:gd name="connsiteY2" fmla="*/ 5043340 h 5043340"/>
                  <a:gd name="connsiteX3" fmla="*/ 0 w 4199643"/>
                  <a:gd name="connsiteY3" fmla="*/ 5043340 h 5043340"/>
                </a:gdLst>
                <a:ahLst/>
                <a:cxnLst>
                  <a:cxn ang="0">
                    <a:pos x="connsiteX0" y="connsiteY0"/>
                  </a:cxn>
                  <a:cxn ang="0">
                    <a:pos x="connsiteX1" y="connsiteY1"/>
                  </a:cxn>
                  <a:cxn ang="0">
                    <a:pos x="connsiteX2" y="connsiteY2"/>
                  </a:cxn>
                  <a:cxn ang="0">
                    <a:pos x="connsiteX3" y="connsiteY3"/>
                  </a:cxn>
                </a:cxnLst>
                <a:rect l="l" t="t" r="r" b="b"/>
                <a:pathLst>
                  <a:path w="4199643" h="5043340">
                    <a:moveTo>
                      <a:pt x="0" y="5043340"/>
                    </a:moveTo>
                    <a:lnTo>
                      <a:pt x="2099822" y="0"/>
                    </a:lnTo>
                    <a:lnTo>
                      <a:pt x="4199643" y="5043340"/>
                    </a:lnTo>
                    <a:lnTo>
                      <a:pt x="0" y="5043340"/>
                    </a:lnTo>
                    <a:close/>
                  </a:path>
                </a:pathLst>
              </a:custGeom>
              <a:solidFill>
                <a:schemeClr val="accent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chemeClr val="tx1">
                      <a:lumMod val="95000"/>
                      <a:lumOff val="5000"/>
                    </a:schemeClr>
                  </a:solidFill>
                  <a:effectLst/>
                  <a:uLnTx/>
                  <a:uFillTx/>
                  <a:latin typeface="Arial Narrow" panose="020B0606020202030204" pitchFamily="34" charset="0"/>
                  <a:ea typeface="+mn-ea"/>
                  <a:cs typeface="+mn-cs"/>
                </a:endParaRPr>
              </a:p>
            </p:txBody>
          </p:sp>
          <p:sp>
            <p:nvSpPr>
              <p:cNvPr id="49" name="Content Placeholder 2">
                <a:extLst>
                  <a:ext uri="{FF2B5EF4-FFF2-40B4-BE49-F238E27FC236}">
                    <a16:creationId xmlns="" xmlns:a16="http://schemas.microsoft.com/office/drawing/2014/main" id="{4A1741D5-49B1-4DF0-84AD-73B8A7AE760B}"/>
                  </a:ext>
                </a:extLst>
              </p:cNvPr>
              <p:cNvSpPr txBox="1">
                <a:spLocks/>
              </p:cNvSpPr>
              <p:nvPr/>
            </p:nvSpPr>
            <p:spPr>
              <a:xfrm>
                <a:off x="3161439" y="1337799"/>
                <a:ext cx="2839316" cy="741456"/>
              </a:xfrm>
              <a:prstGeom prst="rect">
                <a:avLst/>
              </a:prstGeom>
              <a:ln>
                <a:noFill/>
              </a:ln>
            </p:spPr>
            <p:txBody>
              <a:bodyPr vert="horz" lIns="91440" tIns="45720" rIns="91440" bIns="45720" rtlCol="0" anchor="t" anchorCtr="0">
                <a:normAutofit fontScale="47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rPr>
                  <a:t>Kemampuan Manajerial</a:t>
                </a:r>
                <a:endParaRPr kumimoji="0" lang="en-AU" sz="2800" b="1" i="0" u="none" strike="noStrike" kern="1200" cap="none" spc="0" normalizeH="0" baseline="0" noProof="0" dirty="0">
                  <a:ln>
                    <a:noFill/>
                  </a:ln>
                  <a:solidFill>
                    <a:schemeClr val="tx1">
                      <a:lumMod val="95000"/>
                      <a:lumOff val="5000"/>
                    </a:schemeClr>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977" y="1653101"/>
              <a:ext cx="23955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891753" y="3550650"/>
              <a:ext cx="15942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69786" y="2659112"/>
              <a:ext cx="828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252809" y="2706410"/>
              <a:ext cx="90000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268632" y="3541223"/>
              <a:ext cx="7622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08556" y="3541223"/>
              <a:ext cx="1606378" cy="9427"/>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89892" y="2653870"/>
              <a:ext cx="151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 xmlns:a16="http://schemas.microsoft.com/office/drawing/2014/main" id="{4A1741D5-49B1-4DF0-84AD-73B8A7AE760B}"/>
                </a:ext>
              </a:extLst>
            </p:cNvPr>
            <p:cNvSpPr txBox="1">
              <a:spLocks/>
            </p:cNvSpPr>
            <p:nvPr/>
          </p:nvSpPr>
          <p:spPr>
            <a:xfrm>
              <a:off x="5741024" y="3828740"/>
              <a:ext cx="1606378" cy="518990"/>
            </a:xfrm>
            <a:prstGeom prst="rect">
              <a:avLst/>
            </a:prstGeom>
            <a:ln>
              <a:noFill/>
            </a:ln>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rPr>
                <a:t>Low</a:t>
              </a:r>
              <a:endParaRPr kumimoji="0" lang="en-AU"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30" name="Content Placeholder 2">
              <a:extLst>
                <a:ext uri="{FF2B5EF4-FFF2-40B4-BE49-F238E27FC236}">
                  <a16:creationId xmlns="" xmlns:a16="http://schemas.microsoft.com/office/drawing/2014/main" id="{4A1741D5-49B1-4DF0-84AD-73B8A7AE760B}"/>
                </a:ext>
              </a:extLst>
            </p:cNvPr>
            <p:cNvSpPr txBox="1">
              <a:spLocks/>
            </p:cNvSpPr>
            <p:nvPr/>
          </p:nvSpPr>
          <p:spPr>
            <a:xfrm>
              <a:off x="5703011" y="2930398"/>
              <a:ext cx="1606378" cy="518990"/>
            </a:xfrm>
            <a:prstGeom prst="rect">
              <a:avLst/>
            </a:prstGeom>
            <a:ln>
              <a:noFill/>
            </a:ln>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rPr>
                <a:t>Middle</a:t>
              </a:r>
              <a:endParaRPr kumimoji="0" lang="en-AU"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sp>
          <p:nvSpPr>
            <p:cNvPr id="31" name="Content Placeholder 2">
              <a:extLst>
                <a:ext uri="{FF2B5EF4-FFF2-40B4-BE49-F238E27FC236}">
                  <a16:creationId xmlns="" xmlns:a16="http://schemas.microsoft.com/office/drawing/2014/main" id="{4A1741D5-49B1-4DF0-84AD-73B8A7AE760B}"/>
                </a:ext>
              </a:extLst>
            </p:cNvPr>
            <p:cNvSpPr txBox="1">
              <a:spLocks/>
            </p:cNvSpPr>
            <p:nvPr/>
          </p:nvSpPr>
          <p:spPr>
            <a:xfrm>
              <a:off x="5761975" y="2134880"/>
              <a:ext cx="1606378" cy="518990"/>
            </a:xfrm>
            <a:prstGeom prst="rect">
              <a:avLst/>
            </a:prstGeom>
            <a:ln>
              <a:noFill/>
            </a:ln>
          </p:spPr>
          <p:txBody>
            <a:bodyPr vert="horz" lIns="91440" tIns="45720" rIns="91440" bIns="45720" rtlCol="0" anchor="t" anchorCtr="0">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270510" marR="0" lvl="0" indent="0" algn="ctr" defTabSz="457200" rtl="0" eaLnBrk="1" fontAlgn="auto" latinLnBrk="0" hangingPunct="1">
                <a:lnSpc>
                  <a:spcPct val="100000"/>
                </a:lnSpc>
                <a:spcBef>
                  <a:spcPts val="0"/>
                </a:spcBef>
                <a:spcAft>
                  <a:spcPts val="0"/>
                </a:spcAft>
                <a:buClr>
                  <a:prstClr val="white"/>
                </a:buClr>
                <a:buSzPct val="80000"/>
                <a:buFont typeface="Wingdings 3" panose="05040102010807070707" pitchFamily="18" charset="2"/>
                <a:buNone/>
                <a:tabLst/>
                <a:defRPr/>
              </a:pPr>
              <a:r>
                <a:rPr kumimoji="0" lang="id-ID"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rPr>
                <a:t>Top</a:t>
              </a:r>
              <a:endParaRPr kumimoji="0" lang="en-AU" sz="1600" b="1" i="0" u="none" strike="noStrike" kern="1200" cap="none" spc="0" normalizeH="0" baseline="0" noProof="0" dirty="0">
                <a:ln>
                  <a:noFill/>
                </a:ln>
                <a:solidFill>
                  <a:schemeClr val="bg1"/>
                </a:solidFill>
                <a:effectLst/>
                <a:uLnTx/>
                <a:uFillTx/>
                <a:latin typeface="Arial Narrow" panose="020B0606020202030204" pitchFamily="34" charset="0"/>
                <a:ea typeface="Tahoma" panose="020B0604030504040204" pitchFamily="34" charset="0"/>
                <a:cs typeface="Tahoma" panose="020B0604030504040204" pitchFamily="34" charset="0"/>
              </a:endParaRPr>
            </a:p>
          </p:txBody>
        </p:sp>
      </p:grpSp>
      <p:graphicFrame>
        <p:nvGraphicFramePr>
          <p:cNvPr id="4" name="Table 6">
            <a:extLst>
              <a:ext uri="{FF2B5EF4-FFF2-40B4-BE49-F238E27FC236}">
                <a16:creationId xmlns="" xmlns:a16="http://schemas.microsoft.com/office/drawing/2014/main" id="{EB4EF994-D44B-4A0C-AFC1-A5CFC86C51AE}"/>
              </a:ext>
            </a:extLst>
          </p:cNvPr>
          <p:cNvGraphicFramePr>
            <a:graphicFrameLocks noGrp="1"/>
          </p:cNvGraphicFramePr>
          <p:nvPr/>
        </p:nvGraphicFramePr>
        <p:xfrm>
          <a:off x="163773" y="4920317"/>
          <a:ext cx="11846256" cy="1752600"/>
        </p:xfrm>
        <a:graphic>
          <a:graphicData uri="http://schemas.openxmlformats.org/drawingml/2006/table">
            <a:tbl>
              <a:tblPr firstRow="1" bandRow="1">
                <a:tableStyleId>{5C22544A-7EE6-4342-B048-85BDC9FD1C3A}</a:tableStyleId>
              </a:tblPr>
              <a:tblGrid>
                <a:gridCol w="705815">
                  <a:extLst>
                    <a:ext uri="{9D8B030D-6E8A-4147-A177-3AD203B41FA5}">
                      <a16:colId xmlns="" xmlns:a16="http://schemas.microsoft.com/office/drawing/2014/main" val="4000435997"/>
                    </a:ext>
                  </a:extLst>
                </a:gridCol>
                <a:gridCol w="2132919">
                  <a:extLst>
                    <a:ext uri="{9D8B030D-6E8A-4147-A177-3AD203B41FA5}">
                      <a16:colId xmlns="" xmlns:a16="http://schemas.microsoft.com/office/drawing/2014/main" val="1716270765"/>
                    </a:ext>
                  </a:extLst>
                </a:gridCol>
                <a:gridCol w="2879678">
                  <a:extLst>
                    <a:ext uri="{9D8B030D-6E8A-4147-A177-3AD203B41FA5}">
                      <a16:colId xmlns="" xmlns:a16="http://schemas.microsoft.com/office/drawing/2014/main" val="4101243103"/>
                    </a:ext>
                  </a:extLst>
                </a:gridCol>
                <a:gridCol w="6127844">
                  <a:extLst>
                    <a:ext uri="{9D8B030D-6E8A-4147-A177-3AD203B41FA5}">
                      <a16:colId xmlns="" xmlns:a16="http://schemas.microsoft.com/office/drawing/2014/main" val="3537114491"/>
                    </a:ext>
                  </a:extLst>
                </a:gridCol>
              </a:tblGrid>
              <a:tr h="370840">
                <a:tc>
                  <a:txBody>
                    <a:bodyPr/>
                    <a:lstStyle/>
                    <a:p>
                      <a:pPr algn="ctr"/>
                      <a:r>
                        <a:rPr lang="en-US" dirty="0"/>
                        <a:t>No.</a:t>
                      </a:r>
                      <a:endParaRPr lang="en-ID" dirty="0"/>
                    </a:p>
                  </a:txBody>
                  <a:tcPr/>
                </a:tc>
                <a:tc>
                  <a:txBody>
                    <a:bodyPr/>
                    <a:lstStyle/>
                    <a:p>
                      <a:pPr algn="ctr"/>
                      <a:r>
                        <a:rPr lang="en-US" dirty="0" err="1"/>
                        <a:t>Jenis</a:t>
                      </a:r>
                      <a:r>
                        <a:rPr lang="en-US" dirty="0"/>
                        <a:t> </a:t>
                      </a:r>
                      <a:r>
                        <a:rPr lang="en-US" dirty="0" err="1"/>
                        <a:t>Kompetensi</a:t>
                      </a:r>
                      <a:endParaRPr lang="en-ID" dirty="0"/>
                    </a:p>
                  </a:txBody>
                  <a:tcPr/>
                </a:tc>
                <a:tc>
                  <a:txBody>
                    <a:bodyPr/>
                    <a:lstStyle/>
                    <a:p>
                      <a:pPr algn="ctr"/>
                      <a:r>
                        <a:rPr lang="en-US" dirty="0" err="1"/>
                        <a:t>Perka</a:t>
                      </a:r>
                      <a:r>
                        <a:rPr lang="en-US" dirty="0"/>
                        <a:t> BKN No. 7 </a:t>
                      </a:r>
                      <a:r>
                        <a:rPr lang="en-US" dirty="0" err="1"/>
                        <a:t>Tahun</a:t>
                      </a:r>
                      <a:r>
                        <a:rPr lang="en-US" dirty="0"/>
                        <a:t> 2013</a:t>
                      </a:r>
                      <a:endParaRPr lang="en-ID" dirty="0"/>
                    </a:p>
                  </a:txBody>
                  <a:tcPr/>
                </a:tc>
                <a:tc>
                  <a:txBody>
                    <a:bodyPr/>
                    <a:lstStyle/>
                    <a:p>
                      <a:pPr algn="ctr"/>
                      <a:r>
                        <a:rPr lang="en-US" dirty="0" err="1"/>
                        <a:t>Permenpan</a:t>
                      </a:r>
                      <a:r>
                        <a:rPr lang="en-US" dirty="0"/>
                        <a:t>-RB </a:t>
                      </a:r>
                      <a:r>
                        <a:rPr lang="en-US" dirty="0" err="1"/>
                        <a:t>Nomor</a:t>
                      </a:r>
                      <a:r>
                        <a:rPr lang="en-US" dirty="0"/>
                        <a:t> 38 </a:t>
                      </a:r>
                      <a:r>
                        <a:rPr lang="en-US" dirty="0" err="1"/>
                        <a:t>Tahun</a:t>
                      </a:r>
                      <a:r>
                        <a:rPr lang="en-US" dirty="0"/>
                        <a:t> 2017</a:t>
                      </a:r>
                      <a:endParaRPr lang="en-ID" dirty="0"/>
                    </a:p>
                  </a:txBody>
                  <a:tcPr/>
                </a:tc>
                <a:extLst>
                  <a:ext uri="{0D108BD9-81ED-4DB2-BD59-A6C34878D82A}">
                    <a16:rowId xmlns="" xmlns:a16="http://schemas.microsoft.com/office/drawing/2014/main" val="456534042"/>
                  </a:ext>
                </a:extLst>
              </a:tr>
              <a:tr h="370840">
                <a:tc>
                  <a:txBody>
                    <a:bodyPr/>
                    <a:lstStyle/>
                    <a:p>
                      <a:r>
                        <a:rPr lang="en-US" dirty="0"/>
                        <a:t>1.</a:t>
                      </a:r>
                      <a:endParaRPr lang="en-ID" dirty="0"/>
                    </a:p>
                  </a:txBody>
                  <a:tcPr/>
                </a:tc>
                <a:tc>
                  <a:txBody>
                    <a:bodyPr/>
                    <a:lstStyle/>
                    <a:p>
                      <a:r>
                        <a:rPr lang="en-US" dirty="0" err="1"/>
                        <a:t>Manajerial</a:t>
                      </a:r>
                      <a:endParaRPr lang="en-ID" dirty="0"/>
                    </a:p>
                  </a:txBody>
                  <a:tcPr/>
                </a:tc>
                <a:tc>
                  <a:txBody>
                    <a:bodyPr/>
                    <a:lstStyle/>
                    <a:p>
                      <a:r>
                        <a:rPr lang="en-US" dirty="0"/>
                        <a:t>30 </a:t>
                      </a:r>
                      <a:r>
                        <a:rPr lang="en-US" dirty="0" err="1"/>
                        <a:t>Kompetensi</a:t>
                      </a:r>
                      <a:endParaRPr lang="en-ID" dirty="0"/>
                    </a:p>
                  </a:txBody>
                  <a:tcPr/>
                </a:tc>
                <a:tc>
                  <a:txBody>
                    <a:bodyPr/>
                    <a:lstStyle/>
                    <a:p>
                      <a:r>
                        <a:rPr lang="en-US" dirty="0"/>
                        <a:t>8 </a:t>
                      </a:r>
                      <a:r>
                        <a:rPr lang="en-US" dirty="0" err="1"/>
                        <a:t>Kompetensi</a:t>
                      </a:r>
                      <a:endParaRPr lang="en-ID" dirty="0"/>
                    </a:p>
                  </a:txBody>
                  <a:tcPr/>
                </a:tc>
                <a:extLst>
                  <a:ext uri="{0D108BD9-81ED-4DB2-BD59-A6C34878D82A}">
                    <a16:rowId xmlns="" xmlns:a16="http://schemas.microsoft.com/office/drawing/2014/main" val="3501086409"/>
                  </a:ext>
                </a:extLst>
              </a:tr>
              <a:tr h="370840">
                <a:tc>
                  <a:txBody>
                    <a:bodyPr/>
                    <a:lstStyle/>
                    <a:p>
                      <a:r>
                        <a:rPr lang="en-US" dirty="0"/>
                        <a:t>2.</a:t>
                      </a:r>
                      <a:endParaRPr lang="en-ID" dirty="0"/>
                    </a:p>
                  </a:txBody>
                  <a:tcPr/>
                </a:tc>
                <a:tc>
                  <a:txBody>
                    <a:bodyPr/>
                    <a:lstStyle/>
                    <a:p>
                      <a:r>
                        <a:rPr lang="en-US" dirty="0" err="1"/>
                        <a:t>Sosial</a:t>
                      </a:r>
                      <a:r>
                        <a:rPr lang="en-US" dirty="0"/>
                        <a:t> </a:t>
                      </a:r>
                      <a:r>
                        <a:rPr lang="en-US" dirty="0" err="1"/>
                        <a:t>Kultural</a:t>
                      </a:r>
                      <a:endParaRPr lang="en-ID" dirty="0"/>
                    </a:p>
                  </a:txBody>
                  <a:tcPr/>
                </a:tc>
                <a:tc>
                  <a:txBody>
                    <a:bodyPr/>
                    <a:lstStyle/>
                    <a:p>
                      <a:r>
                        <a:rPr lang="en-US" dirty="0"/>
                        <a:t>3 </a:t>
                      </a:r>
                      <a:r>
                        <a:rPr lang="en-US" dirty="0" err="1"/>
                        <a:t>Kompetensi</a:t>
                      </a:r>
                      <a:endParaRPr lang="en-ID" dirty="0"/>
                    </a:p>
                  </a:txBody>
                  <a:tcPr/>
                </a:tc>
                <a:tc>
                  <a:txBody>
                    <a:bodyPr/>
                    <a:lstStyle/>
                    <a:p>
                      <a:r>
                        <a:rPr lang="en-US" dirty="0"/>
                        <a:t>1 </a:t>
                      </a:r>
                      <a:r>
                        <a:rPr lang="en-US" dirty="0" err="1"/>
                        <a:t>Kompetensi</a:t>
                      </a:r>
                      <a:endParaRPr lang="en-ID" dirty="0"/>
                    </a:p>
                  </a:txBody>
                  <a:tcPr/>
                </a:tc>
                <a:extLst>
                  <a:ext uri="{0D108BD9-81ED-4DB2-BD59-A6C34878D82A}">
                    <a16:rowId xmlns="" xmlns:a16="http://schemas.microsoft.com/office/drawing/2014/main" val="1338653196"/>
                  </a:ext>
                </a:extLst>
              </a:tr>
              <a:tr h="370840">
                <a:tc>
                  <a:txBody>
                    <a:bodyPr/>
                    <a:lstStyle/>
                    <a:p>
                      <a:r>
                        <a:rPr lang="en-US" dirty="0"/>
                        <a:t>3.</a:t>
                      </a:r>
                      <a:endParaRPr lang="en-ID" dirty="0"/>
                    </a:p>
                  </a:txBody>
                  <a:tcPr/>
                </a:tc>
                <a:tc>
                  <a:txBody>
                    <a:bodyPr/>
                    <a:lstStyle/>
                    <a:p>
                      <a:r>
                        <a:rPr lang="en-US" dirty="0" err="1"/>
                        <a:t>Kompetensi</a:t>
                      </a:r>
                      <a:r>
                        <a:rPr lang="en-US" dirty="0"/>
                        <a:t> Teknis</a:t>
                      </a:r>
                      <a:endParaRPr lang="en-ID" dirty="0"/>
                    </a:p>
                  </a:txBody>
                  <a:tcPr/>
                </a:tc>
                <a:tc>
                  <a:txBody>
                    <a:bodyPr/>
                    <a:lstStyle/>
                    <a:p>
                      <a:r>
                        <a:rPr lang="en-US" dirty="0"/>
                        <a:t>-</a:t>
                      </a:r>
                      <a:endParaRPr lang="en-ID" dirty="0"/>
                    </a:p>
                  </a:txBody>
                  <a:tcPr/>
                </a:tc>
                <a:tc>
                  <a:txBody>
                    <a:bodyPr/>
                    <a:lstStyle/>
                    <a:p>
                      <a:r>
                        <a:rPr lang="en-ID" i="1" dirty="0" err="1"/>
                        <a:t>Kamus</a:t>
                      </a:r>
                      <a:r>
                        <a:rPr lang="en-ID" i="1" dirty="0"/>
                        <a:t> </a:t>
                      </a:r>
                      <a:r>
                        <a:rPr lang="en-ID" i="1" dirty="0" err="1"/>
                        <a:t>Kompetensi</a:t>
                      </a:r>
                      <a:r>
                        <a:rPr lang="en-ID" i="1" dirty="0"/>
                        <a:t> Teknis </a:t>
                      </a:r>
                      <a:r>
                        <a:rPr lang="en-ID" i="1" dirty="0" err="1"/>
                        <a:t>disusun</a:t>
                      </a:r>
                      <a:r>
                        <a:rPr lang="en-ID" i="1" dirty="0"/>
                        <a:t> oleh masing-masing </a:t>
                      </a:r>
                      <a:r>
                        <a:rPr lang="en-ID" i="1" dirty="0" err="1"/>
                        <a:t>instansi</a:t>
                      </a:r>
                      <a:r>
                        <a:rPr lang="en-ID" i="1" dirty="0"/>
                        <a:t> </a:t>
                      </a:r>
                      <a:r>
                        <a:rPr lang="en-ID" i="1" dirty="0" err="1"/>
                        <a:t>pusat</a:t>
                      </a:r>
                      <a:r>
                        <a:rPr lang="en-ID" i="1" dirty="0"/>
                        <a:t> </a:t>
                      </a:r>
                      <a:r>
                        <a:rPr lang="en-ID" i="1" dirty="0" err="1"/>
                        <a:t>sesuai</a:t>
                      </a:r>
                      <a:r>
                        <a:rPr lang="en-ID" i="1" dirty="0"/>
                        <a:t> </a:t>
                      </a:r>
                      <a:r>
                        <a:rPr lang="en-ID" i="1" dirty="0" err="1"/>
                        <a:t>urusan</a:t>
                      </a:r>
                      <a:r>
                        <a:rPr lang="en-ID" i="1" dirty="0"/>
                        <a:t> yang </a:t>
                      </a:r>
                      <a:r>
                        <a:rPr lang="en-ID" i="1" dirty="0" err="1"/>
                        <a:t>menjadi</a:t>
                      </a:r>
                      <a:r>
                        <a:rPr lang="en-ID" i="1" dirty="0"/>
                        <a:t> </a:t>
                      </a:r>
                      <a:r>
                        <a:rPr lang="en-ID" i="1" dirty="0" err="1"/>
                        <a:t>kewenanganya</a:t>
                      </a:r>
                      <a:endParaRPr lang="en-ID" i="1" dirty="0"/>
                    </a:p>
                  </a:txBody>
                  <a:tcPr/>
                </a:tc>
                <a:extLst>
                  <a:ext uri="{0D108BD9-81ED-4DB2-BD59-A6C34878D82A}">
                    <a16:rowId xmlns="" xmlns:a16="http://schemas.microsoft.com/office/drawing/2014/main" val="315788090"/>
                  </a:ext>
                </a:extLst>
              </a:tr>
            </a:tbl>
          </a:graphicData>
        </a:graphic>
      </p:graphicFrame>
    </p:spTree>
    <p:extLst>
      <p:ext uri="{BB962C8B-B14F-4D97-AF65-F5344CB8AC3E}">
        <p14:creationId xmlns:p14="http://schemas.microsoft.com/office/powerpoint/2010/main" val="423578554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9CF51A-D749-4351-B301-463B73F3F5E6}"/>
              </a:ext>
            </a:extLst>
          </p:cNvPr>
          <p:cNvSpPr>
            <a:spLocks noGrp="1"/>
          </p:cNvSpPr>
          <p:nvPr>
            <p:ph type="title"/>
          </p:nvPr>
        </p:nvSpPr>
        <p:spPr/>
        <p:txBody>
          <a:bodyPr/>
          <a:lstStyle/>
          <a:p>
            <a:r>
              <a:rPr lang="en-US" dirty="0"/>
              <a:t>SOP PENKOM BERBASIS CAT</a:t>
            </a:r>
            <a:endParaRPr lang="en-ID" dirty="0"/>
          </a:p>
        </p:txBody>
      </p:sp>
      <p:sp>
        <p:nvSpPr>
          <p:cNvPr id="4" name="Content Placeholder 3"/>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125" t="22133" r="34075" b="8800"/>
          <a:stretch/>
        </p:blipFill>
        <p:spPr>
          <a:xfrm>
            <a:off x="137160" y="1517904"/>
            <a:ext cx="11612880" cy="5093208"/>
          </a:xfrm>
          <a:prstGeom prst="rect">
            <a:avLst/>
          </a:prstGeom>
        </p:spPr>
      </p:pic>
    </p:spTree>
    <p:extLst>
      <p:ext uri="{BB962C8B-B14F-4D97-AF65-F5344CB8AC3E}">
        <p14:creationId xmlns:p14="http://schemas.microsoft.com/office/powerpoint/2010/main" val="43480277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33920" y="570535"/>
            <a:ext cx="10515600" cy="690574"/>
          </a:xfrm>
          <a:prstGeom prst="rect">
            <a:avLst/>
          </a:prstGeom>
        </p:spPr>
        <p:txBody>
          <a:bodyPr vert="horz" wrap="square" lIns="0" tIns="13335" rIns="0" bIns="0" rtlCol="0" anchor="ctr">
            <a:spAutoFit/>
          </a:bodyPr>
          <a:lstStyle/>
          <a:p>
            <a:pPr marL="248920">
              <a:lnSpc>
                <a:spcPct val="100000"/>
              </a:lnSpc>
              <a:spcBef>
                <a:spcPts val="105"/>
              </a:spcBef>
            </a:pPr>
            <a:r>
              <a:rPr b="1" spc="-80" dirty="0" smtClean="0">
                <a:solidFill>
                  <a:schemeClr val="bg1"/>
                </a:solidFill>
                <a:highlight>
                  <a:srgbClr val="008080"/>
                </a:highlight>
              </a:rPr>
              <a:t>PEMANFAATAN</a:t>
            </a:r>
            <a:r>
              <a:rPr lang="en-US" b="1" spc="-145" dirty="0">
                <a:solidFill>
                  <a:schemeClr val="bg1"/>
                </a:solidFill>
                <a:highlight>
                  <a:srgbClr val="008080"/>
                </a:highlight>
              </a:rPr>
              <a:t> </a:t>
            </a:r>
            <a:r>
              <a:rPr lang="en-US" b="1" spc="-145" dirty="0" smtClean="0">
                <a:solidFill>
                  <a:schemeClr val="bg1"/>
                </a:solidFill>
                <a:highlight>
                  <a:srgbClr val="008080"/>
                </a:highlight>
              </a:rPr>
              <a:t>HASIL </a:t>
            </a:r>
            <a:r>
              <a:rPr lang="en-US" b="1" spc="-145" dirty="0">
                <a:solidFill>
                  <a:schemeClr val="bg1"/>
                </a:solidFill>
                <a:highlight>
                  <a:srgbClr val="008080"/>
                </a:highlight>
              </a:rPr>
              <a:t>PENILAIAN </a:t>
            </a:r>
            <a:r>
              <a:rPr b="1" spc="-120" dirty="0">
                <a:solidFill>
                  <a:schemeClr val="bg1"/>
                </a:solidFill>
                <a:highlight>
                  <a:srgbClr val="008080"/>
                </a:highlight>
              </a:rPr>
              <a:t>KOMPETENSI</a:t>
            </a:r>
          </a:p>
        </p:txBody>
      </p:sp>
      <p:grpSp>
        <p:nvGrpSpPr>
          <p:cNvPr id="30" name="Group 29">
            <a:extLst>
              <a:ext uri="{FF2B5EF4-FFF2-40B4-BE49-F238E27FC236}">
                <a16:creationId xmlns="" xmlns:a16="http://schemas.microsoft.com/office/drawing/2014/main" id="{4B90F9E0-9B8E-4333-B621-9A60B79ADBD4}"/>
              </a:ext>
            </a:extLst>
          </p:cNvPr>
          <p:cNvGrpSpPr/>
          <p:nvPr/>
        </p:nvGrpSpPr>
        <p:grpSpPr>
          <a:xfrm>
            <a:off x="813880" y="1468414"/>
            <a:ext cx="10515600" cy="5032969"/>
            <a:chOff x="2406318" y="1443228"/>
            <a:chExt cx="5770323" cy="3676377"/>
          </a:xfrm>
        </p:grpSpPr>
        <p:sp>
          <p:nvSpPr>
            <p:cNvPr id="6" name="object 6"/>
            <p:cNvSpPr txBox="1"/>
            <p:nvPr/>
          </p:nvSpPr>
          <p:spPr>
            <a:xfrm>
              <a:off x="2406318" y="2915093"/>
              <a:ext cx="2671008" cy="278923"/>
            </a:xfrm>
            <a:prstGeom prst="rect">
              <a:avLst/>
            </a:prstGeom>
            <a:solidFill>
              <a:srgbClr val="E4DEDB"/>
            </a:solidFill>
            <a:ln w="9144">
              <a:solidFill>
                <a:srgbClr val="000000"/>
              </a:solidFill>
            </a:ln>
          </p:spPr>
          <p:txBody>
            <a:bodyPr vert="horz" wrap="square" lIns="0" tIns="1905" rIns="0" bIns="0" rtlCol="0">
              <a:spAutoFit/>
            </a:bodyPr>
            <a:lstStyle/>
            <a:p>
              <a:pPr marL="76201">
                <a:tabLst>
                  <a:tab pos="187325" algn="l"/>
                </a:tabLst>
              </a:pPr>
              <a:r>
                <a:rPr lang="en-US" b="1" dirty="0">
                  <a:latin typeface="Trebuchet MS"/>
                  <a:cs typeface="Trebuchet MS"/>
                </a:rPr>
                <a:t>PENILAIAN KOMPETENSI</a:t>
              </a:r>
              <a:endParaRPr b="1" dirty="0">
                <a:latin typeface="Trebuchet MS"/>
                <a:cs typeface="Trebuchet MS"/>
              </a:endParaRPr>
            </a:p>
          </p:txBody>
        </p:sp>
        <p:sp>
          <p:nvSpPr>
            <p:cNvPr id="8" name="object 8"/>
            <p:cNvSpPr txBox="1"/>
            <p:nvPr/>
          </p:nvSpPr>
          <p:spPr>
            <a:xfrm>
              <a:off x="6117336" y="1443228"/>
              <a:ext cx="2059305" cy="487313"/>
            </a:xfrm>
            <a:prstGeom prst="rect">
              <a:avLst/>
            </a:prstGeom>
            <a:solidFill>
              <a:srgbClr val="D4D1D1"/>
            </a:solidFill>
            <a:ln w="9144">
              <a:solidFill>
                <a:srgbClr val="000000"/>
              </a:solidFill>
            </a:ln>
          </p:spPr>
          <p:txBody>
            <a:bodyPr vert="horz" wrap="square" lIns="0" tIns="0" rIns="0" bIns="0" rtlCol="0">
              <a:spAutoFit/>
            </a:bodyPr>
            <a:lstStyle/>
            <a:p>
              <a:pPr algn="ctr">
                <a:lnSpc>
                  <a:spcPts val="1930"/>
                </a:lnSpc>
              </a:pPr>
              <a:r>
                <a:rPr lang="en-US" sz="1700" b="1" spc="-10" dirty="0">
                  <a:latin typeface="Trebuchet MS"/>
                  <a:cs typeface="Trebuchet MS"/>
                </a:rPr>
                <a:t>PEMETAAN KOMPETENSI ASN</a:t>
              </a:r>
              <a:endParaRPr sz="1700" dirty="0">
                <a:latin typeface="Trebuchet MS"/>
                <a:cs typeface="Trebuchet MS"/>
              </a:endParaRPr>
            </a:p>
          </p:txBody>
        </p:sp>
        <p:sp>
          <p:nvSpPr>
            <p:cNvPr id="9" name="object 9"/>
            <p:cNvSpPr txBox="1"/>
            <p:nvPr/>
          </p:nvSpPr>
          <p:spPr>
            <a:xfrm>
              <a:off x="6117336" y="2150365"/>
              <a:ext cx="2059305" cy="523220"/>
            </a:xfrm>
            <a:prstGeom prst="rect">
              <a:avLst/>
            </a:prstGeom>
            <a:solidFill>
              <a:srgbClr val="D4D1D1"/>
            </a:solidFill>
            <a:ln w="9144">
              <a:solidFill>
                <a:srgbClr val="000000"/>
              </a:solidFill>
            </a:ln>
          </p:spPr>
          <p:txBody>
            <a:bodyPr vert="horz" wrap="square" lIns="0" tIns="0" rIns="0" bIns="0" rtlCol="0">
              <a:spAutoFit/>
            </a:bodyPr>
            <a:lstStyle/>
            <a:p>
              <a:pPr algn="ctr">
                <a:lnSpc>
                  <a:spcPct val="100000"/>
                </a:lnSpc>
              </a:pPr>
              <a:r>
                <a:rPr lang="en-US" sz="1700" b="1" dirty="0">
                  <a:latin typeface="Trebuchet MS"/>
                  <a:cs typeface="Trebuchet MS"/>
                </a:rPr>
                <a:t>PENGEMBANGAN KOMPETENSI ASN</a:t>
              </a:r>
              <a:endParaRPr sz="1700" b="1" dirty="0">
                <a:latin typeface="Trebuchet MS"/>
                <a:cs typeface="Trebuchet MS"/>
              </a:endParaRPr>
            </a:p>
          </p:txBody>
        </p:sp>
        <p:sp>
          <p:nvSpPr>
            <p:cNvPr id="10" name="object 10"/>
            <p:cNvSpPr txBox="1"/>
            <p:nvPr/>
          </p:nvSpPr>
          <p:spPr>
            <a:xfrm>
              <a:off x="6117336" y="2843143"/>
              <a:ext cx="2059305" cy="492443"/>
            </a:xfrm>
            <a:prstGeom prst="rect">
              <a:avLst/>
            </a:prstGeom>
            <a:solidFill>
              <a:srgbClr val="D4D1D1"/>
            </a:solidFill>
            <a:ln w="9144">
              <a:solidFill>
                <a:srgbClr val="000000"/>
              </a:solidFill>
            </a:ln>
          </p:spPr>
          <p:txBody>
            <a:bodyPr vert="horz" wrap="square" lIns="0" tIns="0" rIns="0" bIns="0" rtlCol="0">
              <a:spAutoFit/>
            </a:bodyPr>
            <a:lstStyle/>
            <a:p>
              <a:pPr algn="ctr">
                <a:lnSpc>
                  <a:spcPts val="1825"/>
                </a:lnSpc>
              </a:pPr>
              <a:r>
                <a:rPr lang="en-US" sz="1700" b="1" spc="-10" dirty="0">
                  <a:latin typeface="Trebuchet MS"/>
                  <a:cs typeface="Trebuchet MS"/>
                </a:rPr>
                <a:t>PENGEMBANGAN</a:t>
              </a:r>
              <a:endParaRPr sz="1700" dirty="0">
                <a:latin typeface="Trebuchet MS"/>
                <a:cs typeface="Trebuchet MS"/>
              </a:endParaRPr>
            </a:p>
            <a:p>
              <a:pPr marL="1905" algn="ctr"/>
              <a:r>
                <a:rPr sz="1700" b="1" spc="-25" dirty="0">
                  <a:latin typeface="Trebuchet MS"/>
                  <a:cs typeface="Trebuchet MS"/>
                </a:rPr>
                <a:t>KARIER</a:t>
              </a:r>
              <a:endParaRPr sz="1700" dirty="0">
                <a:latin typeface="Trebuchet MS"/>
                <a:cs typeface="Trebuchet MS"/>
              </a:endParaRPr>
            </a:p>
          </p:txBody>
        </p:sp>
        <p:sp>
          <p:nvSpPr>
            <p:cNvPr id="11" name="object 11"/>
            <p:cNvSpPr txBox="1"/>
            <p:nvPr/>
          </p:nvSpPr>
          <p:spPr>
            <a:xfrm>
              <a:off x="6117336" y="3502312"/>
              <a:ext cx="2059305" cy="852798"/>
            </a:xfrm>
            <a:prstGeom prst="rect">
              <a:avLst/>
            </a:prstGeom>
            <a:solidFill>
              <a:srgbClr val="D4D1D1"/>
            </a:solidFill>
            <a:ln w="9144">
              <a:solidFill>
                <a:srgbClr val="000000"/>
              </a:solidFill>
            </a:ln>
          </p:spPr>
          <p:txBody>
            <a:bodyPr vert="horz" wrap="square" lIns="0" tIns="67310" rIns="0" bIns="0" rtlCol="0">
              <a:spAutoFit/>
            </a:bodyPr>
            <a:lstStyle/>
            <a:p>
              <a:pPr marL="593725" marR="208915" indent="-376555">
                <a:spcBef>
                  <a:spcPts val="530"/>
                </a:spcBef>
              </a:pPr>
              <a:r>
                <a:rPr sz="1700" b="1" spc="-20" dirty="0">
                  <a:latin typeface="Trebuchet MS"/>
                  <a:cs typeface="Trebuchet MS"/>
                </a:rPr>
                <a:t>PENGA</a:t>
              </a:r>
              <a:r>
                <a:rPr sz="1700" b="1" spc="30" dirty="0">
                  <a:latin typeface="Trebuchet MS"/>
                  <a:cs typeface="Trebuchet MS"/>
                </a:rPr>
                <a:t>N</a:t>
              </a:r>
              <a:r>
                <a:rPr sz="1700" b="1" spc="35" dirty="0">
                  <a:latin typeface="Trebuchet MS"/>
                  <a:cs typeface="Trebuchet MS"/>
                </a:rPr>
                <a:t>G</a:t>
              </a:r>
              <a:r>
                <a:rPr sz="1700" b="1" spc="60" dirty="0">
                  <a:latin typeface="Trebuchet MS"/>
                  <a:cs typeface="Trebuchet MS"/>
                </a:rPr>
                <a:t>K</a:t>
              </a:r>
              <a:r>
                <a:rPr sz="1700" b="1" spc="-35" dirty="0">
                  <a:latin typeface="Trebuchet MS"/>
                  <a:cs typeface="Trebuchet MS"/>
                </a:rPr>
                <a:t>A</a:t>
              </a:r>
              <a:r>
                <a:rPr sz="1700" b="1" spc="-350" dirty="0">
                  <a:latin typeface="Trebuchet MS"/>
                  <a:cs typeface="Trebuchet MS"/>
                </a:rPr>
                <a:t>T</a:t>
              </a:r>
              <a:r>
                <a:rPr sz="1700" b="1" spc="45" dirty="0">
                  <a:latin typeface="Trebuchet MS"/>
                  <a:cs typeface="Trebuchet MS"/>
                </a:rPr>
                <a:t>AN  </a:t>
              </a:r>
              <a:r>
                <a:rPr sz="1700" b="1" spc="-15" dirty="0">
                  <a:latin typeface="Trebuchet MS"/>
                  <a:cs typeface="Trebuchet MS"/>
                </a:rPr>
                <a:t>DALAM </a:t>
              </a:r>
              <a:r>
                <a:rPr sz="1700" b="1" spc="-10" dirty="0">
                  <a:latin typeface="Trebuchet MS"/>
                  <a:cs typeface="Trebuchet MS"/>
                </a:rPr>
                <a:t> </a:t>
              </a:r>
              <a:r>
                <a:rPr sz="1700" b="1" spc="-70" dirty="0">
                  <a:latin typeface="Trebuchet MS"/>
                  <a:cs typeface="Trebuchet MS"/>
                </a:rPr>
                <a:t>JABATAN</a:t>
              </a:r>
              <a:endParaRPr sz="1700" dirty="0">
                <a:latin typeface="Trebuchet MS"/>
                <a:cs typeface="Trebuchet MS"/>
              </a:endParaRPr>
            </a:p>
          </p:txBody>
        </p:sp>
        <p:sp>
          <p:nvSpPr>
            <p:cNvPr id="14" name="object 14"/>
            <p:cNvSpPr txBox="1"/>
            <p:nvPr/>
          </p:nvSpPr>
          <p:spPr>
            <a:xfrm>
              <a:off x="6117336" y="4596385"/>
              <a:ext cx="2059305" cy="523220"/>
            </a:xfrm>
            <a:prstGeom prst="rect">
              <a:avLst/>
            </a:prstGeom>
            <a:solidFill>
              <a:srgbClr val="D4D1D1"/>
            </a:solidFill>
            <a:ln w="9144">
              <a:solidFill>
                <a:srgbClr val="000000"/>
              </a:solidFill>
            </a:ln>
          </p:spPr>
          <p:txBody>
            <a:bodyPr vert="horz" wrap="square" lIns="0" tIns="0" rIns="0" bIns="0" rtlCol="0">
              <a:spAutoFit/>
            </a:bodyPr>
            <a:lstStyle/>
            <a:p>
              <a:pPr marL="623570"/>
              <a:r>
                <a:rPr lang="en-US" sz="1700" dirty="0">
                  <a:latin typeface="Trebuchet MS"/>
                  <a:cs typeface="Trebuchet MS"/>
                </a:rPr>
                <a:t>MANAJEMEN TALENTA</a:t>
              </a:r>
              <a:endParaRPr sz="1700" dirty="0">
                <a:latin typeface="Trebuchet MS"/>
                <a:cs typeface="Trebuchet MS"/>
              </a:endParaRPr>
            </a:p>
          </p:txBody>
        </p:sp>
        <p:sp>
          <p:nvSpPr>
            <p:cNvPr id="16" name="object 16"/>
            <p:cNvSpPr/>
            <p:nvPr/>
          </p:nvSpPr>
          <p:spPr>
            <a:xfrm>
              <a:off x="5538216" y="1662684"/>
              <a:ext cx="515620" cy="2261870"/>
            </a:xfrm>
            <a:custGeom>
              <a:avLst/>
              <a:gdLst/>
              <a:ahLst/>
              <a:cxnLst/>
              <a:rect l="l" t="t" r="r" b="b"/>
              <a:pathLst>
                <a:path w="515620" h="2261870">
                  <a:moveTo>
                    <a:pt x="515112" y="2223516"/>
                  </a:moveTo>
                  <a:lnTo>
                    <a:pt x="502412" y="2217166"/>
                  </a:lnTo>
                  <a:lnTo>
                    <a:pt x="438912" y="2185416"/>
                  </a:lnTo>
                  <a:lnTo>
                    <a:pt x="438912" y="2217166"/>
                  </a:lnTo>
                  <a:lnTo>
                    <a:pt x="0" y="2217166"/>
                  </a:lnTo>
                  <a:lnTo>
                    <a:pt x="0" y="2229866"/>
                  </a:lnTo>
                  <a:lnTo>
                    <a:pt x="438912" y="2229866"/>
                  </a:lnTo>
                  <a:lnTo>
                    <a:pt x="438912" y="2261616"/>
                  </a:lnTo>
                  <a:lnTo>
                    <a:pt x="502412" y="2229866"/>
                  </a:lnTo>
                  <a:lnTo>
                    <a:pt x="515112" y="2223516"/>
                  </a:lnTo>
                  <a:close/>
                </a:path>
                <a:path w="515620" h="2261870">
                  <a:moveTo>
                    <a:pt x="515112" y="1388364"/>
                  </a:moveTo>
                  <a:lnTo>
                    <a:pt x="502412" y="1382014"/>
                  </a:lnTo>
                  <a:lnTo>
                    <a:pt x="438912" y="1350264"/>
                  </a:lnTo>
                  <a:lnTo>
                    <a:pt x="438912" y="1382014"/>
                  </a:lnTo>
                  <a:lnTo>
                    <a:pt x="0" y="1382014"/>
                  </a:lnTo>
                  <a:lnTo>
                    <a:pt x="0" y="1394714"/>
                  </a:lnTo>
                  <a:lnTo>
                    <a:pt x="438912" y="1394714"/>
                  </a:lnTo>
                  <a:lnTo>
                    <a:pt x="438912" y="1426464"/>
                  </a:lnTo>
                  <a:lnTo>
                    <a:pt x="502412" y="1394714"/>
                  </a:lnTo>
                  <a:lnTo>
                    <a:pt x="515112" y="1388364"/>
                  </a:lnTo>
                  <a:close/>
                </a:path>
                <a:path w="515620" h="2261870">
                  <a:moveTo>
                    <a:pt x="515112" y="38100"/>
                  </a:moveTo>
                  <a:lnTo>
                    <a:pt x="502412" y="31750"/>
                  </a:lnTo>
                  <a:lnTo>
                    <a:pt x="438912" y="0"/>
                  </a:lnTo>
                  <a:lnTo>
                    <a:pt x="438912" y="31750"/>
                  </a:lnTo>
                  <a:lnTo>
                    <a:pt x="0" y="31750"/>
                  </a:lnTo>
                  <a:lnTo>
                    <a:pt x="0" y="44450"/>
                  </a:lnTo>
                  <a:lnTo>
                    <a:pt x="438912" y="44450"/>
                  </a:lnTo>
                  <a:lnTo>
                    <a:pt x="438912" y="76200"/>
                  </a:lnTo>
                  <a:lnTo>
                    <a:pt x="502412" y="44450"/>
                  </a:lnTo>
                  <a:lnTo>
                    <a:pt x="515112" y="38100"/>
                  </a:lnTo>
                  <a:close/>
                </a:path>
              </a:pathLst>
            </a:custGeom>
            <a:solidFill>
              <a:srgbClr val="000000"/>
            </a:solidFill>
          </p:spPr>
          <p:txBody>
            <a:bodyPr wrap="square" lIns="0" tIns="0" rIns="0" bIns="0" rtlCol="0"/>
            <a:lstStyle/>
            <a:p>
              <a:endParaRPr/>
            </a:p>
          </p:txBody>
        </p:sp>
        <p:sp>
          <p:nvSpPr>
            <p:cNvPr id="17" name="object 17"/>
            <p:cNvSpPr/>
            <p:nvPr/>
          </p:nvSpPr>
          <p:spPr>
            <a:xfrm>
              <a:off x="5088635" y="3042627"/>
              <a:ext cx="449580" cy="0"/>
            </a:xfrm>
            <a:custGeom>
              <a:avLst/>
              <a:gdLst/>
              <a:ahLst/>
              <a:cxnLst/>
              <a:rect l="l" t="t" r="r" b="b"/>
              <a:pathLst>
                <a:path w="449579">
                  <a:moveTo>
                    <a:pt x="0" y="0"/>
                  </a:moveTo>
                  <a:lnTo>
                    <a:pt x="449579" y="0"/>
                  </a:lnTo>
                </a:path>
              </a:pathLst>
            </a:custGeom>
            <a:ln w="9144">
              <a:solidFill>
                <a:srgbClr val="000000"/>
              </a:solidFill>
            </a:ln>
          </p:spPr>
          <p:txBody>
            <a:bodyPr wrap="square" lIns="0" tIns="0" rIns="0" bIns="0" rtlCol="0"/>
            <a:lstStyle/>
            <a:p>
              <a:endParaRPr/>
            </a:p>
          </p:txBody>
        </p:sp>
        <p:sp>
          <p:nvSpPr>
            <p:cNvPr id="18" name="object 18"/>
            <p:cNvSpPr/>
            <p:nvPr/>
          </p:nvSpPr>
          <p:spPr>
            <a:xfrm>
              <a:off x="5538215" y="4817285"/>
              <a:ext cx="515620" cy="76200"/>
            </a:xfrm>
            <a:custGeom>
              <a:avLst/>
              <a:gdLst/>
              <a:ahLst/>
              <a:cxnLst/>
              <a:rect l="l" t="t" r="r" b="b"/>
              <a:pathLst>
                <a:path w="515620" h="76200">
                  <a:moveTo>
                    <a:pt x="438912" y="0"/>
                  </a:moveTo>
                  <a:lnTo>
                    <a:pt x="438912" y="76199"/>
                  </a:lnTo>
                  <a:lnTo>
                    <a:pt x="502412" y="44449"/>
                  </a:lnTo>
                  <a:lnTo>
                    <a:pt x="451612" y="44449"/>
                  </a:lnTo>
                  <a:lnTo>
                    <a:pt x="451612" y="31749"/>
                  </a:lnTo>
                  <a:lnTo>
                    <a:pt x="502412" y="31749"/>
                  </a:lnTo>
                  <a:lnTo>
                    <a:pt x="438912" y="0"/>
                  </a:lnTo>
                  <a:close/>
                </a:path>
                <a:path w="515620" h="76200">
                  <a:moveTo>
                    <a:pt x="438912" y="31749"/>
                  </a:moveTo>
                  <a:lnTo>
                    <a:pt x="0" y="31749"/>
                  </a:lnTo>
                  <a:lnTo>
                    <a:pt x="0" y="44449"/>
                  </a:lnTo>
                  <a:lnTo>
                    <a:pt x="438912" y="44449"/>
                  </a:lnTo>
                  <a:lnTo>
                    <a:pt x="438912" y="31749"/>
                  </a:lnTo>
                  <a:close/>
                </a:path>
                <a:path w="515620" h="76200">
                  <a:moveTo>
                    <a:pt x="502412" y="31749"/>
                  </a:moveTo>
                  <a:lnTo>
                    <a:pt x="451612" y="31749"/>
                  </a:lnTo>
                  <a:lnTo>
                    <a:pt x="451612" y="44449"/>
                  </a:lnTo>
                  <a:lnTo>
                    <a:pt x="502412" y="44449"/>
                  </a:lnTo>
                  <a:lnTo>
                    <a:pt x="515112" y="38099"/>
                  </a:lnTo>
                  <a:lnTo>
                    <a:pt x="502412" y="31749"/>
                  </a:lnTo>
                  <a:close/>
                </a:path>
              </a:pathLst>
            </a:custGeom>
            <a:solidFill>
              <a:srgbClr val="000000"/>
            </a:solidFill>
          </p:spPr>
          <p:txBody>
            <a:bodyPr wrap="square" lIns="0" tIns="0" rIns="0" bIns="0" rtlCol="0"/>
            <a:lstStyle/>
            <a:p>
              <a:endParaRPr/>
            </a:p>
          </p:txBody>
        </p:sp>
        <p:sp>
          <p:nvSpPr>
            <p:cNvPr id="19" name="object 19"/>
            <p:cNvSpPr/>
            <p:nvPr/>
          </p:nvSpPr>
          <p:spPr>
            <a:xfrm>
              <a:off x="5538214" y="1700785"/>
              <a:ext cx="45719" cy="3144574"/>
            </a:xfrm>
            <a:custGeom>
              <a:avLst/>
              <a:gdLst/>
              <a:ahLst/>
              <a:cxnLst/>
              <a:rect l="l" t="t" r="r" b="b"/>
              <a:pathLst>
                <a:path h="4505325">
                  <a:moveTo>
                    <a:pt x="0" y="0"/>
                  </a:moveTo>
                  <a:lnTo>
                    <a:pt x="0" y="4504944"/>
                  </a:lnTo>
                </a:path>
              </a:pathLst>
            </a:custGeom>
            <a:ln w="9144">
              <a:solidFill>
                <a:srgbClr val="000000"/>
              </a:solidFill>
            </a:ln>
          </p:spPr>
          <p:txBody>
            <a:bodyPr wrap="square" lIns="0" tIns="0" rIns="0" bIns="0" rtlCol="0"/>
            <a:lstStyle/>
            <a:p>
              <a:endParaRPr/>
            </a:p>
          </p:txBody>
        </p:sp>
        <p:sp>
          <p:nvSpPr>
            <p:cNvPr id="29" name="object 18">
              <a:extLst>
                <a:ext uri="{FF2B5EF4-FFF2-40B4-BE49-F238E27FC236}">
                  <a16:creationId xmlns="" xmlns:a16="http://schemas.microsoft.com/office/drawing/2014/main" id="{6A010BAA-1507-46CF-96E3-9B1821C6A638}"/>
                </a:ext>
              </a:extLst>
            </p:cNvPr>
            <p:cNvSpPr/>
            <p:nvPr/>
          </p:nvSpPr>
          <p:spPr>
            <a:xfrm>
              <a:off x="5530195" y="2418986"/>
              <a:ext cx="515620" cy="76200"/>
            </a:xfrm>
            <a:custGeom>
              <a:avLst/>
              <a:gdLst/>
              <a:ahLst/>
              <a:cxnLst/>
              <a:rect l="l" t="t" r="r" b="b"/>
              <a:pathLst>
                <a:path w="515620" h="76200">
                  <a:moveTo>
                    <a:pt x="438912" y="0"/>
                  </a:moveTo>
                  <a:lnTo>
                    <a:pt x="438912" y="76199"/>
                  </a:lnTo>
                  <a:lnTo>
                    <a:pt x="502412" y="44449"/>
                  </a:lnTo>
                  <a:lnTo>
                    <a:pt x="451612" y="44449"/>
                  </a:lnTo>
                  <a:lnTo>
                    <a:pt x="451612" y="31749"/>
                  </a:lnTo>
                  <a:lnTo>
                    <a:pt x="502412" y="31749"/>
                  </a:lnTo>
                  <a:lnTo>
                    <a:pt x="438912" y="0"/>
                  </a:lnTo>
                  <a:close/>
                </a:path>
                <a:path w="515620" h="76200">
                  <a:moveTo>
                    <a:pt x="438912" y="31749"/>
                  </a:moveTo>
                  <a:lnTo>
                    <a:pt x="0" y="31749"/>
                  </a:lnTo>
                  <a:lnTo>
                    <a:pt x="0" y="44449"/>
                  </a:lnTo>
                  <a:lnTo>
                    <a:pt x="438912" y="44449"/>
                  </a:lnTo>
                  <a:lnTo>
                    <a:pt x="438912" y="31749"/>
                  </a:lnTo>
                  <a:close/>
                </a:path>
                <a:path w="515620" h="76200">
                  <a:moveTo>
                    <a:pt x="502412" y="31749"/>
                  </a:moveTo>
                  <a:lnTo>
                    <a:pt x="451612" y="31749"/>
                  </a:lnTo>
                  <a:lnTo>
                    <a:pt x="451612" y="44449"/>
                  </a:lnTo>
                  <a:lnTo>
                    <a:pt x="502412" y="44449"/>
                  </a:lnTo>
                  <a:lnTo>
                    <a:pt x="515112" y="38099"/>
                  </a:lnTo>
                  <a:lnTo>
                    <a:pt x="502412" y="31749"/>
                  </a:lnTo>
                  <a:close/>
                </a:path>
              </a:pathLst>
            </a:custGeom>
            <a:solidFill>
              <a:srgbClr val="000000"/>
            </a:solidFill>
          </p:spPr>
          <p:txBody>
            <a:bodyPr wrap="square" lIns="0" tIns="0" rIns="0" bIns="0" rtlCol="0"/>
            <a:lstStyle/>
            <a:p>
              <a:endParaRPr/>
            </a:p>
          </p:txBody>
        </p:sp>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3960" y="375514"/>
            <a:ext cx="8111124" cy="1015663"/>
          </a:xfrm>
          <a:prstGeom prst="rect">
            <a:avLst/>
          </a:prstGeom>
          <a:noFill/>
        </p:spPr>
        <p:txBody>
          <a:bodyPr wrap="square" lIns="91440" tIns="45720" rIns="91440" bIns="45720">
            <a:spAutoFit/>
          </a:bodyPr>
          <a:lstStyle/>
          <a:p>
            <a:pPr algn="ctr">
              <a:tabLst>
                <a:tab pos="227013" algn="l"/>
              </a:tabLst>
            </a:pPr>
            <a:r>
              <a:rPr lang="en-US" sz="6000" b="1" dirty="0">
                <a:ln w="0"/>
                <a:effectLst>
                  <a:outerShdw blurRad="38100" dist="19050" dir="2700000" algn="tl" rotWithShape="0">
                    <a:schemeClr val="dk1">
                      <a:alpha val="40000"/>
                    </a:schemeClr>
                  </a:outerShdw>
                </a:effectLst>
              </a:rPr>
              <a:t>OUTLINE</a:t>
            </a:r>
            <a:endParaRPr lang="en-US" sz="6600" b="1" dirty="0">
              <a:ln w="0"/>
              <a:effectLst>
                <a:outerShdw blurRad="38100" dist="19050" dir="2700000" algn="tl" rotWithShape="0">
                  <a:schemeClr val="dk1">
                    <a:alpha val="40000"/>
                  </a:schemeClr>
                </a:outerShdw>
              </a:effectLst>
            </a:endParaRPr>
          </a:p>
        </p:txBody>
      </p:sp>
      <p:sp>
        <p:nvSpPr>
          <p:cNvPr id="3" name="TextBox 2"/>
          <p:cNvSpPr txBox="1"/>
          <p:nvPr/>
        </p:nvSpPr>
        <p:spPr>
          <a:xfrm>
            <a:off x="1342572" y="1546466"/>
            <a:ext cx="10411893" cy="4893647"/>
          </a:xfrm>
          <a:prstGeom prst="rect">
            <a:avLst/>
          </a:prstGeom>
          <a:noFill/>
        </p:spPr>
        <p:txBody>
          <a:bodyPr wrap="square" rtlCol="0">
            <a:spAutoFit/>
          </a:bodyPr>
          <a:lstStyle/>
          <a:p>
            <a:r>
              <a:rPr lang="en-US" sz="2400" dirty="0">
                <a:latin typeface="Arial Narrow" panose="020B0606020202030204" pitchFamily="34" charset="0"/>
              </a:rPr>
              <a:t>RPJM Nasional</a:t>
            </a:r>
          </a:p>
          <a:p>
            <a:endParaRPr lang="en-US" sz="2400" dirty="0">
              <a:latin typeface="Arial Narrow" panose="020B0606020202030204" pitchFamily="34" charset="0"/>
            </a:endParaRPr>
          </a:p>
          <a:p>
            <a:r>
              <a:rPr lang="en-US" sz="2400" dirty="0" err="1">
                <a:latin typeface="Arial Narrow" panose="020B0606020202030204" pitchFamily="34" charset="0"/>
              </a:rPr>
              <a:t>Visi</a:t>
            </a:r>
            <a:r>
              <a:rPr lang="en-US" sz="2400" dirty="0">
                <a:latin typeface="Arial Narrow" panose="020B0606020202030204" pitchFamily="34" charset="0"/>
              </a:rPr>
              <a:t> dan </a:t>
            </a:r>
            <a:r>
              <a:rPr lang="en-US" sz="2400" dirty="0" err="1">
                <a:latin typeface="Arial Narrow" panose="020B0606020202030204" pitchFamily="34" charset="0"/>
              </a:rPr>
              <a:t>Misi</a:t>
            </a:r>
            <a:r>
              <a:rPr lang="en-US" sz="2400" dirty="0">
                <a:latin typeface="Arial Narrow" panose="020B0606020202030204" pitchFamily="34" charset="0"/>
              </a:rPr>
              <a:t> </a:t>
            </a:r>
            <a:r>
              <a:rPr lang="en-US" sz="2400" dirty="0" err="1">
                <a:latin typeface="Arial Narrow" panose="020B0606020202030204" pitchFamily="34" charset="0"/>
              </a:rPr>
              <a:t>Gubernur</a:t>
            </a:r>
            <a:r>
              <a:rPr lang="en-US" sz="2400" dirty="0">
                <a:latin typeface="Arial Narrow" panose="020B0606020202030204" pitchFamily="34" charset="0"/>
              </a:rPr>
              <a:t> &amp; Wakil </a:t>
            </a:r>
            <a:r>
              <a:rPr lang="en-US" sz="2400" dirty="0" err="1">
                <a:latin typeface="Arial Narrow" panose="020B0606020202030204" pitchFamily="34" charset="0"/>
              </a:rPr>
              <a:t>Gubernur</a:t>
            </a:r>
            <a:r>
              <a:rPr lang="en-US" sz="2400" dirty="0">
                <a:latin typeface="Arial Narrow" panose="020B0606020202030204" pitchFamily="34" charset="0"/>
              </a:rPr>
              <a:t> </a:t>
            </a:r>
            <a:r>
              <a:rPr lang="en-US" sz="2400" dirty="0" err="1">
                <a:latin typeface="Arial Narrow" panose="020B0606020202030204" pitchFamily="34" charset="0"/>
              </a:rPr>
              <a:t>Periode</a:t>
            </a:r>
            <a:r>
              <a:rPr lang="en-US" sz="2400" dirty="0">
                <a:latin typeface="Arial Narrow" panose="020B0606020202030204" pitchFamily="34" charset="0"/>
              </a:rPr>
              <a:t> 2018-2023</a:t>
            </a:r>
          </a:p>
          <a:p>
            <a:endParaRPr lang="en-US" sz="2400" dirty="0">
              <a:latin typeface="Arial Narrow" panose="020B0606020202030204" pitchFamily="34" charset="0"/>
            </a:endParaRPr>
          </a:p>
          <a:p>
            <a:r>
              <a:rPr lang="en-US" sz="2400" dirty="0" err="1">
                <a:latin typeface="Arial Narrow" panose="020B0606020202030204" pitchFamily="34" charset="0"/>
              </a:rPr>
              <a:t>Kondisi</a:t>
            </a:r>
            <a:r>
              <a:rPr lang="en-US" sz="2400" dirty="0">
                <a:latin typeface="Arial Narrow" panose="020B0606020202030204" pitchFamily="34" charset="0"/>
              </a:rPr>
              <a:t> </a:t>
            </a:r>
            <a:r>
              <a:rPr lang="en-US" sz="2400" dirty="0" err="1">
                <a:latin typeface="Arial Narrow" panose="020B0606020202030204" pitchFamily="34" charset="0"/>
              </a:rPr>
              <a:t>Saat</a:t>
            </a:r>
            <a:r>
              <a:rPr lang="en-US" sz="2400" dirty="0">
                <a:latin typeface="Arial Narrow" panose="020B0606020202030204" pitchFamily="34" charset="0"/>
              </a:rPr>
              <a:t> </a:t>
            </a:r>
            <a:r>
              <a:rPr lang="en-US" sz="2400" dirty="0" err="1">
                <a:latin typeface="Arial Narrow" panose="020B0606020202030204" pitchFamily="34" charset="0"/>
              </a:rPr>
              <a:t>Ini</a:t>
            </a:r>
            <a:endParaRPr lang="en-US" sz="2400" dirty="0">
              <a:latin typeface="Arial Narrow" panose="020B0606020202030204" pitchFamily="34" charset="0"/>
            </a:endParaRPr>
          </a:p>
          <a:p>
            <a:endParaRPr lang="en-US" sz="2400" dirty="0">
              <a:latin typeface="Arial Narrow" panose="020B0606020202030204" pitchFamily="34" charset="0"/>
            </a:endParaRPr>
          </a:p>
          <a:p>
            <a:r>
              <a:rPr lang="en-US" sz="2400" dirty="0" err="1">
                <a:latin typeface="Arial Narrow" panose="020B0606020202030204" pitchFamily="34" charset="0"/>
              </a:rPr>
              <a:t>Sistem</a:t>
            </a:r>
            <a:r>
              <a:rPr lang="en-US" sz="2400" dirty="0">
                <a:latin typeface="Arial Narrow" panose="020B0606020202030204" pitchFamily="34" charset="0"/>
              </a:rPr>
              <a:t> Merit</a:t>
            </a:r>
          </a:p>
          <a:p>
            <a:endParaRPr lang="en-US" sz="2400" dirty="0">
              <a:latin typeface="Arial Narrow" panose="020B0606020202030204" pitchFamily="34" charset="0"/>
            </a:endParaRPr>
          </a:p>
          <a:p>
            <a:r>
              <a:rPr lang="en-US" sz="2400" dirty="0" err="1">
                <a:latin typeface="Arial Narrow" panose="020B0606020202030204" pitchFamily="34" charset="0"/>
              </a:rPr>
              <a:t>Manajemen</a:t>
            </a:r>
            <a:r>
              <a:rPr lang="en-US" sz="2400" dirty="0">
                <a:latin typeface="Arial Narrow" panose="020B0606020202030204" pitchFamily="34" charset="0"/>
              </a:rPr>
              <a:t> </a:t>
            </a:r>
            <a:r>
              <a:rPr lang="en-US" sz="2400" dirty="0" err="1">
                <a:latin typeface="Arial Narrow" panose="020B0606020202030204" pitchFamily="34" charset="0"/>
              </a:rPr>
              <a:t>Talenta</a:t>
            </a:r>
            <a:endParaRPr lang="en-US" sz="2400" dirty="0">
              <a:latin typeface="Arial Narrow" panose="020B0606020202030204" pitchFamily="34" charset="0"/>
            </a:endParaRPr>
          </a:p>
          <a:p>
            <a:endParaRPr lang="en-US" sz="2400" dirty="0">
              <a:latin typeface="Arial Narrow" panose="020B0606020202030204" pitchFamily="34" charset="0"/>
            </a:endParaRPr>
          </a:p>
          <a:p>
            <a:r>
              <a:rPr lang="en-US" sz="2400" dirty="0" err="1">
                <a:latin typeface="Arial Narrow" panose="020B0606020202030204" pitchFamily="34" charset="0"/>
              </a:rPr>
              <a:t>Penkom</a:t>
            </a:r>
            <a:r>
              <a:rPr lang="en-US" sz="2400" dirty="0">
                <a:latin typeface="Arial Narrow" panose="020B0606020202030204" pitchFamily="34" charset="0"/>
              </a:rPr>
              <a:t> </a:t>
            </a:r>
            <a:r>
              <a:rPr lang="en-US" sz="2400" dirty="0" err="1">
                <a:latin typeface="Arial Narrow" panose="020B0606020202030204" pitchFamily="34" charset="0"/>
              </a:rPr>
              <a:t>Berbasis</a:t>
            </a:r>
            <a:r>
              <a:rPr lang="en-US" sz="2400" dirty="0">
                <a:latin typeface="Arial Narrow" panose="020B0606020202030204" pitchFamily="34" charset="0"/>
              </a:rPr>
              <a:t> CAT</a:t>
            </a:r>
          </a:p>
          <a:p>
            <a:endParaRPr lang="en-US" sz="2400" dirty="0">
              <a:latin typeface="Arial Narrow" panose="020B0606020202030204" pitchFamily="34" charset="0"/>
            </a:endParaRPr>
          </a:p>
          <a:p>
            <a:pPr marL="457200" indent="-457200">
              <a:buFont typeface="Arial" panose="020B0604020202020204" pitchFamily="34" charset="0"/>
              <a:buChar char="•"/>
            </a:pPr>
            <a:endParaRPr lang="en-US" sz="2400" dirty="0">
              <a:latin typeface="Arial Narrow" panose="020B0606020202030204" pitchFamily="34" charset="0"/>
            </a:endParaRPr>
          </a:p>
        </p:txBody>
      </p:sp>
      <p:grpSp>
        <p:nvGrpSpPr>
          <p:cNvPr id="7" name="Group 6"/>
          <p:cNvGrpSpPr/>
          <p:nvPr/>
        </p:nvGrpSpPr>
        <p:grpSpPr>
          <a:xfrm>
            <a:off x="830105" y="1560288"/>
            <a:ext cx="437662" cy="377372"/>
            <a:chOff x="830106" y="1277256"/>
            <a:chExt cx="437662" cy="377372"/>
          </a:xfrm>
        </p:grpSpPr>
        <p:sp>
          <p:nvSpPr>
            <p:cNvPr id="24" name="Isosceles Triangle 23"/>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792703" y="2362777"/>
            <a:ext cx="437662" cy="377372"/>
            <a:chOff x="830106" y="1277256"/>
            <a:chExt cx="437662" cy="377372"/>
          </a:xfrm>
        </p:grpSpPr>
        <p:sp>
          <p:nvSpPr>
            <p:cNvPr id="31" name="Isosceles Triangle 30"/>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92703" y="2994148"/>
            <a:ext cx="437662" cy="377372"/>
            <a:chOff x="830106" y="1277256"/>
            <a:chExt cx="437662" cy="377372"/>
          </a:xfrm>
        </p:grpSpPr>
        <p:sp>
          <p:nvSpPr>
            <p:cNvPr id="34" name="Isosceles Triangle 33"/>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30105" y="3752670"/>
            <a:ext cx="437662" cy="377372"/>
            <a:chOff x="830106" y="1277256"/>
            <a:chExt cx="437662" cy="377372"/>
          </a:xfrm>
        </p:grpSpPr>
        <p:sp>
          <p:nvSpPr>
            <p:cNvPr id="37" name="Isosceles Triangle 36"/>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30105" y="4511192"/>
            <a:ext cx="437662" cy="377372"/>
            <a:chOff x="830106" y="1277256"/>
            <a:chExt cx="437662" cy="377372"/>
          </a:xfrm>
        </p:grpSpPr>
        <p:sp>
          <p:nvSpPr>
            <p:cNvPr id="40" name="Isosceles Triangle 39"/>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 xmlns:a16="http://schemas.microsoft.com/office/drawing/2014/main" id="{DDA296B7-8541-46CA-8137-196D07F42705}"/>
              </a:ext>
            </a:extLst>
          </p:cNvPr>
          <p:cNvGrpSpPr/>
          <p:nvPr/>
        </p:nvGrpSpPr>
        <p:grpSpPr>
          <a:xfrm>
            <a:off x="867508" y="5297712"/>
            <a:ext cx="437662" cy="377372"/>
            <a:chOff x="830106" y="1277256"/>
            <a:chExt cx="437662" cy="377372"/>
          </a:xfrm>
        </p:grpSpPr>
        <p:sp>
          <p:nvSpPr>
            <p:cNvPr id="20" name="Isosceles Triangle 19">
              <a:extLst>
                <a:ext uri="{FF2B5EF4-FFF2-40B4-BE49-F238E27FC236}">
                  <a16:creationId xmlns="" xmlns:a16="http://schemas.microsoft.com/office/drawing/2014/main" id="{14031FF5-62A3-4BEC-8EEC-889494CC928D}"/>
                </a:ext>
              </a:extLst>
            </p:cNvPr>
            <p:cNvSpPr/>
            <p:nvPr/>
          </p:nvSpPr>
          <p:spPr>
            <a:xfrm>
              <a:off x="830106" y="1277256"/>
              <a:ext cx="362857" cy="37737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 xmlns:a16="http://schemas.microsoft.com/office/drawing/2014/main" id="{240FEA45-B4C9-4943-910B-BE88201ECCD8}"/>
                </a:ext>
              </a:extLst>
            </p:cNvPr>
            <p:cNvSpPr/>
            <p:nvPr/>
          </p:nvSpPr>
          <p:spPr>
            <a:xfrm>
              <a:off x="904911" y="1277256"/>
              <a:ext cx="362857" cy="3773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513473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803868"/>
            <a:ext cx="10978896" cy="886820"/>
          </a:xfrm>
        </p:spPr>
        <p:txBody>
          <a:bodyPr>
            <a:normAutofit fontScale="90000"/>
          </a:bodyPr>
          <a:lstStyle/>
          <a:p>
            <a:r>
              <a:rPr lang="en-US" b="1" dirty="0"/>
              <a:t>STAKEHOLDERS </a:t>
            </a:r>
            <a:r>
              <a:rPr lang="en-US" b="1" dirty="0" smtClean="0"/>
              <a:t>PENTAHELIX PENILAIAN KOMPETENSI</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6659290"/>
              </p:ext>
            </p:extLst>
          </p:nvPr>
        </p:nvGraphicFramePr>
        <p:xfrm>
          <a:off x="838200" y="1394640"/>
          <a:ext cx="10515600" cy="504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5084909"/>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916" y="566070"/>
            <a:ext cx="10515600" cy="1325563"/>
          </a:xfrm>
        </p:spPr>
        <p:txBody>
          <a:bodyPr/>
          <a:lstStyle/>
          <a:p>
            <a:r>
              <a:rPr lang="id-ID" b="1" dirty="0"/>
              <a:t>Branded </a:t>
            </a:r>
            <a:endParaRPr lang="en-US" dirty="0"/>
          </a:p>
        </p:txBody>
      </p:sp>
      <p:pic>
        <p:nvPicPr>
          <p:cNvPr id="7" name="Picture 6" descr="D:\2021\PIM II\lambang assesment center.jpg"/>
          <p:cNvPicPr/>
          <p:nvPr/>
        </p:nvPicPr>
        <p:blipFill>
          <a:blip r:embed="rId2" cstate="print"/>
          <a:srcRect/>
          <a:stretch>
            <a:fillRect/>
          </a:stretch>
        </p:blipFill>
        <p:spPr bwMode="auto">
          <a:xfrm>
            <a:off x="838200" y="2341918"/>
            <a:ext cx="2601497" cy="2611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434729" y="5159765"/>
            <a:ext cx="3408437" cy="487506"/>
          </a:xfrm>
          <a:prstGeom prst="rect">
            <a:avLst/>
          </a:prstGeom>
        </p:spPr>
        <p:txBody>
          <a:bodyPr wrap="square">
            <a:spAutoFit/>
          </a:bodyPr>
          <a:lstStyle/>
          <a:p>
            <a:pPr algn="ctr">
              <a:lnSpc>
                <a:spcPct val="107000"/>
              </a:lnSpc>
              <a:spcAft>
                <a:spcPts val="800"/>
              </a:spcAft>
            </a:pPr>
            <a:r>
              <a:rPr lang="id-ID" sz="2400" b="1" dirty="0">
                <a:latin typeface="Mistral" panose="03090702030407020403" pitchFamily="66" charset="0"/>
                <a:ea typeface="Calibri" panose="020F0502020204030204" pitchFamily="34" charset="0"/>
                <a:cs typeface="Arial" panose="020B0604020202020204" pitchFamily="34" charset="0"/>
              </a:rPr>
              <a:t>ASN BERKOMPETEN NTT MAJU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390409" y="1517006"/>
            <a:ext cx="6733115" cy="923330"/>
          </a:xfrm>
          <a:prstGeom prst="rect">
            <a:avLst/>
          </a:prstGeom>
        </p:spPr>
        <p:txBody>
          <a:bodyPr wrap="square">
            <a:spAutoFit/>
          </a:bodyPr>
          <a:lstStyle/>
          <a:p>
            <a:r>
              <a:rPr lang="en-US" dirty="0" err="1">
                <a:latin typeface="Arial" panose="020B0604020202020204" pitchFamily="34" charset="0"/>
                <a:ea typeface="Calibri" panose="020F0502020204030204" pitchFamily="34" charset="0"/>
              </a:rPr>
              <a:t>Balok</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menggambarkan</a:t>
            </a:r>
            <a:r>
              <a:rPr lang="en-US" dirty="0">
                <a:latin typeface="Arial" panose="020B0604020202020204" pitchFamily="34" charset="0"/>
                <a:ea typeface="Calibri" panose="020F0502020204030204" pitchFamily="34" charset="0"/>
              </a:rPr>
              <a:t> Assessment Center </a:t>
            </a:r>
            <a:r>
              <a:rPr lang="en-US" dirty="0" err="1">
                <a:latin typeface="Arial" panose="020B0604020202020204" pitchFamily="34" charset="0"/>
                <a:ea typeface="Calibri" panose="020F0502020204030204" pitchFamily="34" charset="0"/>
              </a:rPr>
              <a:t>selain</a:t>
            </a:r>
            <a:r>
              <a:rPr lang="en-US" dirty="0">
                <a:latin typeface="Arial" panose="020B0604020202020204" pitchFamily="34" charset="0"/>
                <a:ea typeface="Calibri" panose="020F0502020204030204" pitchFamily="34" charset="0"/>
              </a:rPr>
              <a:t> </a:t>
            </a:r>
            <a:r>
              <a:rPr lang="id-ID" dirty="0">
                <a:latin typeface="Arial" panose="020B0604020202020204" pitchFamily="34" charset="0"/>
                <a:ea typeface="Calibri" panose="020F0502020204030204" pitchFamily="34" charset="0"/>
              </a:rPr>
              <a:t>mempunyai fungsi dengan </a:t>
            </a:r>
            <a:r>
              <a:rPr lang="en-US" b="1" dirty="0" err="1">
                <a:latin typeface="Arial" panose="020B0604020202020204" pitchFamily="34" charset="0"/>
                <a:ea typeface="Calibri" panose="020F0502020204030204" pitchFamily="34" charset="0"/>
              </a:rPr>
              <a:t>metode</a:t>
            </a:r>
            <a:r>
              <a:rPr lang="id-ID" b="1" dirty="0">
                <a:latin typeface="Arial" panose="020B0604020202020204" pitchFamily="34" charset="0"/>
                <a:ea typeface="Calibri" panose="020F0502020204030204" pitchFamily="34" charset="0"/>
              </a:rPr>
              <a:t>/tools </a:t>
            </a:r>
            <a:r>
              <a:rPr lang="en-US" dirty="0">
                <a:latin typeface="Arial" panose="020B0604020202020204" pitchFamily="34" charset="0"/>
                <a:ea typeface="Calibri" panose="020F0502020204030204" pitchFamily="34" charset="0"/>
              </a:rPr>
              <a:t> juga </a:t>
            </a:r>
            <a:r>
              <a:rPr lang="en-US" dirty="0" err="1">
                <a:latin typeface="Arial" panose="020B0604020202020204" pitchFamily="34" charset="0"/>
                <a:ea typeface="Calibri" panose="020F0502020204030204" pitchFamily="34" charset="0"/>
              </a:rPr>
              <a:t>sebuah</a:t>
            </a:r>
            <a:r>
              <a:rPr lang="en-US"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institusi</a:t>
            </a:r>
            <a:r>
              <a:rPr lang="en-US" b="1" dirty="0">
                <a:latin typeface="Arial" panose="020B0604020202020204" pitchFamily="34" charset="0"/>
                <a:ea typeface="Calibri" panose="020F0502020204030204" pitchFamily="34" charset="0"/>
              </a:rPr>
              <a:t>/</a:t>
            </a:r>
            <a:r>
              <a:rPr lang="en-US" b="1" dirty="0" err="1">
                <a:latin typeface="Arial" panose="020B0604020202020204" pitchFamily="34" charset="0"/>
                <a:ea typeface="Calibri" panose="020F0502020204030204" pitchFamily="34" charset="0"/>
              </a:rPr>
              <a:t>bangunan</a:t>
            </a:r>
            <a:r>
              <a:rPr lang="en-US" b="1"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fisik</a:t>
            </a:r>
            <a:endParaRPr lang="en-US" dirty="0"/>
          </a:p>
        </p:txBody>
      </p:sp>
      <p:sp>
        <p:nvSpPr>
          <p:cNvPr id="9" name="Rectangle 8"/>
          <p:cNvSpPr/>
          <p:nvPr/>
        </p:nvSpPr>
        <p:spPr>
          <a:xfrm>
            <a:off x="4390410" y="2462494"/>
            <a:ext cx="6653276" cy="646331"/>
          </a:xfrm>
          <a:prstGeom prst="rect">
            <a:avLst/>
          </a:prstGeom>
        </p:spPr>
        <p:txBody>
          <a:bodyPr wrap="square">
            <a:spAutoFit/>
          </a:bodyPr>
          <a:lstStyle/>
          <a:p>
            <a:pPr>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Bola </a:t>
            </a:r>
            <a:r>
              <a:rPr lang="en-US" dirty="0" err="1">
                <a:latin typeface="Arial" panose="020B0604020202020204" pitchFamily="34" charset="0"/>
                <a:ea typeface="Calibri" panose="020F0502020204030204" pitchFamily="34" charset="0"/>
                <a:cs typeface="Times New Roman" panose="02020603050405020304" pitchFamily="18" charset="0"/>
              </a:rPr>
              <a:t>mata</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berarti</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fokus</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konsentrasi</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integritas</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dan</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komitmen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390409" y="3417356"/>
            <a:ext cx="6733115"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9 </a:t>
            </a:r>
            <a:r>
              <a:rPr lang="en-US" dirty="0" err="1">
                <a:latin typeface="Arial" panose="020B0604020202020204" pitchFamily="34" charset="0"/>
                <a:ea typeface="Calibri" panose="020F0502020204030204" pitchFamily="34" charset="0"/>
              </a:rPr>
              <a:t>senar</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berarti</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multi </a:t>
            </a:r>
            <a:r>
              <a:rPr lang="en-US" b="1" dirty="0" err="1">
                <a:latin typeface="Arial" panose="020B0604020202020204" pitchFamily="34" charset="0"/>
                <a:ea typeface="Calibri" panose="020F0502020204030204" pitchFamily="34" charset="0"/>
              </a:rPr>
              <a:t>alat</a:t>
            </a:r>
            <a:r>
              <a:rPr lang="en-US" b="1"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ukur</a:t>
            </a:r>
            <a:r>
              <a:rPr lang="en-US" b="1"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simulasi</a:t>
            </a:r>
            <a:r>
              <a:rPr lang="en-US" b="1" dirty="0">
                <a:latin typeface="Arial" panose="020B0604020202020204" pitchFamily="34" charset="0"/>
                <a:ea typeface="Calibri" panose="020F0502020204030204" pitchFamily="34" charset="0"/>
              </a:rPr>
              <a:t> </a:t>
            </a:r>
            <a:r>
              <a:rPr lang="id-ID" b="1" dirty="0">
                <a:latin typeface="Arial" panose="020B0604020202020204" pitchFamily="34" charset="0"/>
                <a:ea typeface="Calibri" panose="020F0502020204030204" pitchFamily="34" charset="0"/>
              </a:rPr>
              <a:t>dimana </a:t>
            </a:r>
            <a:r>
              <a:rPr lang="en-US" dirty="0">
                <a:latin typeface="Arial" panose="020B0604020202020204" pitchFamily="34" charset="0"/>
                <a:ea typeface="Calibri" panose="020F0502020204030204" pitchFamily="34" charset="0"/>
              </a:rPr>
              <a:t>assessor </a:t>
            </a:r>
            <a:r>
              <a:rPr lang="id-ID" dirty="0">
                <a:latin typeface="Arial" panose="020B0604020202020204" pitchFamily="34" charset="0"/>
                <a:ea typeface="Calibri" panose="020F0502020204030204" pitchFamily="34" charset="0"/>
              </a:rPr>
              <a:t>dapat </a:t>
            </a:r>
            <a:r>
              <a:rPr lang="en-US"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menggali</a:t>
            </a:r>
            <a:r>
              <a:rPr lang="en-US" b="1" dirty="0">
                <a:latin typeface="Arial" panose="020B0604020202020204" pitchFamily="34" charset="0"/>
                <a:ea typeface="Calibri" panose="020F0502020204030204" pitchFamily="34" charset="0"/>
              </a:rPr>
              <a:t>/</a:t>
            </a:r>
            <a:r>
              <a:rPr lang="en-US" b="1" dirty="0" err="1">
                <a:latin typeface="Arial" panose="020B0604020202020204" pitchFamily="34" charset="0"/>
                <a:ea typeface="Calibri" panose="020F0502020204030204" pitchFamily="34" charset="0"/>
              </a:rPr>
              <a:t>menemukan</a:t>
            </a:r>
            <a:r>
              <a:rPr lang="en-US" b="1" dirty="0">
                <a:latin typeface="Arial" panose="020B0604020202020204" pitchFamily="34" charset="0"/>
                <a:ea typeface="Calibri" panose="020F0502020204030204" pitchFamily="34" charset="0"/>
              </a:rPr>
              <a:t> </a:t>
            </a:r>
            <a:r>
              <a:rPr lang="en-US" b="1" dirty="0" err="1">
                <a:latin typeface="Arial" panose="020B0604020202020204" pitchFamily="34" charset="0"/>
                <a:ea typeface="Calibri" panose="020F0502020204030204" pitchFamily="34" charset="0"/>
              </a:rPr>
              <a:t>kompetensi</a:t>
            </a:r>
            <a:endParaRPr lang="en-US" dirty="0"/>
          </a:p>
        </p:txBody>
      </p:sp>
      <p:sp>
        <p:nvSpPr>
          <p:cNvPr id="11" name="Rectangle 10"/>
          <p:cNvSpPr/>
          <p:nvPr/>
        </p:nvSpPr>
        <p:spPr>
          <a:xfrm>
            <a:off x="4390407" y="4430103"/>
            <a:ext cx="6733115" cy="646331"/>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5 </a:t>
            </a:r>
            <a:r>
              <a:rPr lang="en-US" dirty="0" err="1">
                <a:latin typeface="Arial" panose="020B0604020202020204" pitchFamily="34" charset="0"/>
                <a:ea typeface="Calibri" panose="020F0502020204030204" pitchFamily="34" charset="0"/>
              </a:rPr>
              <a:t>bulatan</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kecil</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berarti</a:t>
            </a:r>
            <a:r>
              <a:rPr lang="en-US" dirty="0">
                <a:latin typeface="Arial" panose="020B0604020202020204" pitchFamily="34" charset="0"/>
                <a:ea typeface="Calibri" panose="020F0502020204030204" pitchFamily="34" charset="0"/>
              </a:rPr>
              <a:t> assessor </a:t>
            </a:r>
            <a:r>
              <a:rPr lang="en-US" dirty="0" err="1">
                <a:latin typeface="Arial" panose="020B0604020202020204" pitchFamily="34" charset="0"/>
                <a:ea typeface="Calibri" panose="020F0502020204030204" pitchFamily="34" charset="0"/>
              </a:rPr>
              <a:t>harus</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berlandaskan</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pada</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dasar</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falsafah</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negara</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Pancasila</a:t>
            </a:r>
            <a:r>
              <a:rPr lang="en-US" dirty="0">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696846060"/>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50565"/>
            <a:ext cx="10515600" cy="1333265"/>
          </a:xfrm>
        </p:spPr>
        <p:txBody>
          <a:bodyPr/>
          <a:lstStyle/>
          <a:p>
            <a:pPr algn="ctr"/>
            <a:r>
              <a:rPr lang="en-US" b="1" dirty="0">
                <a:latin typeface="Algerian" panose="04020705040A02060702" pitchFamily="82" charset="0"/>
              </a:rPr>
              <a:t>TERIMA KASIH</a:t>
            </a:r>
          </a:p>
        </p:txBody>
      </p:sp>
      <p:sp>
        <p:nvSpPr>
          <p:cNvPr id="5" name="Text Placeholder 4"/>
          <p:cNvSpPr>
            <a:spLocks noGrp="1"/>
          </p:cNvSpPr>
          <p:nvPr>
            <p:ph type="body" idx="1"/>
          </p:nvPr>
        </p:nvSpPr>
        <p:spPr/>
        <p:txBody>
          <a:bodyPr/>
          <a:lstStyle/>
          <a:p>
            <a:pPr algn="ctr"/>
            <a:endParaRPr lang="en-US" dirty="0"/>
          </a:p>
        </p:txBody>
      </p:sp>
      <p:sp>
        <p:nvSpPr>
          <p:cNvPr id="1026" name="AutoShape 2" descr="blob:https://web.whatsapp.com/ba94f95f-46b0-44e1-81bf-9741bce557e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27" name="Picture 3" descr="D:\2021\PIM II Poryek Perubahan\foto BKD jai.jpg"/>
          <p:cNvPicPr>
            <a:picLocks noChangeAspect="1" noChangeArrowheads="1"/>
          </p:cNvPicPr>
          <p:nvPr/>
        </p:nvPicPr>
        <p:blipFill>
          <a:blip r:embed="rId2"/>
          <a:srcRect t="29808" b="4223"/>
          <a:stretch>
            <a:fillRect/>
          </a:stretch>
        </p:blipFill>
        <p:spPr bwMode="auto">
          <a:xfrm>
            <a:off x="1523999" y="1888761"/>
            <a:ext cx="9313889" cy="433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154755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sp>
        <p:nvSpPr>
          <p:cNvPr id="3" name="object 3"/>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alpha val="50195"/>
            </a:srgbClr>
          </a:solidFill>
        </p:spPr>
        <p:txBody>
          <a:bodyPr wrap="square" lIns="0" tIns="0" rIns="0" bIns="0" rtlCol="0"/>
          <a:lstStyle/>
          <a:p>
            <a:endParaRPr/>
          </a:p>
        </p:txBody>
      </p:sp>
      <p:grpSp>
        <p:nvGrpSpPr>
          <p:cNvPr id="4" name="object 4"/>
          <p:cNvGrpSpPr/>
          <p:nvPr/>
        </p:nvGrpSpPr>
        <p:grpSpPr>
          <a:xfrm>
            <a:off x="2958083" y="560844"/>
            <a:ext cx="9234170" cy="6297295"/>
            <a:chOff x="2958083" y="560844"/>
            <a:chExt cx="9234170" cy="6297295"/>
          </a:xfrm>
        </p:grpSpPr>
        <p:pic>
          <p:nvPicPr>
            <p:cNvPr id="5" name="object 5"/>
            <p:cNvPicPr/>
            <p:nvPr/>
          </p:nvPicPr>
          <p:blipFill>
            <a:blip r:embed="rId3" cstate="print"/>
            <a:stretch>
              <a:fillRect/>
            </a:stretch>
          </p:blipFill>
          <p:spPr>
            <a:xfrm>
              <a:off x="2958083" y="560844"/>
              <a:ext cx="9233915" cy="6297152"/>
            </a:xfrm>
            <a:prstGeom prst="rect">
              <a:avLst/>
            </a:prstGeom>
          </p:spPr>
        </p:pic>
        <p:sp>
          <p:nvSpPr>
            <p:cNvPr id="6" name="object 6"/>
            <p:cNvSpPr/>
            <p:nvPr/>
          </p:nvSpPr>
          <p:spPr>
            <a:xfrm>
              <a:off x="3276599" y="850391"/>
              <a:ext cx="8851900" cy="6007735"/>
            </a:xfrm>
            <a:custGeom>
              <a:avLst/>
              <a:gdLst/>
              <a:ahLst/>
              <a:cxnLst/>
              <a:rect l="l" t="t" r="r" b="b"/>
              <a:pathLst>
                <a:path w="8851900" h="6007734">
                  <a:moveTo>
                    <a:pt x="8565515" y="0"/>
                  </a:moveTo>
                  <a:lnTo>
                    <a:pt x="285876" y="0"/>
                  </a:lnTo>
                  <a:lnTo>
                    <a:pt x="239512" y="3742"/>
                  </a:lnTo>
                  <a:lnTo>
                    <a:pt x="195527" y="14576"/>
                  </a:lnTo>
                  <a:lnTo>
                    <a:pt x="154510" y="31913"/>
                  </a:lnTo>
                  <a:lnTo>
                    <a:pt x="117052" y="55164"/>
                  </a:lnTo>
                  <a:lnTo>
                    <a:pt x="83740" y="83740"/>
                  </a:lnTo>
                  <a:lnTo>
                    <a:pt x="55164" y="117052"/>
                  </a:lnTo>
                  <a:lnTo>
                    <a:pt x="31913" y="154510"/>
                  </a:lnTo>
                  <a:lnTo>
                    <a:pt x="14576" y="195527"/>
                  </a:lnTo>
                  <a:lnTo>
                    <a:pt x="3742" y="239512"/>
                  </a:lnTo>
                  <a:lnTo>
                    <a:pt x="0" y="285877"/>
                  </a:lnTo>
                  <a:lnTo>
                    <a:pt x="0" y="5721769"/>
                  </a:lnTo>
                  <a:lnTo>
                    <a:pt x="3742" y="5768132"/>
                  </a:lnTo>
                  <a:lnTo>
                    <a:pt x="14576" y="5812114"/>
                  </a:lnTo>
                  <a:lnTo>
                    <a:pt x="31913" y="5853126"/>
                  </a:lnTo>
                  <a:lnTo>
                    <a:pt x="55164" y="5890580"/>
                  </a:lnTo>
                  <a:lnTo>
                    <a:pt x="83740" y="5923886"/>
                  </a:lnTo>
                  <a:lnTo>
                    <a:pt x="117052" y="5952456"/>
                  </a:lnTo>
                  <a:lnTo>
                    <a:pt x="154510" y="5975701"/>
                  </a:lnTo>
                  <a:lnTo>
                    <a:pt x="195527" y="5993034"/>
                  </a:lnTo>
                  <a:lnTo>
                    <a:pt x="239512" y="6003866"/>
                  </a:lnTo>
                  <a:lnTo>
                    <a:pt x="285876" y="6007607"/>
                  </a:lnTo>
                  <a:lnTo>
                    <a:pt x="8565515" y="6007607"/>
                  </a:lnTo>
                  <a:lnTo>
                    <a:pt x="8611879" y="6003866"/>
                  </a:lnTo>
                  <a:lnTo>
                    <a:pt x="8655864" y="5993034"/>
                  </a:lnTo>
                  <a:lnTo>
                    <a:pt x="8696881" y="5975701"/>
                  </a:lnTo>
                  <a:lnTo>
                    <a:pt x="8734339" y="5952456"/>
                  </a:lnTo>
                  <a:lnTo>
                    <a:pt x="8767651" y="5923886"/>
                  </a:lnTo>
                  <a:lnTo>
                    <a:pt x="8796227" y="5890580"/>
                  </a:lnTo>
                  <a:lnTo>
                    <a:pt x="8819478" y="5853126"/>
                  </a:lnTo>
                  <a:lnTo>
                    <a:pt x="8836815" y="5812114"/>
                  </a:lnTo>
                  <a:lnTo>
                    <a:pt x="8847649" y="5768132"/>
                  </a:lnTo>
                  <a:lnTo>
                    <a:pt x="8851392" y="5721769"/>
                  </a:lnTo>
                  <a:lnTo>
                    <a:pt x="8851392" y="285877"/>
                  </a:lnTo>
                  <a:lnTo>
                    <a:pt x="8847649" y="239512"/>
                  </a:lnTo>
                  <a:lnTo>
                    <a:pt x="8836815" y="195527"/>
                  </a:lnTo>
                  <a:lnTo>
                    <a:pt x="8819478" y="154510"/>
                  </a:lnTo>
                  <a:lnTo>
                    <a:pt x="8796227" y="117052"/>
                  </a:lnTo>
                  <a:lnTo>
                    <a:pt x="8767651" y="83740"/>
                  </a:lnTo>
                  <a:lnTo>
                    <a:pt x="8734339" y="55164"/>
                  </a:lnTo>
                  <a:lnTo>
                    <a:pt x="8696881" y="31913"/>
                  </a:lnTo>
                  <a:lnTo>
                    <a:pt x="8655864" y="14576"/>
                  </a:lnTo>
                  <a:lnTo>
                    <a:pt x="8611879" y="3742"/>
                  </a:lnTo>
                  <a:lnTo>
                    <a:pt x="8565515" y="0"/>
                  </a:lnTo>
                  <a:close/>
                </a:path>
              </a:pathLst>
            </a:custGeom>
            <a:solidFill>
              <a:srgbClr val="FFFFFF"/>
            </a:solidFill>
          </p:spPr>
          <p:txBody>
            <a:bodyPr wrap="square" lIns="0" tIns="0" rIns="0" bIns="0" rtlCol="0"/>
            <a:lstStyle/>
            <a:p>
              <a:endParaRPr/>
            </a:p>
          </p:txBody>
        </p:sp>
        <p:sp>
          <p:nvSpPr>
            <p:cNvPr id="7" name="object 7"/>
            <p:cNvSpPr/>
            <p:nvPr/>
          </p:nvSpPr>
          <p:spPr>
            <a:xfrm>
              <a:off x="3276599" y="850391"/>
              <a:ext cx="8851900" cy="894715"/>
            </a:xfrm>
            <a:custGeom>
              <a:avLst/>
              <a:gdLst/>
              <a:ahLst/>
              <a:cxnLst/>
              <a:rect l="l" t="t" r="r" b="b"/>
              <a:pathLst>
                <a:path w="8851900" h="894714">
                  <a:moveTo>
                    <a:pt x="8617839" y="0"/>
                  </a:moveTo>
                  <a:lnTo>
                    <a:pt x="233552" y="0"/>
                  </a:lnTo>
                  <a:lnTo>
                    <a:pt x="186471" y="4743"/>
                  </a:lnTo>
                  <a:lnTo>
                    <a:pt x="142624" y="18347"/>
                  </a:lnTo>
                  <a:lnTo>
                    <a:pt x="102951" y="39875"/>
                  </a:lnTo>
                  <a:lnTo>
                    <a:pt x="68389" y="68389"/>
                  </a:lnTo>
                  <a:lnTo>
                    <a:pt x="39875" y="102951"/>
                  </a:lnTo>
                  <a:lnTo>
                    <a:pt x="18347" y="142624"/>
                  </a:lnTo>
                  <a:lnTo>
                    <a:pt x="4743" y="186471"/>
                  </a:lnTo>
                  <a:lnTo>
                    <a:pt x="0" y="233553"/>
                  </a:lnTo>
                  <a:lnTo>
                    <a:pt x="0" y="894588"/>
                  </a:lnTo>
                  <a:lnTo>
                    <a:pt x="8851392" y="894588"/>
                  </a:lnTo>
                  <a:lnTo>
                    <a:pt x="8851392" y="233553"/>
                  </a:lnTo>
                  <a:lnTo>
                    <a:pt x="8846648" y="186471"/>
                  </a:lnTo>
                  <a:lnTo>
                    <a:pt x="8833044" y="142624"/>
                  </a:lnTo>
                  <a:lnTo>
                    <a:pt x="8811516" y="102951"/>
                  </a:lnTo>
                  <a:lnTo>
                    <a:pt x="8783002" y="68389"/>
                  </a:lnTo>
                  <a:lnTo>
                    <a:pt x="8748440" y="39875"/>
                  </a:lnTo>
                  <a:lnTo>
                    <a:pt x="8708767" y="18347"/>
                  </a:lnTo>
                  <a:lnTo>
                    <a:pt x="8664920" y="4743"/>
                  </a:lnTo>
                  <a:lnTo>
                    <a:pt x="8617839" y="0"/>
                  </a:lnTo>
                  <a:close/>
                </a:path>
              </a:pathLst>
            </a:custGeom>
            <a:solidFill>
              <a:srgbClr val="16257C"/>
            </a:solidFill>
          </p:spPr>
          <p:txBody>
            <a:bodyPr wrap="square" lIns="0" tIns="0" rIns="0" bIns="0" rtlCol="0"/>
            <a:lstStyle/>
            <a:p>
              <a:endParaRPr/>
            </a:p>
          </p:txBody>
        </p:sp>
      </p:grpSp>
      <p:sp>
        <p:nvSpPr>
          <p:cNvPr id="8" name="object 8"/>
          <p:cNvSpPr txBox="1">
            <a:spLocks noGrp="1"/>
          </p:cNvSpPr>
          <p:nvPr>
            <p:ph type="title"/>
          </p:nvPr>
        </p:nvSpPr>
        <p:spPr>
          <a:xfrm>
            <a:off x="5616955" y="934338"/>
            <a:ext cx="4441445" cy="767080"/>
          </a:xfrm>
          <a:prstGeom prst="rect">
            <a:avLst/>
          </a:prstGeom>
        </p:spPr>
        <p:txBody>
          <a:bodyPr vert="horz" wrap="square" lIns="0" tIns="13335" rIns="0" bIns="0" rtlCol="0">
            <a:spAutoFit/>
          </a:bodyPr>
          <a:lstStyle/>
          <a:p>
            <a:pPr algn="ctr">
              <a:lnSpc>
                <a:spcPct val="100000"/>
              </a:lnSpc>
              <a:spcBef>
                <a:spcPts val="105"/>
              </a:spcBef>
            </a:pPr>
            <a:r>
              <a:rPr sz="3200" spc="20" dirty="0">
                <a:solidFill>
                  <a:srgbClr val="FFFFFF"/>
                </a:solidFill>
              </a:rPr>
              <a:t>ARAHAN</a:t>
            </a:r>
            <a:r>
              <a:rPr sz="3200" spc="-60" dirty="0">
                <a:solidFill>
                  <a:srgbClr val="FFFFFF"/>
                </a:solidFill>
              </a:rPr>
              <a:t> </a:t>
            </a:r>
            <a:r>
              <a:rPr sz="3200" spc="30" dirty="0">
                <a:solidFill>
                  <a:srgbClr val="FFFFFF"/>
                </a:solidFill>
              </a:rPr>
              <a:t>PRESIDEN</a:t>
            </a:r>
            <a:r>
              <a:rPr sz="3200" spc="-35" dirty="0">
                <a:solidFill>
                  <a:srgbClr val="FFFFFF"/>
                </a:solidFill>
              </a:rPr>
              <a:t> </a:t>
            </a:r>
            <a:r>
              <a:rPr sz="3200" spc="35" dirty="0">
                <a:solidFill>
                  <a:srgbClr val="FFFFFF"/>
                </a:solidFill>
              </a:rPr>
              <a:t>RI</a:t>
            </a:r>
            <a:endParaRPr sz="3200" dirty="0"/>
          </a:p>
          <a:p>
            <a:pPr algn="ctr">
              <a:lnSpc>
                <a:spcPct val="100000"/>
              </a:lnSpc>
              <a:spcBef>
                <a:spcPts val="75"/>
              </a:spcBef>
            </a:pPr>
            <a:r>
              <a:rPr sz="1600" b="0" dirty="0">
                <a:solidFill>
                  <a:srgbClr val="FFFFFF"/>
                </a:solidFill>
                <a:latin typeface="Roboto"/>
                <a:cs typeface="Roboto"/>
              </a:rPr>
              <a:t>DALAM</a:t>
            </a:r>
            <a:r>
              <a:rPr sz="1600" b="0" spc="-20" dirty="0">
                <a:solidFill>
                  <a:srgbClr val="FFFFFF"/>
                </a:solidFill>
                <a:latin typeface="Roboto"/>
                <a:cs typeface="Roboto"/>
              </a:rPr>
              <a:t> </a:t>
            </a:r>
            <a:r>
              <a:rPr sz="1600" b="0" spc="-10" dirty="0">
                <a:solidFill>
                  <a:srgbClr val="FFFFFF"/>
                </a:solidFill>
                <a:latin typeface="Roboto"/>
                <a:cs typeface="Roboto"/>
              </a:rPr>
              <a:t>PIDATO</a:t>
            </a:r>
            <a:r>
              <a:rPr sz="1600" b="0" spc="-20" dirty="0">
                <a:solidFill>
                  <a:srgbClr val="FFFFFF"/>
                </a:solidFill>
                <a:latin typeface="Roboto"/>
                <a:cs typeface="Roboto"/>
              </a:rPr>
              <a:t> </a:t>
            </a:r>
            <a:r>
              <a:rPr sz="1600" b="0" spc="5" dirty="0">
                <a:solidFill>
                  <a:srgbClr val="FFFFFF"/>
                </a:solidFill>
                <a:latin typeface="Roboto"/>
                <a:cs typeface="Roboto"/>
              </a:rPr>
              <a:t>PELANTIKAN</a:t>
            </a:r>
            <a:endParaRPr sz="1600" dirty="0">
              <a:latin typeface="Roboto"/>
              <a:cs typeface="Roboto"/>
            </a:endParaRPr>
          </a:p>
        </p:txBody>
      </p:sp>
      <p:sp>
        <p:nvSpPr>
          <p:cNvPr id="9" name="object 9"/>
          <p:cNvSpPr/>
          <p:nvPr/>
        </p:nvSpPr>
        <p:spPr>
          <a:xfrm>
            <a:off x="3276600" y="1969007"/>
            <a:ext cx="4389120" cy="1007744"/>
          </a:xfrm>
          <a:custGeom>
            <a:avLst/>
            <a:gdLst/>
            <a:ahLst/>
            <a:cxnLst/>
            <a:rect l="l" t="t" r="r" b="b"/>
            <a:pathLst>
              <a:path w="4389120" h="1007744">
                <a:moveTo>
                  <a:pt x="4389120" y="0"/>
                </a:moveTo>
                <a:lnTo>
                  <a:pt x="0" y="0"/>
                </a:lnTo>
                <a:lnTo>
                  <a:pt x="0" y="1007363"/>
                </a:lnTo>
                <a:lnTo>
                  <a:pt x="4389120" y="1007363"/>
                </a:lnTo>
                <a:lnTo>
                  <a:pt x="4389120" y="0"/>
                </a:lnTo>
                <a:close/>
              </a:path>
            </a:pathLst>
          </a:custGeom>
          <a:solidFill>
            <a:srgbClr val="F6B303"/>
          </a:solidFill>
        </p:spPr>
        <p:txBody>
          <a:bodyPr wrap="square" lIns="0" tIns="0" rIns="0" bIns="0" rtlCol="0"/>
          <a:lstStyle/>
          <a:p>
            <a:endParaRPr/>
          </a:p>
        </p:txBody>
      </p:sp>
      <p:sp>
        <p:nvSpPr>
          <p:cNvPr id="10" name="object 10"/>
          <p:cNvSpPr txBox="1"/>
          <p:nvPr/>
        </p:nvSpPr>
        <p:spPr>
          <a:xfrm>
            <a:off x="3948176" y="2264155"/>
            <a:ext cx="304609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71F60"/>
                </a:solidFill>
                <a:latin typeface="Roboto"/>
                <a:cs typeface="Roboto"/>
              </a:rPr>
              <a:t>PEMBANGUNAN</a:t>
            </a:r>
            <a:r>
              <a:rPr sz="2400" b="1" spc="-45" dirty="0">
                <a:solidFill>
                  <a:srgbClr val="171F60"/>
                </a:solidFill>
                <a:latin typeface="Roboto"/>
                <a:cs typeface="Roboto"/>
              </a:rPr>
              <a:t> </a:t>
            </a:r>
            <a:r>
              <a:rPr sz="2400" b="1" dirty="0">
                <a:solidFill>
                  <a:srgbClr val="171F60"/>
                </a:solidFill>
                <a:latin typeface="Roboto"/>
                <a:cs typeface="Roboto"/>
              </a:rPr>
              <a:t>SDM</a:t>
            </a:r>
            <a:endParaRPr sz="2400">
              <a:latin typeface="Roboto"/>
              <a:cs typeface="Roboto"/>
            </a:endParaRPr>
          </a:p>
        </p:txBody>
      </p:sp>
      <p:sp>
        <p:nvSpPr>
          <p:cNvPr id="11" name="object 11"/>
          <p:cNvSpPr/>
          <p:nvPr/>
        </p:nvSpPr>
        <p:spPr>
          <a:xfrm>
            <a:off x="3276600" y="3006851"/>
            <a:ext cx="4389120" cy="3679190"/>
          </a:xfrm>
          <a:custGeom>
            <a:avLst/>
            <a:gdLst/>
            <a:ahLst/>
            <a:cxnLst/>
            <a:rect l="l" t="t" r="r" b="b"/>
            <a:pathLst>
              <a:path w="4389120" h="3679190">
                <a:moveTo>
                  <a:pt x="4389120" y="0"/>
                </a:moveTo>
                <a:lnTo>
                  <a:pt x="0" y="0"/>
                </a:lnTo>
                <a:lnTo>
                  <a:pt x="0" y="3678936"/>
                </a:lnTo>
                <a:lnTo>
                  <a:pt x="4389120" y="3678936"/>
                </a:lnTo>
                <a:lnTo>
                  <a:pt x="4389120" y="0"/>
                </a:lnTo>
                <a:close/>
              </a:path>
            </a:pathLst>
          </a:custGeom>
          <a:solidFill>
            <a:srgbClr val="171F60"/>
          </a:solidFill>
        </p:spPr>
        <p:txBody>
          <a:bodyPr wrap="square" lIns="0" tIns="0" rIns="0" bIns="0" rtlCol="0"/>
          <a:lstStyle/>
          <a:p>
            <a:endParaRPr/>
          </a:p>
        </p:txBody>
      </p:sp>
      <p:sp>
        <p:nvSpPr>
          <p:cNvPr id="12" name="object 12"/>
          <p:cNvSpPr txBox="1"/>
          <p:nvPr/>
        </p:nvSpPr>
        <p:spPr>
          <a:xfrm>
            <a:off x="3356228" y="3030473"/>
            <a:ext cx="3757929" cy="3898503"/>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1800" b="1" dirty="0">
                <a:solidFill>
                  <a:srgbClr val="FFFFFF"/>
                </a:solidFill>
                <a:latin typeface="Roboto"/>
                <a:cs typeface="Roboto"/>
              </a:rPr>
              <a:t>SDM</a:t>
            </a:r>
            <a:r>
              <a:rPr sz="1800" b="1" spc="-45" dirty="0">
                <a:solidFill>
                  <a:srgbClr val="FFFFFF"/>
                </a:solidFill>
                <a:latin typeface="Roboto"/>
                <a:cs typeface="Roboto"/>
              </a:rPr>
              <a:t> </a:t>
            </a:r>
            <a:r>
              <a:rPr sz="1800" b="1" dirty="0">
                <a:solidFill>
                  <a:srgbClr val="FFFFFF"/>
                </a:solidFill>
                <a:latin typeface="Roboto"/>
                <a:cs typeface="Roboto"/>
              </a:rPr>
              <a:t>YANG:</a:t>
            </a:r>
            <a:endParaRPr sz="1800" dirty="0">
              <a:latin typeface="Roboto"/>
              <a:cs typeface="Roboto"/>
            </a:endParaRPr>
          </a:p>
          <a:p>
            <a:pPr marL="756285" lvl="1" indent="-287020">
              <a:lnSpc>
                <a:spcPct val="100000"/>
              </a:lnSpc>
              <a:buFont typeface="Wingdings"/>
              <a:buChar char=""/>
              <a:tabLst>
                <a:tab pos="756920" algn="l"/>
              </a:tabLst>
            </a:pPr>
            <a:r>
              <a:rPr sz="1800" spc="30" dirty="0">
                <a:solidFill>
                  <a:srgbClr val="FFFFFF"/>
                </a:solidFill>
                <a:latin typeface="Roboto"/>
                <a:cs typeface="Roboto"/>
              </a:rPr>
              <a:t>PEKERJA</a:t>
            </a:r>
            <a:r>
              <a:rPr sz="1800" spc="-55" dirty="0">
                <a:solidFill>
                  <a:srgbClr val="FFFFFF"/>
                </a:solidFill>
                <a:latin typeface="Roboto"/>
                <a:cs typeface="Roboto"/>
              </a:rPr>
              <a:t> </a:t>
            </a:r>
            <a:r>
              <a:rPr sz="1800" spc="25" dirty="0">
                <a:solidFill>
                  <a:srgbClr val="FFFFFF"/>
                </a:solidFill>
                <a:latin typeface="Roboto"/>
                <a:cs typeface="Roboto"/>
              </a:rPr>
              <a:t>KERAS</a:t>
            </a:r>
            <a:endParaRPr sz="1800" dirty="0">
              <a:latin typeface="Roboto"/>
              <a:cs typeface="Roboto"/>
            </a:endParaRPr>
          </a:p>
          <a:p>
            <a:pPr marL="756285" lvl="1" indent="-287020">
              <a:lnSpc>
                <a:spcPct val="100000"/>
              </a:lnSpc>
              <a:buFont typeface="Wingdings"/>
              <a:buChar char=""/>
              <a:tabLst>
                <a:tab pos="756920" algn="l"/>
              </a:tabLst>
            </a:pPr>
            <a:r>
              <a:rPr sz="1800" spc="5" dirty="0">
                <a:solidFill>
                  <a:srgbClr val="FFFFFF"/>
                </a:solidFill>
                <a:latin typeface="Roboto"/>
                <a:cs typeface="Roboto"/>
              </a:rPr>
              <a:t>DINAMIS</a:t>
            </a:r>
            <a:endParaRPr sz="1800" dirty="0">
              <a:latin typeface="Roboto"/>
              <a:cs typeface="Roboto"/>
            </a:endParaRPr>
          </a:p>
          <a:p>
            <a:pPr marL="756285" lvl="1" indent="-287020">
              <a:lnSpc>
                <a:spcPct val="100000"/>
              </a:lnSpc>
              <a:buFont typeface="Wingdings"/>
              <a:buChar char=""/>
              <a:tabLst>
                <a:tab pos="756920" algn="l"/>
              </a:tabLst>
            </a:pPr>
            <a:r>
              <a:rPr sz="1800" spc="10" dirty="0">
                <a:solidFill>
                  <a:srgbClr val="FFFFFF"/>
                </a:solidFill>
                <a:latin typeface="Roboto"/>
                <a:cs typeface="Roboto"/>
              </a:rPr>
              <a:t>TERAMPIL</a:t>
            </a:r>
            <a:endParaRPr sz="1800" dirty="0">
              <a:latin typeface="Roboto"/>
              <a:cs typeface="Roboto"/>
            </a:endParaRPr>
          </a:p>
          <a:p>
            <a:pPr marL="756285" lvl="1" indent="-287020">
              <a:lnSpc>
                <a:spcPct val="100000"/>
              </a:lnSpc>
              <a:buFont typeface="Wingdings"/>
              <a:buChar char=""/>
              <a:tabLst>
                <a:tab pos="756920" algn="l"/>
              </a:tabLst>
            </a:pPr>
            <a:r>
              <a:rPr sz="1800" spc="15" dirty="0">
                <a:solidFill>
                  <a:srgbClr val="FFFFFF"/>
                </a:solidFill>
                <a:latin typeface="Roboto"/>
                <a:cs typeface="Roboto"/>
              </a:rPr>
              <a:t>MENGUASAI</a:t>
            </a:r>
            <a:r>
              <a:rPr sz="1800" spc="-40" dirty="0">
                <a:solidFill>
                  <a:srgbClr val="FFFFFF"/>
                </a:solidFill>
                <a:latin typeface="Roboto"/>
                <a:cs typeface="Roboto"/>
              </a:rPr>
              <a:t> </a:t>
            </a:r>
            <a:r>
              <a:rPr sz="1800" spc="5" dirty="0">
                <a:solidFill>
                  <a:srgbClr val="FFFFFF"/>
                </a:solidFill>
                <a:latin typeface="Roboto"/>
                <a:cs typeface="Roboto"/>
              </a:rPr>
              <a:t>IPTEK</a:t>
            </a:r>
            <a:endParaRPr sz="1800" dirty="0">
              <a:latin typeface="Roboto"/>
              <a:cs typeface="Roboto"/>
            </a:endParaRPr>
          </a:p>
          <a:p>
            <a:pPr lvl="1">
              <a:lnSpc>
                <a:spcPct val="100000"/>
              </a:lnSpc>
              <a:buClr>
                <a:srgbClr val="FFFFFF"/>
              </a:buClr>
              <a:buFont typeface="Wingdings"/>
              <a:buChar char=""/>
            </a:pPr>
            <a:endParaRPr sz="1800" dirty="0">
              <a:latin typeface="Roboto"/>
              <a:cs typeface="Roboto"/>
            </a:endParaRPr>
          </a:p>
          <a:p>
            <a:pPr marL="299085" indent="-287020">
              <a:lnSpc>
                <a:spcPct val="100000"/>
              </a:lnSpc>
              <a:buFont typeface="Wingdings"/>
              <a:buChar char=""/>
              <a:tabLst>
                <a:tab pos="299085" algn="l"/>
                <a:tab pos="299720" algn="l"/>
              </a:tabLst>
            </a:pPr>
            <a:r>
              <a:rPr sz="1800" b="1" dirty="0">
                <a:solidFill>
                  <a:srgbClr val="FF0000"/>
                </a:solidFill>
                <a:latin typeface="Roboto"/>
                <a:cs typeface="Roboto"/>
              </a:rPr>
              <a:t>TALENTA</a:t>
            </a:r>
            <a:r>
              <a:rPr sz="1800" b="1" spc="-30" dirty="0">
                <a:solidFill>
                  <a:srgbClr val="FF0000"/>
                </a:solidFill>
                <a:latin typeface="Roboto"/>
                <a:cs typeface="Roboto"/>
              </a:rPr>
              <a:t> </a:t>
            </a:r>
            <a:r>
              <a:rPr sz="1800" b="1" spc="-15" dirty="0">
                <a:solidFill>
                  <a:srgbClr val="FF0000"/>
                </a:solidFill>
                <a:latin typeface="Roboto"/>
                <a:cs typeface="Roboto"/>
              </a:rPr>
              <a:t>GLOBAL</a:t>
            </a:r>
            <a:endParaRPr sz="1800" dirty="0">
              <a:solidFill>
                <a:srgbClr val="FF0000"/>
              </a:solidFill>
              <a:latin typeface="Roboto"/>
              <a:cs typeface="Roboto"/>
            </a:endParaRPr>
          </a:p>
          <a:p>
            <a:pPr>
              <a:lnSpc>
                <a:spcPct val="100000"/>
              </a:lnSpc>
              <a:buClr>
                <a:srgbClr val="FFFFFF"/>
              </a:buClr>
              <a:buFont typeface="Wingdings"/>
              <a:buChar char=""/>
            </a:pPr>
            <a:endParaRPr sz="1800" dirty="0">
              <a:latin typeface="Roboto"/>
              <a:cs typeface="Roboto"/>
            </a:endParaRPr>
          </a:p>
          <a:p>
            <a:pPr marL="299085" indent="-287020">
              <a:lnSpc>
                <a:spcPct val="100000"/>
              </a:lnSpc>
              <a:buFont typeface="Wingdings"/>
              <a:buChar char=""/>
              <a:tabLst>
                <a:tab pos="299085" algn="l"/>
                <a:tab pos="299720" algn="l"/>
              </a:tabLst>
            </a:pPr>
            <a:r>
              <a:rPr sz="1800" b="1" i="1" spc="-50" dirty="0">
                <a:solidFill>
                  <a:srgbClr val="FFFFFF"/>
                </a:solidFill>
                <a:latin typeface="Trebuchet MS"/>
                <a:cs typeface="Trebuchet MS"/>
              </a:rPr>
              <a:t>E</a:t>
            </a:r>
            <a:r>
              <a:rPr sz="1800" b="1" i="1" spc="-45" dirty="0">
                <a:solidFill>
                  <a:srgbClr val="FFFFFF"/>
                </a:solidFill>
                <a:latin typeface="Trebuchet MS"/>
                <a:cs typeface="Trebuchet MS"/>
              </a:rPr>
              <a:t>N</a:t>
            </a:r>
            <a:r>
              <a:rPr sz="1800" b="1" i="1" spc="-100" dirty="0">
                <a:solidFill>
                  <a:srgbClr val="FFFFFF"/>
                </a:solidFill>
                <a:latin typeface="Trebuchet MS"/>
                <a:cs typeface="Trebuchet MS"/>
              </a:rPr>
              <a:t>DO</a:t>
            </a:r>
            <a:r>
              <a:rPr sz="1800" b="1" i="1" spc="-145" dirty="0">
                <a:solidFill>
                  <a:srgbClr val="FFFFFF"/>
                </a:solidFill>
                <a:latin typeface="Trebuchet MS"/>
                <a:cs typeface="Trebuchet MS"/>
              </a:rPr>
              <a:t>W</a:t>
            </a:r>
            <a:r>
              <a:rPr sz="1800" b="1" i="1" spc="25" dirty="0">
                <a:solidFill>
                  <a:srgbClr val="FFFFFF"/>
                </a:solidFill>
                <a:latin typeface="Trebuchet MS"/>
                <a:cs typeface="Trebuchet MS"/>
              </a:rPr>
              <a:t>N</a:t>
            </a:r>
            <a:r>
              <a:rPr sz="1800" b="1" i="1" spc="35" dirty="0">
                <a:solidFill>
                  <a:srgbClr val="FFFFFF"/>
                </a:solidFill>
                <a:latin typeface="Trebuchet MS"/>
                <a:cs typeface="Trebuchet MS"/>
              </a:rPr>
              <a:t>M</a:t>
            </a:r>
            <a:r>
              <a:rPr sz="1800" b="1" i="1" spc="-50" dirty="0">
                <a:solidFill>
                  <a:srgbClr val="FFFFFF"/>
                </a:solidFill>
                <a:latin typeface="Trebuchet MS"/>
                <a:cs typeface="Trebuchet MS"/>
              </a:rPr>
              <a:t>E</a:t>
            </a:r>
            <a:r>
              <a:rPr sz="1800" b="1" i="1" spc="-45" dirty="0">
                <a:solidFill>
                  <a:srgbClr val="FFFFFF"/>
                </a:solidFill>
                <a:latin typeface="Trebuchet MS"/>
                <a:cs typeface="Trebuchet MS"/>
              </a:rPr>
              <a:t>N</a:t>
            </a:r>
            <a:r>
              <a:rPr sz="1800" b="1" i="1" spc="-275" dirty="0">
                <a:solidFill>
                  <a:srgbClr val="FFFFFF"/>
                </a:solidFill>
                <a:latin typeface="Trebuchet MS"/>
                <a:cs typeface="Trebuchet MS"/>
              </a:rPr>
              <a:t>T</a:t>
            </a:r>
            <a:r>
              <a:rPr sz="1800" b="1" i="1" spc="-114" dirty="0">
                <a:solidFill>
                  <a:srgbClr val="FFFFFF"/>
                </a:solidFill>
                <a:latin typeface="Trebuchet MS"/>
                <a:cs typeface="Trebuchet MS"/>
              </a:rPr>
              <a:t> </a:t>
            </a:r>
            <a:r>
              <a:rPr sz="1800" b="1" i="1" spc="-35" dirty="0">
                <a:solidFill>
                  <a:srgbClr val="FFFFFF"/>
                </a:solidFill>
                <a:latin typeface="Trebuchet MS"/>
                <a:cs typeface="Trebuchet MS"/>
              </a:rPr>
              <a:t>FUND</a:t>
            </a:r>
            <a:endParaRPr sz="1800" dirty="0">
              <a:latin typeface="Trebuchet MS"/>
              <a:cs typeface="Trebuchet MS"/>
            </a:endParaRPr>
          </a:p>
          <a:p>
            <a:pPr>
              <a:lnSpc>
                <a:spcPct val="100000"/>
              </a:lnSpc>
              <a:spcBef>
                <a:spcPts val="15"/>
              </a:spcBef>
              <a:buClr>
                <a:srgbClr val="FFFFFF"/>
              </a:buClr>
              <a:buFont typeface="Wingdings"/>
              <a:buChar char=""/>
            </a:pPr>
            <a:endParaRPr sz="1850" dirty="0">
              <a:latin typeface="Trebuchet MS"/>
              <a:cs typeface="Trebuchet MS"/>
            </a:endParaRPr>
          </a:p>
          <a:p>
            <a:pPr marL="299085" indent="-287020">
              <a:lnSpc>
                <a:spcPct val="100000"/>
              </a:lnSpc>
              <a:buFont typeface="Wingdings"/>
              <a:buChar char=""/>
              <a:tabLst>
                <a:tab pos="299085" algn="l"/>
                <a:tab pos="299720" algn="l"/>
              </a:tabLst>
            </a:pPr>
            <a:r>
              <a:rPr sz="1800" b="1" spc="25" dirty="0">
                <a:solidFill>
                  <a:srgbClr val="FFFFFF"/>
                </a:solidFill>
                <a:latin typeface="Roboto"/>
                <a:cs typeface="Roboto"/>
              </a:rPr>
              <a:t>KERJA</a:t>
            </a:r>
            <a:r>
              <a:rPr sz="1800" b="1" spc="-25" dirty="0">
                <a:solidFill>
                  <a:srgbClr val="FFFFFF"/>
                </a:solidFill>
                <a:latin typeface="Roboto"/>
                <a:cs typeface="Roboto"/>
              </a:rPr>
              <a:t> </a:t>
            </a:r>
            <a:r>
              <a:rPr sz="1800" b="1" spc="5" dirty="0">
                <a:solidFill>
                  <a:srgbClr val="FFFFFF"/>
                </a:solidFill>
                <a:latin typeface="Roboto"/>
                <a:cs typeface="Roboto"/>
              </a:rPr>
              <a:t>SAMA</a:t>
            </a:r>
            <a:r>
              <a:rPr sz="1800" b="1" spc="-25" dirty="0">
                <a:solidFill>
                  <a:srgbClr val="FFFFFF"/>
                </a:solidFill>
                <a:latin typeface="Roboto"/>
                <a:cs typeface="Roboto"/>
              </a:rPr>
              <a:t> </a:t>
            </a:r>
            <a:r>
              <a:rPr sz="1800" b="1" dirty="0">
                <a:solidFill>
                  <a:srgbClr val="FFFFFF"/>
                </a:solidFill>
                <a:latin typeface="Roboto"/>
                <a:cs typeface="Roboto"/>
              </a:rPr>
              <a:t>DENGAN</a:t>
            </a:r>
            <a:r>
              <a:rPr sz="1800" b="1" spc="-15" dirty="0">
                <a:solidFill>
                  <a:srgbClr val="FFFFFF"/>
                </a:solidFill>
                <a:latin typeface="Roboto"/>
                <a:cs typeface="Roboto"/>
              </a:rPr>
              <a:t> </a:t>
            </a:r>
            <a:r>
              <a:rPr sz="1800" b="1" dirty="0">
                <a:solidFill>
                  <a:srgbClr val="FFFFFF"/>
                </a:solidFill>
                <a:latin typeface="Roboto"/>
                <a:cs typeface="Roboto"/>
              </a:rPr>
              <a:t>INDUSTRI</a:t>
            </a:r>
            <a:endParaRPr sz="1800" dirty="0">
              <a:latin typeface="Roboto"/>
              <a:cs typeface="Roboto"/>
            </a:endParaRPr>
          </a:p>
          <a:p>
            <a:pPr>
              <a:lnSpc>
                <a:spcPct val="100000"/>
              </a:lnSpc>
              <a:buClr>
                <a:srgbClr val="FFFFFF"/>
              </a:buClr>
              <a:buFont typeface="Wingdings"/>
              <a:buChar char=""/>
            </a:pPr>
            <a:endParaRPr sz="1800" dirty="0">
              <a:latin typeface="Roboto"/>
              <a:cs typeface="Roboto"/>
            </a:endParaRPr>
          </a:p>
          <a:p>
            <a:pPr marL="299085" indent="-287020">
              <a:lnSpc>
                <a:spcPct val="100000"/>
              </a:lnSpc>
              <a:buFont typeface="Wingdings"/>
              <a:buChar char=""/>
              <a:tabLst>
                <a:tab pos="299085" algn="l"/>
                <a:tab pos="299720" algn="l"/>
              </a:tabLst>
            </a:pPr>
            <a:r>
              <a:rPr sz="1800" b="1" spc="15" dirty="0">
                <a:solidFill>
                  <a:srgbClr val="FFFFFF"/>
                </a:solidFill>
                <a:latin typeface="Roboto"/>
                <a:cs typeface="Roboto"/>
              </a:rPr>
              <a:t>PENERAPAN</a:t>
            </a:r>
            <a:r>
              <a:rPr sz="1800" b="1" spc="-20" dirty="0">
                <a:solidFill>
                  <a:srgbClr val="FFFFFF"/>
                </a:solidFill>
                <a:latin typeface="Roboto"/>
                <a:cs typeface="Roboto"/>
              </a:rPr>
              <a:t> </a:t>
            </a:r>
            <a:r>
              <a:rPr sz="1800" b="1" spc="-5" dirty="0">
                <a:solidFill>
                  <a:srgbClr val="FFFFFF"/>
                </a:solidFill>
                <a:latin typeface="Roboto"/>
                <a:cs typeface="Roboto"/>
              </a:rPr>
              <a:t>TEKNOLOGI</a:t>
            </a:r>
            <a:endParaRPr sz="1800" dirty="0">
              <a:latin typeface="Roboto"/>
              <a:cs typeface="Roboto"/>
            </a:endParaRPr>
          </a:p>
        </p:txBody>
      </p:sp>
      <p:grpSp>
        <p:nvGrpSpPr>
          <p:cNvPr id="13" name="object 13"/>
          <p:cNvGrpSpPr/>
          <p:nvPr/>
        </p:nvGrpSpPr>
        <p:grpSpPr>
          <a:xfrm>
            <a:off x="7738871" y="1969007"/>
            <a:ext cx="4389120" cy="4716780"/>
            <a:chOff x="7738871" y="1969007"/>
            <a:chExt cx="4389120" cy="4716780"/>
          </a:xfrm>
        </p:grpSpPr>
        <p:sp>
          <p:nvSpPr>
            <p:cNvPr id="14" name="object 14"/>
            <p:cNvSpPr/>
            <p:nvPr/>
          </p:nvSpPr>
          <p:spPr>
            <a:xfrm>
              <a:off x="7738871" y="1969007"/>
              <a:ext cx="4389120" cy="1007744"/>
            </a:xfrm>
            <a:custGeom>
              <a:avLst/>
              <a:gdLst/>
              <a:ahLst/>
              <a:cxnLst/>
              <a:rect l="l" t="t" r="r" b="b"/>
              <a:pathLst>
                <a:path w="4389120" h="1007744">
                  <a:moveTo>
                    <a:pt x="4389120" y="0"/>
                  </a:moveTo>
                  <a:lnTo>
                    <a:pt x="0" y="0"/>
                  </a:lnTo>
                  <a:lnTo>
                    <a:pt x="0" y="1007363"/>
                  </a:lnTo>
                  <a:lnTo>
                    <a:pt x="4389120" y="1007363"/>
                  </a:lnTo>
                  <a:lnTo>
                    <a:pt x="4389120" y="0"/>
                  </a:lnTo>
                  <a:close/>
                </a:path>
              </a:pathLst>
            </a:custGeom>
            <a:solidFill>
              <a:srgbClr val="F6B303"/>
            </a:solidFill>
          </p:spPr>
          <p:txBody>
            <a:bodyPr wrap="square" lIns="0" tIns="0" rIns="0" bIns="0" rtlCol="0"/>
            <a:lstStyle/>
            <a:p>
              <a:endParaRPr/>
            </a:p>
          </p:txBody>
        </p:sp>
        <p:sp>
          <p:nvSpPr>
            <p:cNvPr id="15" name="object 15"/>
            <p:cNvSpPr/>
            <p:nvPr/>
          </p:nvSpPr>
          <p:spPr>
            <a:xfrm>
              <a:off x="7738871" y="3006851"/>
              <a:ext cx="4389120" cy="3679190"/>
            </a:xfrm>
            <a:custGeom>
              <a:avLst/>
              <a:gdLst/>
              <a:ahLst/>
              <a:cxnLst/>
              <a:rect l="l" t="t" r="r" b="b"/>
              <a:pathLst>
                <a:path w="4389120" h="3679190">
                  <a:moveTo>
                    <a:pt x="4389120" y="0"/>
                  </a:moveTo>
                  <a:lnTo>
                    <a:pt x="0" y="0"/>
                  </a:lnTo>
                  <a:lnTo>
                    <a:pt x="0" y="3678936"/>
                  </a:lnTo>
                  <a:lnTo>
                    <a:pt x="4389120" y="3678936"/>
                  </a:lnTo>
                  <a:lnTo>
                    <a:pt x="4389120" y="0"/>
                  </a:lnTo>
                  <a:close/>
                </a:path>
              </a:pathLst>
            </a:custGeom>
            <a:solidFill>
              <a:srgbClr val="171F60"/>
            </a:solidFill>
          </p:spPr>
          <p:txBody>
            <a:bodyPr wrap="square" lIns="0" tIns="0" rIns="0" bIns="0" rtlCol="0"/>
            <a:lstStyle/>
            <a:p>
              <a:endParaRPr/>
            </a:p>
          </p:txBody>
        </p:sp>
      </p:grpSp>
      <p:sp>
        <p:nvSpPr>
          <p:cNvPr id="16" name="object 16"/>
          <p:cNvSpPr txBox="1"/>
          <p:nvPr/>
        </p:nvSpPr>
        <p:spPr>
          <a:xfrm>
            <a:off x="7818246" y="2081276"/>
            <a:ext cx="4309745" cy="3462486"/>
          </a:xfrm>
          <a:prstGeom prst="rect">
            <a:avLst/>
          </a:prstGeom>
        </p:spPr>
        <p:txBody>
          <a:bodyPr vert="horz" wrap="square" lIns="0" tIns="12700" rIns="0" bIns="0" rtlCol="0">
            <a:spAutoFit/>
          </a:bodyPr>
          <a:lstStyle/>
          <a:p>
            <a:pPr marL="1329690" marR="661035" indent="-599440">
              <a:lnSpc>
                <a:spcPct val="100000"/>
              </a:lnSpc>
              <a:spcBef>
                <a:spcPts val="100"/>
              </a:spcBef>
            </a:pPr>
            <a:r>
              <a:rPr sz="2400" b="1" spc="10" dirty="0">
                <a:solidFill>
                  <a:srgbClr val="171F60"/>
                </a:solidFill>
                <a:latin typeface="Roboto"/>
                <a:cs typeface="Roboto"/>
              </a:rPr>
              <a:t>PENYEDERHANAN </a:t>
            </a:r>
            <a:r>
              <a:rPr sz="2400" b="1" spc="-585" dirty="0">
                <a:solidFill>
                  <a:srgbClr val="171F60"/>
                </a:solidFill>
                <a:latin typeface="Roboto"/>
                <a:cs typeface="Roboto"/>
              </a:rPr>
              <a:t> </a:t>
            </a:r>
            <a:r>
              <a:rPr sz="2400" b="1" spc="20" dirty="0">
                <a:solidFill>
                  <a:srgbClr val="171F60"/>
                </a:solidFill>
                <a:latin typeface="Roboto"/>
                <a:cs typeface="Roboto"/>
              </a:rPr>
              <a:t>BIROKRASI</a:t>
            </a:r>
            <a:endParaRPr sz="2400" dirty="0">
              <a:latin typeface="Roboto"/>
              <a:cs typeface="Roboto"/>
            </a:endParaRPr>
          </a:p>
          <a:p>
            <a:pPr marL="355600" indent="-342900">
              <a:lnSpc>
                <a:spcPct val="100000"/>
              </a:lnSpc>
              <a:spcBef>
                <a:spcPts val="1710"/>
              </a:spcBef>
              <a:buFont typeface="Wingdings"/>
              <a:buChar char=""/>
              <a:tabLst>
                <a:tab pos="354965" algn="l"/>
                <a:tab pos="355600" algn="l"/>
              </a:tabLst>
            </a:pPr>
            <a:r>
              <a:rPr sz="1800" b="1" spc="5" dirty="0">
                <a:solidFill>
                  <a:srgbClr val="FFFFFF"/>
                </a:solidFill>
                <a:latin typeface="Roboto"/>
                <a:cs typeface="Roboto"/>
              </a:rPr>
              <a:t>PANGKAS</a:t>
            </a:r>
            <a:r>
              <a:rPr sz="1800" b="1" spc="-10" dirty="0">
                <a:solidFill>
                  <a:srgbClr val="FFFFFF"/>
                </a:solidFill>
                <a:latin typeface="Roboto"/>
                <a:cs typeface="Roboto"/>
              </a:rPr>
              <a:t> </a:t>
            </a:r>
            <a:r>
              <a:rPr sz="1800" b="1" spc="5" dirty="0">
                <a:solidFill>
                  <a:srgbClr val="FFFFFF"/>
                </a:solidFill>
                <a:latin typeface="Roboto"/>
                <a:cs typeface="Roboto"/>
              </a:rPr>
              <a:t>ESELONISASI</a:t>
            </a:r>
            <a:r>
              <a:rPr sz="1800" b="1" spc="-10" dirty="0">
                <a:solidFill>
                  <a:srgbClr val="FFFFFF"/>
                </a:solidFill>
                <a:latin typeface="Roboto"/>
                <a:cs typeface="Roboto"/>
              </a:rPr>
              <a:t> </a:t>
            </a:r>
            <a:r>
              <a:rPr sz="1800" b="1" spc="-5" dirty="0">
                <a:solidFill>
                  <a:srgbClr val="FFFFFF"/>
                </a:solidFill>
                <a:latin typeface="Roboto"/>
                <a:cs typeface="Roboto"/>
              </a:rPr>
              <a:t>(3</a:t>
            </a:r>
            <a:r>
              <a:rPr sz="1800" b="1" dirty="0">
                <a:solidFill>
                  <a:srgbClr val="FFFFFF"/>
                </a:solidFill>
                <a:latin typeface="Roboto"/>
                <a:cs typeface="Roboto"/>
              </a:rPr>
              <a:t> &amp;</a:t>
            </a:r>
            <a:r>
              <a:rPr sz="1800" b="1" spc="-5" dirty="0">
                <a:solidFill>
                  <a:srgbClr val="FFFFFF"/>
                </a:solidFill>
                <a:latin typeface="Roboto"/>
                <a:cs typeface="Roboto"/>
              </a:rPr>
              <a:t> 4)</a:t>
            </a:r>
            <a:endParaRPr sz="1800" dirty="0">
              <a:latin typeface="Roboto"/>
              <a:cs typeface="Roboto"/>
            </a:endParaRPr>
          </a:p>
          <a:p>
            <a:pPr>
              <a:lnSpc>
                <a:spcPct val="100000"/>
              </a:lnSpc>
              <a:buClr>
                <a:srgbClr val="FFFFFF"/>
              </a:buClr>
              <a:buFont typeface="Wingdings"/>
              <a:buChar char=""/>
            </a:pPr>
            <a:endParaRPr sz="1800" dirty="0">
              <a:latin typeface="Roboto"/>
              <a:cs typeface="Roboto"/>
            </a:endParaRPr>
          </a:p>
          <a:p>
            <a:pPr marL="355600" indent="-342900">
              <a:lnSpc>
                <a:spcPct val="100000"/>
              </a:lnSpc>
              <a:buFont typeface="Wingdings"/>
              <a:buChar char=""/>
              <a:tabLst>
                <a:tab pos="354965" algn="l"/>
                <a:tab pos="355600" algn="l"/>
              </a:tabLst>
            </a:pPr>
            <a:r>
              <a:rPr sz="1800" b="1" spc="5" dirty="0">
                <a:solidFill>
                  <a:srgbClr val="FFFFFF"/>
                </a:solidFill>
                <a:latin typeface="Roboto"/>
                <a:cs typeface="Roboto"/>
              </a:rPr>
              <a:t>PERALIHAN</a:t>
            </a:r>
            <a:r>
              <a:rPr sz="1800" b="1" spc="-35" dirty="0">
                <a:solidFill>
                  <a:srgbClr val="FFFFFF"/>
                </a:solidFill>
                <a:latin typeface="Roboto"/>
                <a:cs typeface="Roboto"/>
              </a:rPr>
              <a:t> </a:t>
            </a:r>
            <a:r>
              <a:rPr sz="1800" b="1" spc="5" dirty="0">
                <a:solidFill>
                  <a:srgbClr val="FFFFFF"/>
                </a:solidFill>
                <a:latin typeface="Roboto"/>
                <a:cs typeface="Roboto"/>
              </a:rPr>
              <a:t>JABATAN</a:t>
            </a:r>
            <a:r>
              <a:rPr sz="1800" b="1" spc="-40" dirty="0">
                <a:solidFill>
                  <a:srgbClr val="FFFFFF"/>
                </a:solidFill>
                <a:latin typeface="Roboto"/>
                <a:cs typeface="Roboto"/>
              </a:rPr>
              <a:t> </a:t>
            </a:r>
            <a:r>
              <a:rPr sz="1800" b="1" spc="5" dirty="0">
                <a:solidFill>
                  <a:srgbClr val="FFFFFF"/>
                </a:solidFill>
                <a:latin typeface="Roboto"/>
                <a:cs typeface="Roboto"/>
              </a:rPr>
              <a:t>STRUKTURAL</a:t>
            </a:r>
            <a:endParaRPr sz="1800" dirty="0">
              <a:latin typeface="Roboto"/>
              <a:cs typeface="Roboto"/>
            </a:endParaRPr>
          </a:p>
          <a:p>
            <a:pPr marL="355600">
              <a:lnSpc>
                <a:spcPct val="100000"/>
              </a:lnSpc>
            </a:pPr>
            <a:r>
              <a:rPr sz="1800" b="1" spc="25" dirty="0">
                <a:solidFill>
                  <a:srgbClr val="FFFFFF"/>
                </a:solidFill>
                <a:latin typeface="Roboto"/>
                <a:cs typeface="Roboto"/>
              </a:rPr>
              <a:t>KE</a:t>
            </a:r>
            <a:r>
              <a:rPr sz="1800" b="1" spc="-35" dirty="0">
                <a:solidFill>
                  <a:srgbClr val="FFFFFF"/>
                </a:solidFill>
                <a:latin typeface="Roboto"/>
                <a:cs typeface="Roboto"/>
              </a:rPr>
              <a:t> </a:t>
            </a:r>
            <a:r>
              <a:rPr sz="1800" b="1" dirty="0">
                <a:solidFill>
                  <a:srgbClr val="FFFFFF"/>
                </a:solidFill>
                <a:latin typeface="Roboto"/>
                <a:cs typeface="Roboto"/>
              </a:rPr>
              <a:t>FUNGSIONAL</a:t>
            </a:r>
            <a:endParaRPr sz="1800" dirty="0">
              <a:latin typeface="Roboto"/>
              <a:cs typeface="Roboto"/>
            </a:endParaRPr>
          </a:p>
          <a:p>
            <a:pPr>
              <a:lnSpc>
                <a:spcPct val="100000"/>
              </a:lnSpc>
              <a:spcBef>
                <a:spcPts val="5"/>
              </a:spcBef>
            </a:pPr>
            <a:endParaRPr sz="1800" dirty="0">
              <a:latin typeface="Roboto"/>
              <a:cs typeface="Roboto"/>
            </a:endParaRPr>
          </a:p>
          <a:p>
            <a:pPr marL="355600" indent="-342900">
              <a:lnSpc>
                <a:spcPct val="100000"/>
              </a:lnSpc>
              <a:buFont typeface="Wingdings"/>
              <a:buChar char=""/>
              <a:tabLst>
                <a:tab pos="354965" algn="l"/>
                <a:tab pos="355600" algn="l"/>
              </a:tabLst>
            </a:pPr>
            <a:r>
              <a:rPr sz="1800" b="1" spc="10" dirty="0">
                <a:solidFill>
                  <a:srgbClr val="FFFFFF"/>
                </a:solidFill>
                <a:latin typeface="Roboto"/>
                <a:cs typeface="Roboto"/>
              </a:rPr>
              <a:t>FOKUS</a:t>
            </a:r>
            <a:r>
              <a:rPr sz="1800" b="1" spc="-45" dirty="0">
                <a:solidFill>
                  <a:srgbClr val="FFFFFF"/>
                </a:solidFill>
                <a:latin typeface="Roboto"/>
                <a:cs typeface="Roboto"/>
              </a:rPr>
              <a:t> </a:t>
            </a:r>
            <a:r>
              <a:rPr sz="1800" b="1" dirty="0">
                <a:solidFill>
                  <a:srgbClr val="FFFFFF"/>
                </a:solidFill>
                <a:latin typeface="Roboto"/>
                <a:cs typeface="Roboto"/>
              </a:rPr>
              <a:t>PADA:</a:t>
            </a:r>
            <a:endParaRPr sz="1800" dirty="0">
              <a:latin typeface="Roboto"/>
              <a:cs typeface="Roboto"/>
            </a:endParaRPr>
          </a:p>
          <a:p>
            <a:pPr marL="812800" lvl="1" indent="-342900">
              <a:lnSpc>
                <a:spcPct val="100000"/>
              </a:lnSpc>
              <a:buFont typeface="Wingdings"/>
              <a:buChar char=""/>
              <a:tabLst>
                <a:tab pos="812165" algn="l"/>
                <a:tab pos="812800" algn="l"/>
              </a:tabLst>
            </a:pPr>
            <a:r>
              <a:rPr sz="1800" spc="5" dirty="0">
                <a:solidFill>
                  <a:srgbClr val="FFFFFF"/>
                </a:solidFill>
                <a:latin typeface="Roboto"/>
                <a:cs typeface="Roboto"/>
              </a:rPr>
              <a:t>TUJUAN</a:t>
            </a:r>
            <a:r>
              <a:rPr sz="1800" spc="-70" dirty="0">
                <a:solidFill>
                  <a:srgbClr val="FFFFFF"/>
                </a:solidFill>
                <a:latin typeface="Roboto"/>
                <a:cs typeface="Roboto"/>
              </a:rPr>
              <a:t> </a:t>
            </a:r>
            <a:r>
              <a:rPr sz="1800" spc="15" dirty="0">
                <a:solidFill>
                  <a:srgbClr val="FFFFFF"/>
                </a:solidFill>
                <a:latin typeface="Roboto"/>
                <a:cs typeface="Roboto"/>
              </a:rPr>
              <a:t>PEMBANGUNAN</a:t>
            </a:r>
            <a:endParaRPr sz="1800" dirty="0">
              <a:latin typeface="Roboto"/>
              <a:cs typeface="Roboto"/>
            </a:endParaRPr>
          </a:p>
          <a:p>
            <a:pPr marL="812800" lvl="1" indent="-342900">
              <a:lnSpc>
                <a:spcPct val="100000"/>
              </a:lnSpc>
              <a:buFont typeface="Wingdings"/>
              <a:buChar char=""/>
              <a:tabLst>
                <a:tab pos="812165" algn="l"/>
                <a:tab pos="812800" algn="l"/>
              </a:tabLst>
            </a:pPr>
            <a:r>
              <a:rPr sz="1800" spc="10" dirty="0">
                <a:solidFill>
                  <a:srgbClr val="FFFFFF"/>
                </a:solidFill>
                <a:latin typeface="Roboto"/>
                <a:cs typeface="Roboto"/>
              </a:rPr>
              <a:t>INVESTASI</a:t>
            </a:r>
            <a:r>
              <a:rPr sz="1800" spc="-10" dirty="0">
                <a:solidFill>
                  <a:srgbClr val="FFFFFF"/>
                </a:solidFill>
                <a:latin typeface="Roboto"/>
                <a:cs typeface="Roboto"/>
              </a:rPr>
              <a:t> </a:t>
            </a:r>
            <a:r>
              <a:rPr sz="1800" spc="5" dirty="0">
                <a:solidFill>
                  <a:srgbClr val="FFFFFF"/>
                </a:solidFill>
                <a:latin typeface="Roboto"/>
                <a:cs typeface="Roboto"/>
              </a:rPr>
              <a:t>LAPANGAN</a:t>
            </a:r>
            <a:r>
              <a:rPr sz="1800" spc="-10" dirty="0">
                <a:solidFill>
                  <a:srgbClr val="FFFFFF"/>
                </a:solidFill>
                <a:latin typeface="Roboto"/>
                <a:cs typeface="Roboto"/>
              </a:rPr>
              <a:t> </a:t>
            </a:r>
            <a:r>
              <a:rPr sz="1800" spc="25" dirty="0">
                <a:solidFill>
                  <a:srgbClr val="FFFFFF"/>
                </a:solidFill>
                <a:latin typeface="Roboto"/>
                <a:cs typeface="Roboto"/>
              </a:rPr>
              <a:t>KERJA</a:t>
            </a:r>
            <a:endParaRPr sz="1800" dirty="0">
              <a:latin typeface="Roboto"/>
              <a:cs typeface="Roboto"/>
            </a:endParaRPr>
          </a:p>
        </p:txBody>
      </p:sp>
      <p:pic>
        <p:nvPicPr>
          <p:cNvPr id="17" name="object 17"/>
          <p:cNvPicPr/>
          <p:nvPr/>
        </p:nvPicPr>
        <p:blipFill>
          <a:blip r:embed="rId4" cstate="print"/>
          <a:stretch>
            <a:fillRect/>
          </a:stretch>
        </p:blipFill>
        <p:spPr>
          <a:xfrm>
            <a:off x="0" y="0"/>
            <a:ext cx="3162300" cy="685799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31716"/>
            <a:ext cx="12192000" cy="6226810"/>
            <a:chOff x="0" y="631716"/>
            <a:chExt cx="12192000" cy="6226810"/>
          </a:xfrm>
        </p:grpSpPr>
        <p:pic>
          <p:nvPicPr>
            <p:cNvPr id="3" name="object 3"/>
            <p:cNvPicPr/>
            <p:nvPr/>
          </p:nvPicPr>
          <p:blipFill>
            <a:blip r:embed="rId2" cstate="print"/>
            <a:stretch>
              <a:fillRect/>
            </a:stretch>
          </p:blipFill>
          <p:spPr>
            <a:xfrm>
              <a:off x="0" y="631716"/>
              <a:ext cx="5037821" cy="6226280"/>
            </a:xfrm>
            <a:prstGeom prst="rect">
              <a:avLst/>
            </a:prstGeom>
          </p:spPr>
        </p:pic>
        <p:sp>
          <p:nvSpPr>
            <p:cNvPr id="4" name="object 4"/>
            <p:cNvSpPr/>
            <p:nvPr/>
          </p:nvSpPr>
          <p:spPr>
            <a:xfrm>
              <a:off x="592836" y="1636776"/>
              <a:ext cx="3523615" cy="5219700"/>
            </a:xfrm>
            <a:custGeom>
              <a:avLst/>
              <a:gdLst/>
              <a:ahLst/>
              <a:cxnLst/>
              <a:rect l="l" t="t" r="r" b="b"/>
              <a:pathLst>
                <a:path w="3523615" h="5219700">
                  <a:moveTo>
                    <a:pt x="3393440" y="0"/>
                  </a:moveTo>
                  <a:lnTo>
                    <a:pt x="130086" y="0"/>
                  </a:lnTo>
                  <a:lnTo>
                    <a:pt x="79451" y="10229"/>
                  </a:lnTo>
                  <a:lnTo>
                    <a:pt x="38101" y="38115"/>
                  </a:lnTo>
                  <a:lnTo>
                    <a:pt x="10222" y="79456"/>
                  </a:lnTo>
                  <a:lnTo>
                    <a:pt x="0" y="130048"/>
                  </a:lnTo>
                  <a:lnTo>
                    <a:pt x="0" y="5089613"/>
                  </a:lnTo>
                  <a:lnTo>
                    <a:pt x="10222" y="5140248"/>
                  </a:lnTo>
                  <a:lnTo>
                    <a:pt x="38101" y="5181597"/>
                  </a:lnTo>
                  <a:lnTo>
                    <a:pt x="79451" y="5209476"/>
                  </a:lnTo>
                  <a:lnTo>
                    <a:pt x="130086" y="5219699"/>
                  </a:lnTo>
                  <a:lnTo>
                    <a:pt x="3393440" y="5219699"/>
                  </a:lnTo>
                  <a:lnTo>
                    <a:pt x="3444031" y="5209476"/>
                  </a:lnTo>
                  <a:lnTo>
                    <a:pt x="3485372" y="5181597"/>
                  </a:lnTo>
                  <a:lnTo>
                    <a:pt x="3513258" y="5140248"/>
                  </a:lnTo>
                  <a:lnTo>
                    <a:pt x="3523488" y="5089613"/>
                  </a:lnTo>
                  <a:lnTo>
                    <a:pt x="3523488" y="130048"/>
                  </a:lnTo>
                  <a:lnTo>
                    <a:pt x="3513258" y="79456"/>
                  </a:lnTo>
                  <a:lnTo>
                    <a:pt x="3485372" y="38115"/>
                  </a:lnTo>
                  <a:lnTo>
                    <a:pt x="3444031" y="10229"/>
                  </a:lnTo>
                  <a:lnTo>
                    <a:pt x="3393440"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592836" y="3404615"/>
              <a:ext cx="11599164" cy="3451860"/>
            </a:xfrm>
            <a:prstGeom prst="rect">
              <a:avLst/>
            </a:prstGeom>
          </p:spPr>
        </p:pic>
        <p:pic>
          <p:nvPicPr>
            <p:cNvPr id="6" name="object 6"/>
            <p:cNvPicPr/>
            <p:nvPr/>
          </p:nvPicPr>
          <p:blipFill>
            <a:blip r:embed="rId4" cstate="print"/>
            <a:stretch>
              <a:fillRect/>
            </a:stretch>
          </p:blipFill>
          <p:spPr>
            <a:xfrm>
              <a:off x="0" y="2939792"/>
              <a:ext cx="4794504" cy="3918205"/>
            </a:xfrm>
            <a:prstGeom prst="rect">
              <a:avLst/>
            </a:prstGeom>
          </p:spPr>
        </p:pic>
        <p:sp>
          <p:nvSpPr>
            <p:cNvPr id="7" name="object 7"/>
            <p:cNvSpPr/>
            <p:nvPr/>
          </p:nvSpPr>
          <p:spPr>
            <a:xfrm>
              <a:off x="6095" y="2955036"/>
              <a:ext cx="4739640" cy="3903345"/>
            </a:xfrm>
            <a:custGeom>
              <a:avLst/>
              <a:gdLst/>
              <a:ahLst/>
              <a:cxnLst/>
              <a:rect l="l" t="t" r="r" b="b"/>
              <a:pathLst>
                <a:path w="4739640" h="3903345">
                  <a:moveTo>
                    <a:pt x="4142231" y="0"/>
                  </a:moveTo>
                  <a:lnTo>
                    <a:pt x="4142231" y="151891"/>
                  </a:lnTo>
                  <a:lnTo>
                    <a:pt x="1128890" y="151891"/>
                  </a:lnTo>
                  <a:lnTo>
                    <a:pt x="1081170" y="152882"/>
                  </a:lnTo>
                  <a:lnTo>
                    <a:pt x="1033955" y="155826"/>
                  </a:lnTo>
                  <a:lnTo>
                    <a:pt x="987284" y="160686"/>
                  </a:lnTo>
                  <a:lnTo>
                    <a:pt x="941197" y="167421"/>
                  </a:lnTo>
                  <a:lnTo>
                    <a:pt x="895731" y="175994"/>
                  </a:lnTo>
                  <a:lnTo>
                    <a:pt x="850928" y="186364"/>
                  </a:lnTo>
                  <a:lnTo>
                    <a:pt x="806825" y="198492"/>
                  </a:lnTo>
                  <a:lnTo>
                    <a:pt x="763462" y="212340"/>
                  </a:lnTo>
                  <a:lnTo>
                    <a:pt x="720878" y="227868"/>
                  </a:lnTo>
                  <a:lnTo>
                    <a:pt x="679112" y="245037"/>
                  </a:lnTo>
                  <a:lnTo>
                    <a:pt x="638204" y="263808"/>
                  </a:lnTo>
                  <a:lnTo>
                    <a:pt x="598193" y="284142"/>
                  </a:lnTo>
                  <a:lnTo>
                    <a:pt x="559117" y="305999"/>
                  </a:lnTo>
                  <a:lnTo>
                    <a:pt x="521017" y="329341"/>
                  </a:lnTo>
                  <a:lnTo>
                    <a:pt x="483931" y="354128"/>
                  </a:lnTo>
                  <a:lnTo>
                    <a:pt x="447898" y="380321"/>
                  </a:lnTo>
                  <a:lnTo>
                    <a:pt x="412958" y="407881"/>
                  </a:lnTo>
                  <a:lnTo>
                    <a:pt x="379149" y="436769"/>
                  </a:lnTo>
                  <a:lnTo>
                    <a:pt x="346511" y="466945"/>
                  </a:lnTo>
                  <a:lnTo>
                    <a:pt x="315084" y="498371"/>
                  </a:lnTo>
                  <a:lnTo>
                    <a:pt x="284906" y="531007"/>
                  </a:lnTo>
                  <a:lnTo>
                    <a:pt x="256016" y="564815"/>
                  </a:lnTo>
                  <a:lnTo>
                    <a:pt x="228454" y="599754"/>
                  </a:lnTo>
                  <a:lnTo>
                    <a:pt x="202259" y="635787"/>
                  </a:lnTo>
                  <a:lnTo>
                    <a:pt x="177470" y="672873"/>
                  </a:lnTo>
                  <a:lnTo>
                    <a:pt x="154126" y="710974"/>
                  </a:lnTo>
                  <a:lnTo>
                    <a:pt x="132267" y="750050"/>
                  </a:lnTo>
                  <a:lnTo>
                    <a:pt x="111931" y="790062"/>
                  </a:lnTo>
                  <a:lnTo>
                    <a:pt x="93158" y="830972"/>
                  </a:lnTo>
                  <a:lnTo>
                    <a:pt x="75987" y="872739"/>
                  </a:lnTo>
                  <a:lnTo>
                    <a:pt x="60457" y="915326"/>
                  </a:lnTo>
                  <a:lnTo>
                    <a:pt x="46607" y="958692"/>
                  </a:lnTo>
                  <a:lnTo>
                    <a:pt x="34477" y="1002798"/>
                  </a:lnTo>
                  <a:lnTo>
                    <a:pt x="24105" y="1047606"/>
                  </a:lnTo>
                  <a:lnTo>
                    <a:pt x="15532" y="1093076"/>
                  </a:lnTo>
                  <a:lnTo>
                    <a:pt x="8795" y="1139169"/>
                  </a:lnTo>
                  <a:lnTo>
                    <a:pt x="3935" y="1185846"/>
                  </a:lnTo>
                  <a:lnTo>
                    <a:pt x="990" y="1233067"/>
                  </a:lnTo>
                  <a:lnTo>
                    <a:pt x="0" y="1280795"/>
                  </a:lnTo>
                  <a:lnTo>
                    <a:pt x="0" y="3902961"/>
                  </a:lnTo>
                  <a:lnTo>
                    <a:pt x="582726" y="3902961"/>
                  </a:lnTo>
                  <a:lnTo>
                    <a:pt x="582726" y="1280795"/>
                  </a:lnTo>
                  <a:lnTo>
                    <a:pt x="584731" y="1233671"/>
                  </a:lnTo>
                  <a:lnTo>
                    <a:pt x="590636" y="1187659"/>
                  </a:lnTo>
                  <a:lnTo>
                    <a:pt x="600277" y="1142923"/>
                  </a:lnTo>
                  <a:lnTo>
                    <a:pt x="613491" y="1099627"/>
                  </a:lnTo>
                  <a:lnTo>
                    <a:pt x="630113" y="1057935"/>
                  </a:lnTo>
                  <a:lnTo>
                    <a:pt x="649979" y="1018011"/>
                  </a:lnTo>
                  <a:lnTo>
                    <a:pt x="672926" y="980020"/>
                  </a:lnTo>
                  <a:lnTo>
                    <a:pt x="698789" y="944125"/>
                  </a:lnTo>
                  <a:lnTo>
                    <a:pt x="727405" y="910490"/>
                  </a:lnTo>
                  <a:lnTo>
                    <a:pt x="758610" y="879280"/>
                  </a:lnTo>
                  <a:lnTo>
                    <a:pt x="792239" y="850658"/>
                  </a:lnTo>
                  <a:lnTo>
                    <a:pt x="828129" y="824790"/>
                  </a:lnTo>
                  <a:lnTo>
                    <a:pt x="866116" y="801838"/>
                  </a:lnTo>
                  <a:lnTo>
                    <a:pt x="906036" y="781967"/>
                  </a:lnTo>
                  <a:lnTo>
                    <a:pt x="947724" y="765340"/>
                  </a:lnTo>
                  <a:lnTo>
                    <a:pt x="991018" y="752123"/>
                  </a:lnTo>
                  <a:lnTo>
                    <a:pt x="1035753" y="742480"/>
                  </a:lnTo>
                  <a:lnTo>
                    <a:pt x="1081765" y="736573"/>
                  </a:lnTo>
                  <a:lnTo>
                    <a:pt x="1128890" y="734568"/>
                  </a:lnTo>
                  <a:lnTo>
                    <a:pt x="4346959" y="734568"/>
                  </a:lnTo>
                  <a:lnTo>
                    <a:pt x="4739640" y="443229"/>
                  </a:lnTo>
                  <a:lnTo>
                    <a:pt x="4142231" y="0"/>
                  </a:lnTo>
                  <a:close/>
                </a:path>
                <a:path w="4739640" h="3903345">
                  <a:moveTo>
                    <a:pt x="4346959" y="734568"/>
                  </a:moveTo>
                  <a:lnTo>
                    <a:pt x="4142231" y="734568"/>
                  </a:lnTo>
                  <a:lnTo>
                    <a:pt x="4142231" y="886459"/>
                  </a:lnTo>
                  <a:lnTo>
                    <a:pt x="4346959" y="734568"/>
                  </a:lnTo>
                  <a:close/>
                </a:path>
              </a:pathLst>
            </a:custGeom>
            <a:solidFill>
              <a:srgbClr val="F4B504"/>
            </a:solidFill>
          </p:spPr>
          <p:txBody>
            <a:bodyPr wrap="square" lIns="0" tIns="0" rIns="0" bIns="0" rtlCol="0"/>
            <a:lstStyle/>
            <a:p>
              <a:endParaRPr/>
            </a:p>
          </p:txBody>
        </p:sp>
        <p:sp>
          <p:nvSpPr>
            <p:cNvPr id="8" name="object 8"/>
            <p:cNvSpPr/>
            <p:nvPr/>
          </p:nvSpPr>
          <p:spPr>
            <a:xfrm>
              <a:off x="7897368" y="1793748"/>
              <a:ext cx="3108960" cy="822960"/>
            </a:xfrm>
            <a:custGeom>
              <a:avLst/>
              <a:gdLst/>
              <a:ahLst/>
              <a:cxnLst/>
              <a:rect l="l" t="t" r="r" b="b"/>
              <a:pathLst>
                <a:path w="3108959" h="822960">
                  <a:moveTo>
                    <a:pt x="2697479" y="0"/>
                  </a:moveTo>
                  <a:lnTo>
                    <a:pt x="0" y="0"/>
                  </a:lnTo>
                  <a:lnTo>
                    <a:pt x="0" y="822960"/>
                  </a:lnTo>
                  <a:lnTo>
                    <a:pt x="2697479" y="822960"/>
                  </a:lnTo>
                  <a:lnTo>
                    <a:pt x="2745457" y="820190"/>
                  </a:lnTo>
                  <a:lnTo>
                    <a:pt x="2791812" y="812089"/>
                  </a:lnTo>
                  <a:lnTo>
                    <a:pt x="2836234" y="798965"/>
                  </a:lnTo>
                  <a:lnTo>
                    <a:pt x="2878416" y="781127"/>
                  </a:lnTo>
                  <a:lnTo>
                    <a:pt x="2918046" y="758884"/>
                  </a:lnTo>
                  <a:lnTo>
                    <a:pt x="2954818" y="732546"/>
                  </a:lnTo>
                  <a:lnTo>
                    <a:pt x="2988421" y="702421"/>
                  </a:lnTo>
                  <a:lnTo>
                    <a:pt x="3018546" y="668818"/>
                  </a:lnTo>
                  <a:lnTo>
                    <a:pt x="3044884" y="632046"/>
                  </a:lnTo>
                  <a:lnTo>
                    <a:pt x="3067127" y="592416"/>
                  </a:lnTo>
                  <a:lnTo>
                    <a:pt x="3084965" y="550234"/>
                  </a:lnTo>
                  <a:lnTo>
                    <a:pt x="3098089" y="505812"/>
                  </a:lnTo>
                  <a:lnTo>
                    <a:pt x="3106190" y="459457"/>
                  </a:lnTo>
                  <a:lnTo>
                    <a:pt x="3108959" y="411479"/>
                  </a:lnTo>
                  <a:lnTo>
                    <a:pt x="3106190" y="363502"/>
                  </a:lnTo>
                  <a:lnTo>
                    <a:pt x="3098089" y="317147"/>
                  </a:lnTo>
                  <a:lnTo>
                    <a:pt x="3084965" y="272725"/>
                  </a:lnTo>
                  <a:lnTo>
                    <a:pt x="3067127" y="230543"/>
                  </a:lnTo>
                  <a:lnTo>
                    <a:pt x="3044884" y="190913"/>
                  </a:lnTo>
                  <a:lnTo>
                    <a:pt x="3018546" y="154141"/>
                  </a:lnTo>
                  <a:lnTo>
                    <a:pt x="2988421" y="120538"/>
                  </a:lnTo>
                  <a:lnTo>
                    <a:pt x="2954818" y="90413"/>
                  </a:lnTo>
                  <a:lnTo>
                    <a:pt x="2918046" y="64075"/>
                  </a:lnTo>
                  <a:lnTo>
                    <a:pt x="2878416" y="41832"/>
                  </a:lnTo>
                  <a:lnTo>
                    <a:pt x="2836234" y="23994"/>
                  </a:lnTo>
                  <a:lnTo>
                    <a:pt x="2791812" y="10870"/>
                  </a:lnTo>
                  <a:lnTo>
                    <a:pt x="2745457" y="2769"/>
                  </a:lnTo>
                  <a:lnTo>
                    <a:pt x="2697479" y="0"/>
                  </a:lnTo>
                  <a:close/>
                </a:path>
              </a:pathLst>
            </a:custGeom>
            <a:solidFill>
              <a:srgbClr val="16257C"/>
            </a:solidFill>
          </p:spPr>
          <p:txBody>
            <a:bodyPr wrap="square" lIns="0" tIns="0" rIns="0" bIns="0" rtlCol="0"/>
            <a:lstStyle/>
            <a:p>
              <a:endParaRPr/>
            </a:p>
          </p:txBody>
        </p:sp>
        <p:sp>
          <p:nvSpPr>
            <p:cNvPr id="9" name="object 9"/>
            <p:cNvSpPr/>
            <p:nvPr/>
          </p:nvSpPr>
          <p:spPr>
            <a:xfrm>
              <a:off x="7888223" y="2599943"/>
              <a:ext cx="3657600" cy="806450"/>
            </a:xfrm>
            <a:custGeom>
              <a:avLst/>
              <a:gdLst/>
              <a:ahLst/>
              <a:cxnLst/>
              <a:rect l="l" t="t" r="r" b="b"/>
              <a:pathLst>
                <a:path w="3657600" h="806450">
                  <a:moveTo>
                    <a:pt x="3254502" y="0"/>
                  </a:moveTo>
                  <a:lnTo>
                    <a:pt x="0" y="0"/>
                  </a:lnTo>
                  <a:lnTo>
                    <a:pt x="0" y="806195"/>
                  </a:lnTo>
                  <a:lnTo>
                    <a:pt x="3254502" y="806195"/>
                  </a:lnTo>
                  <a:lnTo>
                    <a:pt x="3301512" y="803484"/>
                  </a:lnTo>
                  <a:lnTo>
                    <a:pt x="3346930" y="795550"/>
                  </a:lnTo>
                  <a:lnTo>
                    <a:pt x="3390452" y="782696"/>
                  </a:lnTo>
                  <a:lnTo>
                    <a:pt x="3431776" y="765225"/>
                  </a:lnTo>
                  <a:lnTo>
                    <a:pt x="3470600" y="743439"/>
                  </a:lnTo>
                  <a:lnTo>
                    <a:pt x="3506621" y="717641"/>
                  </a:lnTo>
                  <a:lnTo>
                    <a:pt x="3539537" y="688133"/>
                  </a:lnTo>
                  <a:lnTo>
                    <a:pt x="3569045" y="655217"/>
                  </a:lnTo>
                  <a:lnTo>
                    <a:pt x="3594843" y="619196"/>
                  </a:lnTo>
                  <a:lnTo>
                    <a:pt x="3616629" y="580372"/>
                  </a:lnTo>
                  <a:lnTo>
                    <a:pt x="3634100" y="539048"/>
                  </a:lnTo>
                  <a:lnTo>
                    <a:pt x="3646954" y="495526"/>
                  </a:lnTo>
                  <a:lnTo>
                    <a:pt x="3654888" y="450108"/>
                  </a:lnTo>
                  <a:lnTo>
                    <a:pt x="3657600" y="403097"/>
                  </a:lnTo>
                  <a:lnTo>
                    <a:pt x="3654888" y="356087"/>
                  </a:lnTo>
                  <a:lnTo>
                    <a:pt x="3646954" y="310669"/>
                  </a:lnTo>
                  <a:lnTo>
                    <a:pt x="3634100" y="267147"/>
                  </a:lnTo>
                  <a:lnTo>
                    <a:pt x="3616629" y="225823"/>
                  </a:lnTo>
                  <a:lnTo>
                    <a:pt x="3594843" y="186999"/>
                  </a:lnTo>
                  <a:lnTo>
                    <a:pt x="3569045" y="150978"/>
                  </a:lnTo>
                  <a:lnTo>
                    <a:pt x="3539537" y="118062"/>
                  </a:lnTo>
                  <a:lnTo>
                    <a:pt x="3506621" y="88554"/>
                  </a:lnTo>
                  <a:lnTo>
                    <a:pt x="3470600" y="62756"/>
                  </a:lnTo>
                  <a:lnTo>
                    <a:pt x="3431776" y="40970"/>
                  </a:lnTo>
                  <a:lnTo>
                    <a:pt x="3390452" y="23499"/>
                  </a:lnTo>
                  <a:lnTo>
                    <a:pt x="3346930" y="10645"/>
                  </a:lnTo>
                  <a:lnTo>
                    <a:pt x="3301512" y="2711"/>
                  </a:lnTo>
                  <a:lnTo>
                    <a:pt x="3254502" y="0"/>
                  </a:lnTo>
                  <a:close/>
                </a:path>
              </a:pathLst>
            </a:custGeom>
            <a:solidFill>
              <a:srgbClr val="171F60"/>
            </a:solidFill>
          </p:spPr>
          <p:txBody>
            <a:bodyPr wrap="square" lIns="0" tIns="0" rIns="0" bIns="0" rtlCol="0"/>
            <a:lstStyle/>
            <a:p>
              <a:endParaRPr/>
            </a:p>
          </p:txBody>
        </p:sp>
        <p:pic>
          <p:nvPicPr>
            <p:cNvPr id="10" name="object 10"/>
            <p:cNvPicPr/>
            <p:nvPr/>
          </p:nvPicPr>
          <p:blipFill>
            <a:blip r:embed="rId5" cstate="print"/>
            <a:stretch>
              <a:fillRect/>
            </a:stretch>
          </p:blipFill>
          <p:spPr>
            <a:xfrm>
              <a:off x="4802123" y="1284731"/>
              <a:ext cx="3099816" cy="5116068"/>
            </a:xfrm>
            <a:prstGeom prst="rect">
              <a:avLst/>
            </a:prstGeom>
          </p:spPr>
        </p:pic>
        <p:sp>
          <p:nvSpPr>
            <p:cNvPr id="11" name="object 11"/>
            <p:cNvSpPr/>
            <p:nvPr/>
          </p:nvSpPr>
          <p:spPr>
            <a:xfrm>
              <a:off x="10268712" y="1851659"/>
              <a:ext cx="1219200" cy="1496695"/>
            </a:xfrm>
            <a:custGeom>
              <a:avLst/>
              <a:gdLst/>
              <a:ahLst/>
              <a:cxnLst/>
              <a:rect l="l" t="t" r="r" b="b"/>
              <a:pathLst>
                <a:path w="1219200" h="1496695">
                  <a:moveTo>
                    <a:pt x="690372" y="345186"/>
                  </a:moveTo>
                  <a:lnTo>
                    <a:pt x="687209" y="298361"/>
                  </a:lnTo>
                  <a:lnTo>
                    <a:pt x="678040" y="253428"/>
                  </a:lnTo>
                  <a:lnTo>
                    <a:pt x="663232" y="210832"/>
                  </a:lnTo>
                  <a:lnTo>
                    <a:pt x="643229" y="170980"/>
                  </a:lnTo>
                  <a:lnTo>
                    <a:pt x="618439" y="134264"/>
                  </a:lnTo>
                  <a:lnTo>
                    <a:pt x="589254" y="101117"/>
                  </a:lnTo>
                  <a:lnTo>
                    <a:pt x="556107" y="71932"/>
                  </a:lnTo>
                  <a:lnTo>
                    <a:pt x="519391" y="47142"/>
                  </a:lnTo>
                  <a:lnTo>
                    <a:pt x="479539" y="27139"/>
                  </a:lnTo>
                  <a:lnTo>
                    <a:pt x="436943" y="12331"/>
                  </a:lnTo>
                  <a:lnTo>
                    <a:pt x="392010" y="3162"/>
                  </a:lnTo>
                  <a:lnTo>
                    <a:pt x="345186" y="0"/>
                  </a:lnTo>
                  <a:lnTo>
                    <a:pt x="298348" y="3162"/>
                  </a:lnTo>
                  <a:lnTo>
                    <a:pt x="253415" y="12331"/>
                  </a:lnTo>
                  <a:lnTo>
                    <a:pt x="210820" y="27139"/>
                  </a:lnTo>
                  <a:lnTo>
                    <a:pt x="170967" y="47142"/>
                  </a:lnTo>
                  <a:lnTo>
                    <a:pt x="134251" y="71932"/>
                  </a:lnTo>
                  <a:lnTo>
                    <a:pt x="101104" y="101117"/>
                  </a:lnTo>
                  <a:lnTo>
                    <a:pt x="71920" y="134264"/>
                  </a:lnTo>
                  <a:lnTo>
                    <a:pt x="47129" y="170980"/>
                  </a:lnTo>
                  <a:lnTo>
                    <a:pt x="27127" y="210832"/>
                  </a:lnTo>
                  <a:lnTo>
                    <a:pt x="12319" y="253428"/>
                  </a:lnTo>
                  <a:lnTo>
                    <a:pt x="3149" y="298361"/>
                  </a:lnTo>
                  <a:lnTo>
                    <a:pt x="0" y="345186"/>
                  </a:lnTo>
                  <a:lnTo>
                    <a:pt x="3149" y="392023"/>
                  </a:lnTo>
                  <a:lnTo>
                    <a:pt x="12319" y="436956"/>
                  </a:lnTo>
                  <a:lnTo>
                    <a:pt x="27127" y="479552"/>
                  </a:lnTo>
                  <a:lnTo>
                    <a:pt x="47129" y="519404"/>
                  </a:lnTo>
                  <a:lnTo>
                    <a:pt x="71920" y="556120"/>
                  </a:lnTo>
                  <a:lnTo>
                    <a:pt x="101104" y="589267"/>
                  </a:lnTo>
                  <a:lnTo>
                    <a:pt x="134251" y="618451"/>
                  </a:lnTo>
                  <a:lnTo>
                    <a:pt x="170967" y="643242"/>
                  </a:lnTo>
                  <a:lnTo>
                    <a:pt x="210820" y="663244"/>
                  </a:lnTo>
                  <a:lnTo>
                    <a:pt x="253415" y="678053"/>
                  </a:lnTo>
                  <a:lnTo>
                    <a:pt x="298348" y="687222"/>
                  </a:lnTo>
                  <a:lnTo>
                    <a:pt x="345186" y="690372"/>
                  </a:lnTo>
                  <a:lnTo>
                    <a:pt x="392010" y="687222"/>
                  </a:lnTo>
                  <a:lnTo>
                    <a:pt x="436943" y="678053"/>
                  </a:lnTo>
                  <a:lnTo>
                    <a:pt x="479539" y="663244"/>
                  </a:lnTo>
                  <a:lnTo>
                    <a:pt x="519391" y="643242"/>
                  </a:lnTo>
                  <a:lnTo>
                    <a:pt x="556107" y="618451"/>
                  </a:lnTo>
                  <a:lnTo>
                    <a:pt x="589254" y="589267"/>
                  </a:lnTo>
                  <a:lnTo>
                    <a:pt x="618439" y="556120"/>
                  </a:lnTo>
                  <a:lnTo>
                    <a:pt x="643229" y="519404"/>
                  </a:lnTo>
                  <a:lnTo>
                    <a:pt x="663232" y="479552"/>
                  </a:lnTo>
                  <a:lnTo>
                    <a:pt x="678040" y="436956"/>
                  </a:lnTo>
                  <a:lnTo>
                    <a:pt x="687209" y="392023"/>
                  </a:lnTo>
                  <a:lnTo>
                    <a:pt x="690372" y="345186"/>
                  </a:lnTo>
                  <a:close/>
                </a:path>
                <a:path w="1219200" h="1496695">
                  <a:moveTo>
                    <a:pt x="1219200" y="1151382"/>
                  </a:moveTo>
                  <a:lnTo>
                    <a:pt x="1216050" y="1104557"/>
                  </a:lnTo>
                  <a:lnTo>
                    <a:pt x="1206893" y="1059624"/>
                  </a:lnTo>
                  <a:lnTo>
                    <a:pt x="1192136" y="1017028"/>
                  </a:lnTo>
                  <a:lnTo>
                    <a:pt x="1172171" y="977176"/>
                  </a:lnTo>
                  <a:lnTo>
                    <a:pt x="1147432" y="940460"/>
                  </a:lnTo>
                  <a:lnTo>
                    <a:pt x="1118323" y="907313"/>
                  </a:lnTo>
                  <a:lnTo>
                    <a:pt x="1085253" y="878128"/>
                  </a:lnTo>
                  <a:lnTo>
                    <a:pt x="1048613" y="853338"/>
                  </a:lnTo>
                  <a:lnTo>
                    <a:pt x="1008849" y="833335"/>
                  </a:lnTo>
                  <a:lnTo>
                    <a:pt x="966343" y="818527"/>
                  </a:lnTo>
                  <a:lnTo>
                    <a:pt x="921512" y="809358"/>
                  </a:lnTo>
                  <a:lnTo>
                    <a:pt x="874776" y="806196"/>
                  </a:lnTo>
                  <a:lnTo>
                    <a:pt x="828027" y="809358"/>
                  </a:lnTo>
                  <a:lnTo>
                    <a:pt x="783196" y="818527"/>
                  </a:lnTo>
                  <a:lnTo>
                    <a:pt x="740689" y="833335"/>
                  </a:lnTo>
                  <a:lnTo>
                    <a:pt x="700925" y="853338"/>
                  </a:lnTo>
                  <a:lnTo>
                    <a:pt x="664286" y="878128"/>
                  </a:lnTo>
                  <a:lnTo>
                    <a:pt x="631215" y="907313"/>
                  </a:lnTo>
                  <a:lnTo>
                    <a:pt x="602107" y="940460"/>
                  </a:lnTo>
                  <a:lnTo>
                    <a:pt x="577367" y="977176"/>
                  </a:lnTo>
                  <a:lnTo>
                    <a:pt x="557403" y="1017028"/>
                  </a:lnTo>
                  <a:lnTo>
                    <a:pt x="542645" y="1059624"/>
                  </a:lnTo>
                  <a:lnTo>
                    <a:pt x="533488" y="1104557"/>
                  </a:lnTo>
                  <a:lnTo>
                    <a:pt x="530352" y="1151382"/>
                  </a:lnTo>
                  <a:lnTo>
                    <a:pt x="533488" y="1198219"/>
                  </a:lnTo>
                  <a:lnTo>
                    <a:pt x="542645" y="1243152"/>
                  </a:lnTo>
                  <a:lnTo>
                    <a:pt x="557403" y="1285748"/>
                  </a:lnTo>
                  <a:lnTo>
                    <a:pt x="577367" y="1325600"/>
                  </a:lnTo>
                  <a:lnTo>
                    <a:pt x="602107" y="1362316"/>
                  </a:lnTo>
                  <a:lnTo>
                    <a:pt x="631215" y="1395463"/>
                  </a:lnTo>
                  <a:lnTo>
                    <a:pt x="664286" y="1424647"/>
                  </a:lnTo>
                  <a:lnTo>
                    <a:pt x="700925" y="1449438"/>
                  </a:lnTo>
                  <a:lnTo>
                    <a:pt x="740689" y="1469440"/>
                  </a:lnTo>
                  <a:lnTo>
                    <a:pt x="783196" y="1484249"/>
                  </a:lnTo>
                  <a:lnTo>
                    <a:pt x="828027" y="1493418"/>
                  </a:lnTo>
                  <a:lnTo>
                    <a:pt x="874776" y="1496568"/>
                  </a:lnTo>
                  <a:lnTo>
                    <a:pt x="921512" y="1493418"/>
                  </a:lnTo>
                  <a:lnTo>
                    <a:pt x="966343" y="1484249"/>
                  </a:lnTo>
                  <a:lnTo>
                    <a:pt x="1008849" y="1469440"/>
                  </a:lnTo>
                  <a:lnTo>
                    <a:pt x="1048613" y="1449438"/>
                  </a:lnTo>
                  <a:lnTo>
                    <a:pt x="1085253" y="1424647"/>
                  </a:lnTo>
                  <a:lnTo>
                    <a:pt x="1118323" y="1395463"/>
                  </a:lnTo>
                  <a:lnTo>
                    <a:pt x="1147432" y="1362316"/>
                  </a:lnTo>
                  <a:lnTo>
                    <a:pt x="1172171" y="1325600"/>
                  </a:lnTo>
                  <a:lnTo>
                    <a:pt x="1192136" y="1285748"/>
                  </a:lnTo>
                  <a:lnTo>
                    <a:pt x="1206893" y="1243152"/>
                  </a:lnTo>
                  <a:lnTo>
                    <a:pt x="1216050" y="1198219"/>
                  </a:lnTo>
                  <a:lnTo>
                    <a:pt x="1219200" y="1151382"/>
                  </a:lnTo>
                  <a:close/>
                </a:path>
              </a:pathLst>
            </a:custGeom>
            <a:solidFill>
              <a:srgbClr val="FFFFFF"/>
            </a:solidFill>
          </p:spPr>
          <p:txBody>
            <a:bodyPr wrap="square" lIns="0" tIns="0" rIns="0" bIns="0" rtlCol="0"/>
            <a:lstStyle/>
            <a:p>
              <a:endParaRPr/>
            </a:p>
          </p:txBody>
        </p:sp>
      </p:grpSp>
      <p:sp>
        <p:nvSpPr>
          <p:cNvPr id="12" name="object 12"/>
          <p:cNvSpPr txBox="1"/>
          <p:nvPr/>
        </p:nvSpPr>
        <p:spPr>
          <a:xfrm>
            <a:off x="5120349" y="3637641"/>
            <a:ext cx="2667000" cy="2270760"/>
          </a:xfrm>
          <a:prstGeom prst="rect">
            <a:avLst/>
          </a:prstGeom>
          <a:solidFill>
            <a:srgbClr val="171F60"/>
          </a:solidFill>
        </p:spPr>
        <p:txBody>
          <a:bodyPr vert="horz" wrap="square" lIns="0" tIns="6985" rIns="0" bIns="0" rtlCol="0">
            <a:spAutoFit/>
          </a:bodyPr>
          <a:lstStyle/>
          <a:p>
            <a:pPr marL="92075" marR="338455">
              <a:lnSpc>
                <a:spcPts val="2160"/>
              </a:lnSpc>
              <a:spcBef>
                <a:spcPts val="55"/>
              </a:spcBef>
            </a:pPr>
            <a:r>
              <a:rPr sz="1600" b="1" spc="90" dirty="0">
                <a:solidFill>
                  <a:srgbClr val="FFFFF5"/>
                </a:solidFill>
                <a:latin typeface="Roboto"/>
                <a:cs typeface="Roboto"/>
              </a:rPr>
              <a:t>INTEGRITAS </a:t>
            </a:r>
            <a:r>
              <a:rPr sz="1600" b="1" spc="95" dirty="0">
                <a:solidFill>
                  <a:srgbClr val="FFFFF5"/>
                </a:solidFill>
                <a:latin typeface="Roboto"/>
                <a:cs typeface="Roboto"/>
              </a:rPr>
              <a:t> </a:t>
            </a:r>
            <a:r>
              <a:rPr sz="1600" b="1" spc="85" dirty="0">
                <a:solidFill>
                  <a:srgbClr val="FFFFF5"/>
                </a:solidFill>
                <a:latin typeface="Roboto"/>
                <a:cs typeface="Roboto"/>
              </a:rPr>
              <a:t>NASIONALISME </a:t>
            </a:r>
            <a:r>
              <a:rPr sz="1600" b="1" spc="90" dirty="0">
                <a:solidFill>
                  <a:srgbClr val="FFFFF5"/>
                </a:solidFill>
                <a:latin typeface="Roboto"/>
                <a:cs typeface="Roboto"/>
              </a:rPr>
              <a:t> </a:t>
            </a:r>
            <a:r>
              <a:rPr sz="1600" b="1" spc="120" dirty="0">
                <a:solidFill>
                  <a:srgbClr val="FFFFF5"/>
                </a:solidFill>
                <a:latin typeface="Roboto"/>
                <a:cs typeface="Roboto"/>
              </a:rPr>
              <a:t>P</a:t>
            </a:r>
            <a:r>
              <a:rPr sz="1600" b="1" spc="125" dirty="0">
                <a:solidFill>
                  <a:srgbClr val="FFFFF5"/>
                </a:solidFill>
                <a:latin typeface="Roboto"/>
                <a:cs typeface="Roboto"/>
              </a:rPr>
              <a:t>R</a:t>
            </a:r>
            <a:r>
              <a:rPr sz="1600" b="1" spc="75" dirty="0">
                <a:solidFill>
                  <a:srgbClr val="FFFFF5"/>
                </a:solidFill>
                <a:latin typeface="Roboto"/>
                <a:cs typeface="Roboto"/>
              </a:rPr>
              <a:t>O</a:t>
            </a:r>
            <a:r>
              <a:rPr sz="1600" b="1" spc="130" dirty="0">
                <a:solidFill>
                  <a:srgbClr val="FFFFF5"/>
                </a:solidFill>
                <a:latin typeface="Roboto"/>
                <a:cs typeface="Roboto"/>
              </a:rPr>
              <a:t>F</a:t>
            </a:r>
            <a:r>
              <a:rPr sz="1600" b="1" spc="120" dirty="0">
                <a:solidFill>
                  <a:srgbClr val="FFFFF5"/>
                </a:solidFill>
                <a:latin typeface="Roboto"/>
                <a:cs typeface="Roboto"/>
              </a:rPr>
              <a:t>ES</a:t>
            </a:r>
            <a:r>
              <a:rPr sz="1600" b="1" spc="90" dirty="0">
                <a:solidFill>
                  <a:srgbClr val="FFFFF5"/>
                </a:solidFill>
                <a:latin typeface="Roboto"/>
                <a:cs typeface="Roboto"/>
              </a:rPr>
              <a:t>I</a:t>
            </a:r>
            <a:r>
              <a:rPr sz="1600" b="1" spc="75" dirty="0">
                <a:solidFill>
                  <a:srgbClr val="FFFFF5"/>
                </a:solidFill>
                <a:latin typeface="Roboto"/>
                <a:cs typeface="Roboto"/>
              </a:rPr>
              <a:t>O</a:t>
            </a:r>
            <a:r>
              <a:rPr sz="1600" b="1" spc="95" dirty="0">
                <a:solidFill>
                  <a:srgbClr val="FFFFF5"/>
                </a:solidFill>
                <a:latin typeface="Roboto"/>
                <a:cs typeface="Roboto"/>
              </a:rPr>
              <a:t>NA</a:t>
            </a:r>
            <a:r>
              <a:rPr sz="1600" b="1" spc="60" dirty="0">
                <a:solidFill>
                  <a:srgbClr val="FFFFF5"/>
                </a:solidFill>
                <a:latin typeface="Roboto"/>
                <a:cs typeface="Roboto"/>
              </a:rPr>
              <a:t>L</a:t>
            </a:r>
            <a:r>
              <a:rPr sz="1600" b="1" spc="90" dirty="0">
                <a:solidFill>
                  <a:srgbClr val="FFFFF5"/>
                </a:solidFill>
                <a:latin typeface="Roboto"/>
                <a:cs typeface="Roboto"/>
              </a:rPr>
              <a:t>I</a:t>
            </a:r>
            <a:r>
              <a:rPr sz="1600" b="1" spc="120" dirty="0">
                <a:solidFill>
                  <a:srgbClr val="FFFFF5"/>
                </a:solidFill>
                <a:latin typeface="Roboto"/>
                <a:cs typeface="Roboto"/>
              </a:rPr>
              <a:t>S</a:t>
            </a:r>
            <a:r>
              <a:rPr sz="1600" b="1" spc="95" dirty="0">
                <a:solidFill>
                  <a:srgbClr val="FFFFF5"/>
                </a:solidFill>
                <a:latin typeface="Roboto"/>
                <a:cs typeface="Roboto"/>
              </a:rPr>
              <a:t>M</a:t>
            </a:r>
            <a:r>
              <a:rPr sz="1600" b="1" spc="30" dirty="0">
                <a:solidFill>
                  <a:srgbClr val="FFFFF5"/>
                </a:solidFill>
                <a:latin typeface="Roboto"/>
                <a:cs typeface="Roboto"/>
              </a:rPr>
              <a:t>E</a:t>
            </a:r>
            <a:endParaRPr sz="1600" dirty="0">
              <a:latin typeface="Roboto"/>
              <a:cs typeface="Roboto"/>
            </a:endParaRPr>
          </a:p>
          <a:p>
            <a:pPr marL="92075" marR="123825">
              <a:lnSpc>
                <a:spcPts val="2160"/>
              </a:lnSpc>
            </a:pPr>
            <a:r>
              <a:rPr sz="1600" b="1" spc="85" dirty="0">
                <a:solidFill>
                  <a:srgbClr val="FFFFF5"/>
                </a:solidFill>
                <a:latin typeface="Roboto"/>
                <a:cs typeface="Roboto"/>
              </a:rPr>
              <a:t>WAWASAN  </a:t>
            </a:r>
            <a:r>
              <a:rPr sz="1600" b="1" spc="65" dirty="0">
                <a:solidFill>
                  <a:srgbClr val="FFFFF5"/>
                </a:solidFill>
                <a:latin typeface="Roboto"/>
                <a:cs typeface="Roboto"/>
              </a:rPr>
              <a:t>GLOBAL </a:t>
            </a:r>
            <a:r>
              <a:rPr sz="1600" b="1" spc="70" dirty="0">
                <a:solidFill>
                  <a:srgbClr val="FFFFF5"/>
                </a:solidFill>
                <a:latin typeface="Roboto"/>
                <a:cs typeface="Roboto"/>
              </a:rPr>
              <a:t> </a:t>
            </a:r>
            <a:r>
              <a:rPr sz="1600" b="1" spc="40" dirty="0">
                <a:solidFill>
                  <a:srgbClr val="FFFFF5"/>
                </a:solidFill>
                <a:latin typeface="Roboto"/>
                <a:cs typeface="Roboto"/>
              </a:rPr>
              <a:t>IT </a:t>
            </a:r>
            <a:r>
              <a:rPr sz="1600" b="1" dirty="0">
                <a:solidFill>
                  <a:srgbClr val="FFFFF5"/>
                </a:solidFill>
                <a:latin typeface="Roboto"/>
                <a:cs typeface="Roboto"/>
              </a:rPr>
              <a:t>&amp;</a:t>
            </a:r>
            <a:r>
              <a:rPr sz="1600" b="1" spc="5" dirty="0">
                <a:solidFill>
                  <a:srgbClr val="FFFFF5"/>
                </a:solidFill>
                <a:latin typeface="Roboto"/>
                <a:cs typeface="Roboto"/>
              </a:rPr>
              <a:t> </a:t>
            </a:r>
            <a:r>
              <a:rPr sz="1600" b="1" spc="85" dirty="0">
                <a:solidFill>
                  <a:srgbClr val="FFFFF5"/>
                </a:solidFill>
                <a:latin typeface="Roboto"/>
                <a:cs typeface="Roboto"/>
              </a:rPr>
              <a:t>BAHASA </a:t>
            </a:r>
            <a:r>
              <a:rPr sz="1600" b="1" spc="80" dirty="0">
                <a:solidFill>
                  <a:srgbClr val="FFFFF5"/>
                </a:solidFill>
                <a:latin typeface="Roboto"/>
                <a:cs typeface="Roboto"/>
              </a:rPr>
              <a:t>ASING </a:t>
            </a:r>
            <a:r>
              <a:rPr sz="1600" b="1" spc="85" dirty="0">
                <a:solidFill>
                  <a:srgbClr val="FFFFF5"/>
                </a:solidFill>
                <a:latin typeface="Roboto"/>
                <a:cs typeface="Roboto"/>
              </a:rPr>
              <a:t> </a:t>
            </a:r>
            <a:r>
              <a:rPr sz="1600" b="1" spc="80" dirty="0">
                <a:solidFill>
                  <a:srgbClr val="FFFFF5"/>
                </a:solidFill>
                <a:latin typeface="Roboto"/>
                <a:cs typeface="Roboto"/>
              </a:rPr>
              <a:t>HOSPITALITY </a:t>
            </a:r>
            <a:r>
              <a:rPr sz="1600" b="1" spc="85" dirty="0">
                <a:solidFill>
                  <a:srgbClr val="FFFFF5"/>
                </a:solidFill>
                <a:latin typeface="Roboto"/>
                <a:cs typeface="Roboto"/>
              </a:rPr>
              <a:t> </a:t>
            </a:r>
            <a:r>
              <a:rPr sz="1600" b="1" spc="90" dirty="0">
                <a:solidFill>
                  <a:srgbClr val="FFFFF5"/>
                </a:solidFill>
                <a:latin typeface="Roboto"/>
                <a:cs typeface="Roboto"/>
              </a:rPr>
              <a:t>NETWORKING </a:t>
            </a:r>
            <a:r>
              <a:rPr sz="1600" b="1" spc="95" dirty="0">
                <a:solidFill>
                  <a:srgbClr val="FFFFF5"/>
                </a:solidFill>
                <a:latin typeface="Roboto"/>
                <a:cs typeface="Roboto"/>
              </a:rPr>
              <a:t> </a:t>
            </a:r>
            <a:r>
              <a:rPr sz="1600" b="1" spc="120" dirty="0">
                <a:solidFill>
                  <a:srgbClr val="FFFFF5"/>
                </a:solidFill>
                <a:latin typeface="Roboto"/>
                <a:cs typeface="Roboto"/>
              </a:rPr>
              <a:t>E</a:t>
            </a:r>
            <a:r>
              <a:rPr sz="1600" b="1" spc="90" dirty="0">
                <a:solidFill>
                  <a:srgbClr val="FFFFF5"/>
                </a:solidFill>
                <a:latin typeface="Roboto"/>
                <a:cs typeface="Roboto"/>
              </a:rPr>
              <a:t>N</a:t>
            </a:r>
            <a:r>
              <a:rPr sz="1600" b="1" spc="85" dirty="0">
                <a:solidFill>
                  <a:srgbClr val="FFFFF5"/>
                </a:solidFill>
                <a:latin typeface="Roboto"/>
                <a:cs typeface="Roboto"/>
              </a:rPr>
              <a:t>T</a:t>
            </a:r>
            <a:r>
              <a:rPr sz="1600" b="1" spc="130" dirty="0">
                <a:solidFill>
                  <a:srgbClr val="FFFFF5"/>
                </a:solidFill>
                <a:latin typeface="Roboto"/>
                <a:cs typeface="Roboto"/>
              </a:rPr>
              <a:t>R</a:t>
            </a:r>
            <a:r>
              <a:rPr sz="1600" b="1" spc="120" dirty="0">
                <a:solidFill>
                  <a:srgbClr val="FFFFF5"/>
                </a:solidFill>
                <a:latin typeface="Roboto"/>
                <a:cs typeface="Roboto"/>
              </a:rPr>
              <a:t>EP</a:t>
            </a:r>
            <a:r>
              <a:rPr sz="1600" b="1" spc="130" dirty="0">
                <a:solidFill>
                  <a:srgbClr val="FFFFF5"/>
                </a:solidFill>
                <a:latin typeface="Roboto"/>
                <a:cs typeface="Roboto"/>
              </a:rPr>
              <a:t>R</a:t>
            </a:r>
            <a:r>
              <a:rPr sz="1600" b="1" spc="120" dirty="0">
                <a:solidFill>
                  <a:srgbClr val="FFFFF5"/>
                </a:solidFill>
                <a:latin typeface="Roboto"/>
                <a:cs typeface="Roboto"/>
              </a:rPr>
              <a:t>E</a:t>
            </a:r>
            <a:r>
              <a:rPr sz="1600" b="1" spc="90" dirty="0">
                <a:solidFill>
                  <a:srgbClr val="FFFFF5"/>
                </a:solidFill>
                <a:latin typeface="Roboto"/>
                <a:cs typeface="Roboto"/>
              </a:rPr>
              <a:t>N</a:t>
            </a:r>
            <a:r>
              <a:rPr sz="1600" b="1" spc="120" dirty="0">
                <a:solidFill>
                  <a:srgbClr val="FFFFF5"/>
                </a:solidFill>
                <a:latin typeface="Roboto"/>
                <a:cs typeface="Roboto"/>
              </a:rPr>
              <a:t>E</a:t>
            </a:r>
            <a:r>
              <a:rPr sz="1600" b="1" spc="105" dirty="0">
                <a:solidFill>
                  <a:srgbClr val="FFFFF5"/>
                </a:solidFill>
                <a:latin typeface="Roboto"/>
                <a:cs typeface="Roboto"/>
              </a:rPr>
              <a:t>U</a:t>
            </a:r>
            <a:r>
              <a:rPr sz="1600" b="1" spc="130" dirty="0">
                <a:solidFill>
                  <a:srgbClr val="FFFFF5"/>
                </a:solidFill>
                <a:latin typeface="Roboto"/>
                <a:cs typeface="Roboto"/>
              </a:rPr>
              <a:t>R</a:t>
            </a:r>
            <a:r>
              <a:rPr sz="1600" b="1" spc="114" dirty="0">
                <a:solidFill>
                  <a:srgbClr val="FFFFF5"/>
                </a:solidFill>
                <a:latin typeface="Roboto"/>
                <a:cs typeface="Roboto"/>
              </a:rPr>
              <a:t>S</a:t>
            </a:r>
            <a:r>
              <a:rPr sz="1600" b="1" spc="90" dirty="0">
                <a:solidFill>
                  <a:srgbClr val="FFFFF5"/>
                </a:solidFill>
                <a:latin typeface="Roboto"/>
                <a:cs typeface="Roboto"/>
              </a:rPr>
              <a:t>H</a:t>
            </a:r>
            <a:r>
              <a:rPr sz="1600" b="1" spc="105" dirty="0">
                <a:solidFill>
                  <a:srgbClr val="FFFFF5"/>
                </a:solidFill>
                <a:latin typeface="Roboto"/>
                <a:cs typeface="Roboto"/>
              </a:rPr>
              <a:t>I</a:t>
            </a:r>
            <a:r>
              <a:rPr sz="1600" b="1" spc="25" dirty="0">
                <a:solidFill>
                  <a:srgbClr val="FFFFF5"/>
                </a:solidFill>
                <a:latin typeface="Roboto"/>
                <a:cs typeface="Roboto"/>
              </a:rPr>
              <a:t>P</a:t>
            </a:r>
            <a:endParaRPr sz="1600" dirty="0">
              <a:latin typeface="Roboto"/>
              <a:cs typeface="Roboto"/>
            </a:endParaRPr>
          </a:p>
        </p:txBody>
      </p:sp>
      <p:sp>
        <p:nvSpPr>
          <p:cNvPr id="13" name="object 13"/>
          <p:cNvSpPr txBox="1"/>
          <p:nvPr/>
        </p:nvSpPr>
        <p:spPr>
          <a:xfrm>
            <a:off x="763930" y="1695022"/>
            <a:ext cx="3079750" cy="1343025"/>
          </a:xfrm>
          <a:prstGeom prst="rect">
            <a:avLst/>
          </a:prstGeom>
        </p:spPr>
        <p:txBody>
          <a:bodyPr vert="horz" wrap="square" lIns="0" tIns="79375" rIns="0" bIns="0" rtlCol="0">
            <a:spAutoFit/>
          </a:bodyPr>
          <a:lstStyle/>
          <a:p>
            <a:pPr marL="12700">
              <a:lnSpc>
                <a:spcPct val="100000"/>
              </a:lnSpc>
              <a:spcBef>
                <a:spcPts val="625"/>
              </a:spcBef>
            </a:pPr>
            <a:r>
              <a:rPr sz="2000" spc="90" dirty="0">
                <a:solidFill>
                  <a:srgbClr val="171F60"/>
                </a:solidFill>
                <a:latin typeface="Roboto"/>
                <a:cs typeface="Roboto"/>
              </a:rPr>
              <a:t>RPJM</a:t>
            </a:r>
            <a:r>
              <a:rPr sz="2000" spc="190" dirty="0">
                <a:solidFill>
                  <a:srgbClr val="171F60"/>
                </a:solidFill>
                <a:latin typeface="Roboto"/>
                <a:cs typeface="Roboto"/>
              </a:rPr>
              <a:t> </a:t>
            </a:r>
            <a:r>
              <a:rPr sz="2000" dirty="0">
                <a:solidFill>
                  <a:srgbClr val="171F60"/>
                </a:solidFill>
                <a:latin typeface="Roboto"/>
                <a:cs typeface="Roboto"/>
              </a:rPr>
              <a:t>4</a:t>
            </a:r>
            <a:r>
              <a:rPr sz="2000" spc="180" dirty="0">
                <a:solidFill>
                  <a:srgbClr val="171F60"/>
                </a:solidFill>
                <a:latin typeface="Roboto"/>
                <a:cs typeface="Roboto"/>
              </a:rPr>
              <a:t> </a:t>
            </a:r>
            <a:r>
              <a:rPr sz="2000" spc="60" dirty="0">
                <a:solidFill>
                  <a:srgbClr val="171F60"/>
                </a:solidFill>
                <a:latin typeface="Roboto"/>
                <a:cs typeface="Roboto"/>
              </a:rPr>
              <a:t>(2020-2024)</a:t>
            </a:r>
            <a:endParaRPr sz="2000">
              <a:latin typeface="Roboto"/>
              <a:cs typeface="Roboto"/>
            </a:endParaRPr>
          </a:p>
          <a:p>
            <a:pPr marL="12700" marR="5080">
              <a:lnSpc>
                <a:spcPct val="100000"/>
              </a:lnSpc>
              <a:spcBef>
                <a:spcPts val="730"/>
              </a:spcBef>
            </a:pPr>
            <a:r>
              <a:rPr sz="2800" b="1" spc="100" dirty="0">
                <a:solidFill>
                  <a:srgbClr val="171F60"/>
                </a:solidFill>
                <a:latin typeface="Roboto"/>
                <a:cs typeface="Roboto"/>
              </a:rPr>
              <a:t>BIROKRASI </a:t>
            </a:r>
            <a:r>
              <a:rPr sz="2800" b="1" spc="105" dirty="0">
                <a:solidFill>
                  <a:srgbClr val="171F60"/>
                </a:solidFill>
                <a:latin typeface="Roboto"/>
                <a:cs typeface="Roboto"/>
              </a:rPr>
              <a:t> </a:t>
            </a:r>
            <a:r>
              <a:rPr sz="2800" b="1" spc="100" dirty="0">
                <a:solidFill>
                  <a:srgbClr val="171F60"/>
                </a:solidFill>
                <a:latin typeface="Roboto"/>
                <a:cs typeface="Roboto"/>
              </a:rPr>
              <a:t>BERKELAS</a:t>
            </a:r>
            <a:r>
              <a:rPr sz="2800" b="1" spc="200" dirty="0">
                <a:solidFill>
                  <a:srgbClr val="171F60"/>
                </a:solidFill>
                <a:latin typeface="Roboto"/>
                <a:cs typeface="Roboto"/>
              </a:rPr>
              <a:t> </a:t>
            </a:r>
            <a:r>
              <a:rPr sz="2800" b="1" spc="65" dirty="0">
                <a:solidFill>
                  <a:srgbClr val="171F60"/>
                </a:solidFill>
                <a:latin typeface="Roboto"/>
                <a:cs typeface="Roboto"/>
              </a:rPr>
              <a:t>DUNIA</a:t>
            </a:r>
            <a:endParaRPr sz="2800">
              <a:latin typeface="Roboto"/>
              <a:cs typeface="Roboto"/>
            </a:endParaRPr>
          </a:p>
        </p:txBody>
      </p:sp>
      <p:sp>
        <p:nvSpPr>
          <p:cNvPr id="14" name="object 14"/>
          <p:cNvSpPr txBox="1"/>
          <p:nvPr/>
        </p:nvSpPr>
        <p:spPr>
          <a:xfrm>
            <a:off x="7941691" y="2789046"/>
            <a:ext cx="231902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5"/>
                </a:solidFill>
                <a:latin typeface="Roboto Bk"/>
                <a:cs typeface="Roboto Bk"/>
              </a:rPr>
              <a:t>DIGITAL</a:t>
            </a:r>
            <a:r>
              <a:rPr sz="2400" b="1" spc="-80" dirty="0">
                <a:solidFill>
                  <a:srgbClr val="FFFFF5"/>
                </a:solidFill>
                <a:latin typeface="Roboto Bk"/>
                <a:cs typeface="Roboto Bk"/>
              </a:rPr>
              <a:t> </a:t>
            </a:r>
            <a:r>
              <a:rPr sz="2400" b="1" spc="5" dirty="0">
                <a:solidFill>
                  <a:srgbClr val="FFFFF5"/>
                </a:solidFill>
                <a:latin typeface="Roboto Bk"/>
                <a:cs typeface="Roboto Bk"/>
              </a:rPr>
              <a:t>LEADER</a:t>
            </a:r>
            <a:endParaRPr sz="2400">
              <a:latin typeface="Roboto Bk"/>
              <a:cs typeface="Roboto Bk"/>
            </a:endParaRPr>
          </a:p>
        </p:txBody>
      </p:sp>
      <p:sp>
        <p:nvSpPr>
          <p:cNvPr id="15" name="object 15"/>
          <p:cNvSpPr txBox="1"/>
          <p:nvPr/>
        </p:nvSpPr>
        <p:spPr>
          <a:xfrm>
            <a:off x="7950200" y="1985898"/>
            <a:ext cx="230251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FFF5"/>
                </a:solidFill>
                <a:latin typeface="Roboto Bk"/>
                <a:cs typeface="Roboto Bk"/>
              </a:rPr>
              <a:t>DIGITAL</a:t>
            </a:r>
            <a:r>
              <a:rPr sz="2400" b="1" spc="-95" dirty="0">
                <a:solidFill>
                  <a:srgbClr val="FFFFF5"/>
                </a:solidFill>
                <a:latin typeface="Roboto Bk"/>
                <a:cs typeface="Roboto Bk"/>
              </a:rPr>
              <a:t> </a:t>
            </a:r>
            <a:r>
              <a:rPr sz="2400" b="1" spc="-5" dirty="0">
                <a:solidFill>
                  <a:srgbClr val="FFFFF5"/>
                </a:solidFill>
                <a:latin typeface="Roboto Bk"/>
                <a:cs typeface="Roboto Bk"/>
              </a:rPr>
              <a:t>TALENT</a:t>
            </a:r>
            <a:endParaRPr sz="2400">
              <a:latin typeface="Roboto Bk"/>
              <a:cs typeface="Roboto Bk"/>
            </a:endParaRPr>
          </a:p>
        </p:txBody>
      </p:sp>
      <p:sp>
        <p:nvSpPr>
          <p:cNvPr id="16" name="object 16"/>
          <p:cNvSpPr txBox="1">
            <a:spLocks noGrp="1"/>
          </p:cNvSpPr>
          <p:nvPr>
            <p:ph type="title"/>
          </p:nvPr>
        </p:nvSpPr>
        <p:spPr>
          <a:xfrm>
            <a:off x="763930" y="477746"/>
            <a:ext cx="10723982" cy="690574"/>
          </a:xfrm>
          <a:prstGeom prst="rect">
            <a:avLst/>
          </a:prstGeom>
        </p:spPr>
        <p:txBody>
          <a:bodyPr vert="horz" wrap="square" lIns="0" tIns="13335" rIns="0" bIns="0" rtlCol="0">
            <a:spAutoFit/>
          </a:bodyPr>
          <a:lstStyle/>
          <a:p>
            <a:pPr marL="12700">
              <a:lnSpc>
                <a:spcPct val="100000"/>
              </a:lnSpc>
              <a:spcBef>
                <a:spcPts val="105"/>
              </a:spcBef>
            </a:pPr>
            <a:r>
              <a:rPr sz="4400" spc="90" dirty="0">
                <a:solidFill>
                  <a:srgbClr val="16257C"/>
                </a:solidFill>
                <a:latin typeface="Roboto Bk"/>
                <a:cs typeface="Roboto Bk"/>
              </a:rPr>
              <a:t>Pembangunan</a:t>
            </a:r>
            <a:r>
              <a:rPr sz="4400" spc="225" dirty="0">
                <a:solidFill>
                  <a:srgbClr val="16257C"/>
                </a:solidFill>
                <a:latin typeface="Roboto Bk"/>
                <a:cs typeface="Roboto Bk"/>
              </a:rPr>
              <a:t> </a:t>
            </a:r>
            <a:r>
              <a:rPr sz="4400" spc="70" dirty="0">
                <a:solidFill>
                  <a:srgbClr val="16257C"/>
                </a:solidFill>
                <a:latin typeface="Roboto Bk"/>
                <a:cs typeface="Roboto Bk"/>
              </a:rPr>
              <a:t>ASN</a:t>
            </a:r>
            <a:r>
              <a:rPr lang="en-US" sz="4400" spc="70" dirty="0">
                <a:solidFill>
                  <a:srgbClr val="16257C"/>
                </a:solidFill>
                <a:latin typeface="Roboto Bk"/>
                <a:cs typeface="Roboto Bk"/>
              </a:rPr>
              <a:t> Nasional</a:t>
            </a:r>
            <a:r>
              <a:rPr sz="4400" spc="240" dirty="0">
                <a:solidFill>
                  <a:srgbClr val="16257C"/>
                </a:solidFill>
                <a:latin typeface="Roboto Bk"/>
                <a:cs typeface="Roboto Bk"/>
              </a:rPr>
              <a:t> </a:t>
            </a:r>
            <a:r>
              <a:rPr sz="4000" b="0" spc="-5" dirty="0">
                <a:solidFill>
                  <a:srgbClr val="FF0000"/>
                </a:solidFill>
                <a:latin typeface="Roboto"/>
                <a:cs typeface="Roboto"/>
              </a:rPr>
              <a:t>2020-2024</a:t>
            </a:r>
            <a:endParaRPr sz="4000" dirty="0">
              <a:solidFill>
                <a:srgbClr val="FF0000"/>
              </a:solidFill>
              <a:latin typeface="Roboto"/>
              <a:cs typeface="Roboto"/>
            </a:endParaRPr>
          </a:p>
        </p:txBody>
      </p:sp>
      <p:grpSp>
        <p:nvGrpSpPr>
          <p:cNvPr id="17" name="object 17"/>
          <p:cNvGrpSpPr/>
          <p:nvPr/>
        </p:nvGrpSpPr>
        <p:grpSpPr>
          <a:xfrm>
            <a:off x="733044" y="2097023"/>
            <a:ext cx="11115040" cy="4762500"/>
            <a:chOff x="733044" y="2097023"/>
            <a:chExt cx="11115040" cy="4762500"/>
          </a:xfrm>
        </p:grpSpPr>
        <p:sp>
          <p:nvSpPr>
            <p:cNvPr id="18" name="object 18"/>
            <p:cNvSpPr/>
            <p:nvPr/>
          </p:nvSpPr>
          <p:spPr>
            <a:xfrm>
              <a:off x="733044" y="2097023"/>
              <a:ext cx="3107690" cy="86995"/>
            </a:xfrm>
            <a:custGeom>
              <a:avLst/>
              <a:gdLst/>
              <a:ahLst/>
              <a:cxnLst/>
              <a:rect l="l" t="t" r="r" b="b"/>
              <a:pathLst>
                <a:path w="3107690" h="86994">
                  <a:moveTo>
                    <a:pt x="43434" y="0"/>
                  </a:moveTo>
                  <a:lnTo>
                    <a:pt x="0" y="43434"/>
                  </a:lnTo>
                  <a:lnTo>
                    <a:pt x="43434" y="86867"/>
                  </a:lnTo>
                  <a:lnTo>
                    <a:pt x="72390" y="57912"/>
                  </a:lnTo>
                  <a:lnTo>
                    <a:pt x="43434" y="57912"/>
                  </a:lnTo>
                  <a:lnTo>
                    <a:pt x="43434" y="28955"/>
                  </a:lnTo>
                  <a:lnTo>
                    <a:pt x="72389" y="28955"/>
                  </a:lnTo>
                  <a:lnTo>
                    <a:pt x="43434" y="0"/>
                  </a:lnTo>
                  <a:close/>
                </a:path>
                <a:path w="3107690" h="86994">
                  <a:moveTo>
                    <a:pt x="3063747" y="0"/>
                  </a:moveTo>
                  <a:lnTo>
                    <a:pt x="3020314" y="43434"/>
                  </a:lnTo>
                  <a:lnTo>
                    <a:pt x="3063747" y="86867"/>
                  </a:lnTo>
                  <a:lnTo>
                    <a:pt x="3092704" y="57912"/>
                  </a:lnTo>
                  <a:lnTo>
                    <a:pt x="3063747" y="57912"/>
                  </a:lnTo>
                  <a:lnTo>
                    <a:pt x="3063747" y="28955"/>
                  </a:lnTo>
                  <a:lnTo>
                    <a:pt x="3092703" y="28955"/>
                  </a:lnTo>
                  <a:lnTo>
                    <a:pt x="3063747" y="0"/>
                  </a:lnTo>
                  <a:close/>
                </a:path>
                <a:path w="3107690" h="86994">
                  <a:moveTo>
                    <a:pt x="72389" y="28955"/>
                  </a:moveTo>
                  <a:lnTo>
                    <a:pt x="43434" y="28955"/>
                  </a:lnTo>
                  <a:lnTo>
                    <a:pt x="43434" y="57912"/>
                  </a:lnTo>
                  <a:lnTo>
                    <a:pt x="72390" y="57912"/>
                  </a:lnTo>
                  <a:lnTo>
                    <a:pt x="86868" y="43434"/>
                  </a:lnTo>
                  <a:lnTo>
                    <a:pt x="72389" y="28955"/>
                  </a:lnTo>
                  <a:close/>
                </a:path>
                <a:path w="3107690" h="86994">
                  <a:moveTo>
                    <a:pt x="3034792" y="28955"/>
                  </a:moveTo>
                  <a:lnTo>
                    <a:pt x="72389" y="28955"/>
                  </a:lnTo>
                  <a:lnTo>
                    <a:pt x="86868" y="43434"/>
                  </a:lnTo>
                  <a:lnTo>
                    <a:pt x="72390" y="57912"/>
                  </a:lnTo>
                  <a:lnTo>
                    <a:pt x="3034792" y="57912"/>
                  </a:lnTo>
                  <a:lnTo>
                    <a:pt x="3020314" y="43434"/>
                  </a:lnTo>
                  <a:lnTo>
                    <a:pt x="3034792" y="28955"/>
                  </a:lnTo>
                  <a:close/>
                </a:path>
                <a:path w="3107690" h="86994">
                  <a:moveTo>
                    <a:pt x="3092703" y="28955"/>
                  </a:moveTo>
                  <a:lnTo>
                    <a:pt x="3063747" y="28955"/>
                  </a:lnTo>
                  <a:lnTo>
                    <a:pt x="3063747" y="57912"/>
                  </a:lnTo>
                  <a:lnTo>
                    <a:pt x="3092704" y="57912"/>
                  </a:lnTo>
                  <a:lnTo>
                    <a:pt x="3107182" y="43434"/>
                  </a:lnTo>
                  <a:lnTo>
                    <a:pt x="3092703" y="28955"/>
                  </a:lnTo>
                  <a:close/>
                </a:path>
              </a:pathLst>
            </a:custGeom>
            <a:solidFill>
              <a:srgbClr val="16257C"/>
            </a:solidFill>
          </p:spPr>
          <p:txBody>
            <a:bodyPr wrap="square" lIns="0" tIns="0" rIns="0" bIns="0" rtlCol="0"/>
            <a:lstStyle/>
            <a:p>
              <a:endParaRPr/>
            </a:p>
          </p:txBody>
        </p:sp>
        <p:pic>
          <p:nvPicPr>
            <p:cNvPr id="19" name="object 19"/>
            <p:cNvPicPr/>
            <p:nvPr/>
          </p:nvPicPr>
          <p:blipFill>
            <a:blip r:embed="rId6" cstate="print"/>
            <a:stretch>
              <a:fillRect/>
            </a:stretch>
          </p:blipFill>
          <p:spPr>
            <a:xfrm>
              <a:off x="8947403" y="3738372"/>
              <a:ext cx="140207" cy="114300"/>
            </a:xfrm>
            <a:prstGeom prst="rect">
              <a:avLst/>
            </a:prstGeom>
          </p:spPr>
        </p:pic>
        <p:pic>
          <p:nvPicPr>
            <p:cNvPr id="20" name="object 20"/>
            <p:cNvPicPr/>
            <p:nvPr/>
          </p:nvPicPr>
          <p:blipFill>
            <a:blip r:embed="rId7" cstate="print"/>
            <a:stretch>
              <a:fillRect/>
            </a:stretch>
          </p:blipFill>
          <p:spPr>
            <a:xfrm>
              <a:off x="9081515" y="4175759"/>
              <a:ext cx="140207" cy="140207"/>
            </a:xfrm>
            <a:prstGeom prst="rect">
              <a:avLst/>
            </a:prstGeom>
          </p:spPr>
        </p:pic>
        <p:pic>
          <p:nvPicPr>
            <p:cNvPr id="21" name="object 21"/>
            <p:cNvPicPr/>
            <p:nvPr/>
          </p:nvPicPr>
          <p:blipFill>
            <a:blip r:embed="rId8" cstate="print"/>
            <a:stretch>
              <a:fillRect/>
            </a:stretch>
          </p:blipFill>
          <p:spPr>
            <a:xfrm>
              <a:off x="8721851" y="4290059"/>
              <a:ext cx="120396" cy="99059"/>
            </a:xfrm>
            <a:prstGeom prst="rect">
              <a:avLst/>
            </a:prstGeom>
          </p:spPr>
        </p:pic>
        <p:pic>
          <p:nvPicPr>
            <p:cNvPr id="22" name="object 22"/>
            <p:cNvPicPr/>
            <p:nvPr/>
          </p:nvPicPr>
          <p:blipFill>
            <a:blip r:embed="rId9" cstate="print"/>
            <a:stretch>
              <a:fillRect/>
            </a:stretch>
          </p:blipFill>
          <p:spPr>
            <a:xfrm>
              <a:off x="8508491" y="3918203"/>
              <a:ext cx="120396" cy="105156"/>
            </a:xfrm>
            <a:prstGeom prst="rect">
              <a:avLst/>
            </a:prstGeom>
          </p:spPr>
        </p:pic>
        <p:pic>
          <p:nvPicPr>
            <p:cNvPr id="23" name="object 23"/>
            <p:cNvPicPr/>
            <p:nvPr/>
          </p:nvPicPr>
          <p:blipFill>
            <a:blip r:embed="rId10" cstate="print"/>
            <a:stretch>
              <a:fillRect/>
            </a:stretch>
          </p:blipFill>
          <p:spPr>
            <a:xfrm>
              <a:off x="8258555" y="3852672"/>
              <a:ext cx="112775" cy="109727"/>
            </a:xfrm>
            <a:prstGeom prst="rect">
              <a:avLst/>
            </a:prstGeom>
          </p:spPr>
        </p:pic>
        <p:pic>
          <p:nvPicPr>
            <p:cNvPr id="24" name="object 24"/>
            <p:cNvPicPr/>
            <p:nvPr/>
          </p:nvPicPr>
          <p:blipFill>
            <a:blip r:embed="rId11" cstate="print"/>
            <a:stretch>
              <a:fillRect/>
            </a:stretch>
          </p:blipFill>
          <p:spPr>
            <a:xfrm>
              <a:off x="9621012" y="4483607"/>
              <a:ext cx="135636" cy="152400"/>
            </a:xfrm>
            <a:prstGeom prst="rect">
              <a:avLst/>
            </a:prstGeom>
          </p:spPr>
        </p:pic>
        <p:pic>
          <p:nvPicPr>
            <p:cNvPr id="25" name="object 25"/>
            <p:cNvPicPr/>
            <p:nvPr/>
          </p:nvPicPr>
          <p:blipFill>
            <a:blip r:embed="rId12" cstate="print"/>
            <a:stretch>
              <a:fillRect/>
            </a:stretch>
          </p:blipFill>
          <p:spPr>
            <a:xfrm>
              <a:off x="8810244" y="3983735"/>
              <a:ext cx="85344" cy="86868"/>
            </a:xfrm>
            <a:prstGeom prst="rect">
              <a:avLst/>
            </a:prstGeom>
          </p:spPr>
        </p:pic>
        <p:pic>
          <p:nvPicPr>
            <p:cNvPr id="26" name="object 26"/>
            <p:cNvPicPr/>
            <p:nvPr/>
          </p:nvPicPr>
          <p:blipFill>
            <a:blip r:embed="rId13" cstate="print"/>
            <a:stretch>
              <a:fillRect/>
            </a:stretch>
          </p:blipFill>
          <p:spPr>
            <a:xfrm>
              <a:off x="9560051" y="4151375"/>
              <a:ext cx="173736" cy="150875"/>
            </a:xfrm>
            <a:prstGeom prst="rect">
              <a:avLst/>
            </a:prstGeom>
          </p:spPr>
        </p:pic>
        <p:pic>
          <p:nvPicPr>
            <p:cNvPr id="27" name="object 27"/>
            <p:cNvPicPr/>
            <p:nvPr/>
          </p:nvPicPr>
          <p:blipFill>
            <a:blip r:embed="rId14" cstate="print"/>
            <a:stretch>
              <a:fillRect/>
            </a:stretch>
          </p:blipFill>
          <p:spPr>
            <a:xfrm>
              <a:off x="9369551" y="4383023"/>
              <a:ext cx="135636" cy="135636"/>
            </a:xfrm>
            <a:prstGeom prst="rect">
              <a:avLst/>
            </a:prstGeom>
          </p:spPr>
        </p:pic>
        <p:pic>
          <p:nvPicPr>
            <p:cNvPr id="28" name="object 28"/>
            <p:cNvPicPr/>
            <p:nvPr/>
          </p:nvPicPr>
          <p:blipFill>
            <a:blip r:embed="rId15" cstate="print"/>
            <a:stretch>
              <a:fillRect/>
            </a:stretch>
          </p:blipFill>
          <p:spPr>
            <a:xfrm>
              <a:off x="9067800" y="5257800"/>
              <a:ext cx="117348" cy="88391"/>
            </a:xfrm>
            <a:prstGeom prst="rect">
              <a:avLst/>
            </a:prstGeom>
          </p:spPr>
        </p:pic>
        <p:pic>
          <p:nvPicPr>
            <p:cNvPr id="29" name="object 29"/>
            <p:cNvPicPr/>
            <p:nvPr/>
          </p:nvPicPr>
          <p:blipFill>
            <a:blip r:embed="rId16" cstate="print"/>
            <a:stretch>
              <a:fillRect/>
            </a:stretch>
          </p:blipFill>
          <p:spPr>
            <a:xfrm>
              <a:off x="9543287" y="3764279"/>
              <a:ext cx="140207" cy="140207"/>
            </a:xfrm>
            <a:prstGeom prst="rect">
              <a:avLst/>
            </a:prstGeom>
          </p:spPr>
        </p:pic>
        <p:pic>
          <p:nvPicPr>
            <p:cNvPr id="30" name="object 30"/>
            <p:cNvPicPr/>
            <p:nvPr/>
          </p:nvPicPr>
          <p:blipFill>
            <a:blip r:embed="rId17" cstate="print"/>
            <a:stretch>
              <a:fillRect/>
            </a:stretch>
          </p:blipFill>
          <p:spPr>
            <a:xfrm>
              <a:off x="9278112" y="3973067"/>
              <a:ext cx="144780" cy="109727"/>
            </a:xfrm>
            <a:prstGeom prst="rect">
              <a:avLst/>
            </a:prstGeom>
          </p:spPr>
        </p:pic>
        <p:pic>
          <p:nvPicPr>
            <p:cNvPr id="31" name="object 31"/>
            <p:cNvPicPr/>
            <p:nvPr/>
          </p:nvPicPr>
          <p:blipFill>
            <a:blip r:embed="rId18" cstate="print"/>
            <a:stretch>
              <a:fillRect/>
            </a:stretch>
          </p:blipFill>
          <p:spPr>
            <a:xfrm>
              <a:off x="9131808" y="4532375"/>
              <a:ext cx="124968" cy="123443"/>
            </a:xfrm>
            <a:prstGeom prst="rect">
              <a:avLst/>
            </a:prstGeom>
          </p:spPr>
        </p:pic>
        <p:pic>
          <p:nvPicPr>
            <p:cNvPr id="32" name="object 32"/>
            <p:cNvPicPr/>
            <p:nvPr/>
          </p:nvPicPr>
          <p:blipFill>
            <a:blip r:embed="rId19" cstate="print"/>
            <a:stretch>
              <a:fillRect/>
            </a:stretch>
          </p:blipFill>
          <p:spPr>
            <a:xfrm>
              <a:off x="8697467" y="5039867"/>
              <a:ext cx="131063" cy="132587"/>
            </a:xfrm>
            <a:prstGeom prst="rect">
              <a:avLst/>
            </a:prstGeom>
          </p:spPr>
        </p:pic>
        <p:pic>
          <p:nvPicPr>
            <p:cNvPr id="33" name="object 33"/>
            <p:cNvPicPr/>
            <p:nvPr/>
          </p:nvPicPr>
          <p:blipFill>
            <a:blip r:embed="rId20" cstate="print"/>
            <a:stretch>
              <a:fillRect/>
            </a:stretch>
          </p:blipFill>
          <p:spPr>
            <a:xfrm>
              <a:off x="8279891" y="4636007"/>
              <a:ext cx="86867" cy="86868"/>
            </a:xfrm>
            <a:prstGeom prst="rect">
              <a:avLst/>
            </a:prstGeom>
          </p:spPr>
        </p:pic>
        <p:pic>
          <p:nvPicPr>
            <p:cNvPr id="34" name="object 34"/>
            <p:cNvPicPr/>
            <p:nvPr/>
          </p:nvPicPr>
          <p:blipFill>
            <a:blip r:embed="rId21" cstate="print"/>
            <a:stretch>
              <a:fillRect/>
            </a:stretch>
          </p:blipFill>
          <p:spPr>
            <a:xfrm>
              <a:off x="8548127" y="4636007"/>
              <a:ext cx="118860" cy="115824"/>
            </a:xfrm>
            <a:prstGeom prst="rect">
              <a:avLst/>
            </a:prstGeom>
          </p:spPr>
        </p:pic>
        <p:pic>
          <p:nvPicPr>
            <p:cNvPr id="35" name="object 35"/>
            <p:cNvPicPr/>
            <p:nvPr/>
          </p:nvPicPr>
          <p:blipFill>
            <a:blip r:embed="rId22" cstate="print"/>
            <a:stretch>
              <a:fillRect/>
            </a:stretch>
          </p:blipFill>
          <p:spPr>
            <a:xfrm>
              <a:off x="8313420" y="4187951"/>
              <a:ext cx="121920" cy="112775"/>
            </a:xfrm>
            <a:prstGeom prst="rect">
              <a:avLst/>
            </a:prstGeom>
          </p:spPr>
        </p:pic>
        <p:pic>
          <p:nvPicPr>
            <p:cNvPr id="36" name="object 36"/>
            <p:cNvPicPr/>
            <p:nvPr/>
          </p:nvPicPr>
          <p:blipFill>
            <a:blip r:embed="rId23" cstate="print"/>
            <a:stretch>
              <a:fillRect/>
            </a:stretch>
          </p:blipFill>
          <p:spPr>
            <a:xfrm>
              <a:off x="7888224" y="4209288"/>
              <a:ext cx="149351" cy="161544"/>
            </a:xfrm>
            <a:prstGeom prst="rect">
              <a:avLst/>
            </a:prstGeom>
          </p:spPr>
        </p:pic>
        <p:pic>
          <p:nvPicPr>
            <p:cNvPr id="37" name="object 37"/>
            <p:cNvPicPr/>
            <p:nvPr/>
          </p:nvPicPr>
          <p:blipFill>
            <a:blip r:embed="rId24" cstate="print"/>
            <a:stretch>
              <a:fillRect/>
            </a:stretch>
          </p:blipFill>
          <p:spPr>
            <a:xfrm>
              <a:off x="8167115" y="4876800"/>
              <a:ext cx="129539" cy="114300"/>
            </a:xfrm>
            <a:prstGeom prst="rect">
              <a:avLst/>
            </a:prstGeom>
          </p:spPr>
        </p:pic>
        <p:pic>
          <p:nvPicPr>
            <p:cNvPr id="38" name="object 38"/>
            <p:cNvPicPr/>
            <p:nvPr/>
          </p:nvPicPr>
          <p:blipFill>
            <a:blip r:embed="rId25" cstate="print"/>
            <a:stretch>
              <a:fillRect/>
            </a:stretch>
          </p:blipFill>
          <p:spPr>
            <a:xfrm>
              <a:off x="9636251" y="3605783"/>
              <a:ext cx="2211324" cy="3253739"/>
            </a:xfrm>
            <a:prstGeom prst="rect">
              <a:avLst/>
            </a:prstGeom>
          </p:spPr>
        </p:pic>
        <p:pic>
          <p:nvPicPr>
            <p:cNvPr id="39" name="object 39"/>
            <p:cNvPicPr/>
            <p:nvPr/>
          </p:nvPicPr>
          <p:blipFill>
            <a:blip r:embed="rId26" cstate="print"/>
            <a:stretch>
              <a:fillRect/>
            </a:stretch>
          </p:blipFill>
          <p:spPr>
            <a:xfrm>
              <a:off x="9817608" y="5477255"/>
              <a:ext cx="117348" cy="120396"/>
            </a:xfrm>
            <a:prstGeom prst="rect">
              <a:avLst/>
            </a:prstGeom>
          </p:spPr>
        </p:pic>
        <p:pic>
          <p:nvPicPr>
            <p:cNvPr id="40" name="object 40"/>
            <p:cNvPicPr/>
            <p:nvPr/>
          </p:nvPicPr>
          <p:blipFill>
            <a:blip r:embed="rId27" cstate="print"/>
            <a:stretch>
              <a:fillRect/>
            </a:stretch>
          </p:blipFill>
          <p:spPr>
            <a:xfrm>
              <a:off x="9534144" y="5603747"/>
              <a:ext cx="149351" cy="149352"/>
            </a:xfrm>
            <a:prstGeom prst="rect">
              <a:avLst/>
            </a:prstGeom>
          </p:spPr>
        </p:pic>
        <p:pic>
          <p:nvPicPr>
            <p:cNvPr id="41" name="object 41"/>
            <p:cNvPicPr/>
            <p:nvPr/>
          </p:nvPicPr>
          <p:blipFill>
            <a:blip r:embed="rId28" cstate="print"/>
            <a:stretch>
              <a:fillRect/>
            </a:stretch>
          </p:blipFill>
          <p:spPr>
            <a:xfrm>
              <a:off x="9660636" y="5289803"/>
              <a:ext cx="131064" cy="112776"/>
            </a:xfrm>
            <a:prstGeom prst="rect">
              <a:avLst/>
            </a:prstGeom>
          </p:spPr>
        </p:pic>
        <p:pic>
          <p:nvPicPr>
            <p:cNvPr id="42" name="object 42"/>
            <p:cNvPicPr/>
            <p:nvPr/>
          </p:nvPicPr>
          <p:blipFill>
            <a:blip r:embed="rId29" cstate="print"/>
            <a:stretch>
              <a:fillRect/>
            </a:stretch>
          </p:blipFill>
          <p:spPr>
            <a:xfrm>
              <a:off x="9377172" y="5334000"/>
              <a:ext cx="129539" cy="114300"/>
            </a:xfrm>
            <a:prstGeom prst="rect">
              <a:avLst/>
            </a:prstGeom>
          </p:spPr>
        </p:pic>
        <p:pic>
          <p:nvPicPr>
            <p:cNvPr id="43" name="object 43"/>
            <p:cNvPicPr/>
            <p:nvPr/>
          </p:nvPicPr>
          <p:blipFill>
            <a:blip r:embed="rId30" cstate="print"/>
            <a:stretch>
              <a:fillRect/>
            </a:stretch>
          </p:blipFill>
          <p:spPr>
            <a:xfrm>
              <a:off x="9482327" y="5088635"/>
              <a:ext cx="117348" cy="118871"/>
            </a:xfrm>
            <a:prstGeom prst="rect">
              <a:avLst/>
            </a:prstGeom>
          </p:spPr>
        </p:pic>
        <p:pic>
          <p:nvPicPr>
            <p:cNvPr id="44" name="object 44"/>
            <p:cNvPicPr/>
            <p:nvPr/>
          </p:nvPicPr>
          <p:blipFill>
            <a:blip r:embed="rId31" cstate="print"/>
            <a:stretch>
              <a:fillRect/>
            </a:stretch>
          </p:blipFill>
          <p:spPr>
            <a:xfrm>
              <a:off x="9220200" y="4981955"/>
              <a:ext cx="115824" cy="114300"/>
            </a:xfrm>
            <a:prstGeom prst="rect">
              <a:avLst/>
            </a:prstGeom>
          </p:spPr>
        </p:pic>
        <p:pic>
          <p:nvPicPr>
            <p:cNvPr id="45" name="object 45"/>
            <p:cNvPicPr/>
            <p:nvPr/>
          </p:nvPicPr>
          <p:blipFill>
            <a:blip r:embed="rId32" cstate="print"/>
            <a:stretch>
              <a:fillRect/>
            </a:stretch>
          </p:blipFill>
          <p:spPr>
            <a:xfrm>
              <a:off x="9183624" y="5590032"/>
              <a:ext cx="118872" cy="103631"/>
            </a:xfrm>
            <a:prstGeom prst="rect">
              <a:avLst/>
            </a:prstGeom>
          </p:spPr>
        </p:pic>
        <p:pic>
          <p:nvPicPr>
            <p:cNvPr id="46" name="object 46"/>
            <p:cNvPicPr/>
            <p:nvPr/>
          </p:nvPicPr>
          <p:blipFill>
            <a:blip r:embed="rId33" cstate="print"/>
            <a:stretch>
              <a:fillRect/>
            </a:stretch>
          </p:blipFill>
          <p:spPr>
            <a:xfrm>
              <a:off x="9355836" y="5826252"/>
              <a:ext cx="85344" cy="88391"/>
            </a:xfrm>
            <a:prstGeom prst="rect">
              <a:avLst/>
            </a:prstGeom>
          </p:spPr>
        </p:pic>
        <p:pic>
          <p:nvPicPr>
            <p:cNvPr id="47" name="object 47"/>
            <p:cNvPicPr/>
            <p:nvPr/>
          </p:nvPicPr>
          <p:blipFill>
            <a:blip r:embed="rId34" cstate="print"/>
            <a:stretch>
              <a:fillRect/>
            </a:stretch>
          </p:blipFill>
          <p:spPr>
            <a:xfrm>
              <a:off x="8877300" y="5800344"/>
              <a:ext cx="141731" cy="143256"/>
            </a:xfrm>
            <a:prstGeom prst="rect">
              <a:avLst/>
            </a:prstGeom>
          </p:spPr>
        </p:pic>
        <p:pic>
          <p:nvPicPr>
            <p:cNvPr id="48" name="object 48"/>
            <p:cNvPicPr/>
            <p:nvPr/>
          </p:nvPicPr>
          <p:blipFill>
            <a:blip r:embed="rId35" cstate="print"/>
            <a:stretch>
              <a:fillRect/>
            </a:stretch>
          </p:blipFill>
          <p:spPr>
            <a:xfrm>
              <a:off x="8866632" y="5474208"/>
              <a:ext cx="103632" cy="106679"/>
            </a:xfrm>
            <a:prstGeom prst="rect">
              <a:avLst/>
            </a:prstGeom>
          </p:spPr>
        </p:pic>
        <p:pic>
          <p:nvPicPr>
            <p:cNvPr id="49" name="object 49"/>
            <p:cNvPicPr/>
            <p:nvPr/>
          </p:nvPicPr>
          <p:blipFill>
            <a:blip r:embed="rId36" cstate="print"/>
            <a:stretch>
              <a:fillRect/>
            </a:stretch>
          </p:blipFill>
          <p:spPr>
            <a:xfrm>
              <a:off x="8916924" y="4849367"/>
              <a:ext cx="164592" cy="91439"/>
            </a:xfrm>
            <a:prstGeom prst="rect">
              <a:avLst/>
            </a:prstGeom>
          </p:spPr>
        </p:pic>
        <p:pic>
          <p:nvPicPr>
            <p:cNvPr id="50" name="object 50"/>
            <p:cNvPicPr/>
            <p:nvPr/>
          </p:nvPicPr>
          <p:blipFill>
            <a:blip r:embed="rId37" cstate="print"/>
            <a:stretch>
              <a:fillRect/>
            </a:stretch>
          </p:blipFill>
          <p:spPr>
            <a:xfrm>
              <a:off x="9339072" y="3464051"/>
              <a:ext cx="118872" cy="117348"/>
            </a:xfrm>
            <a:prstGeom prst="rect">
              <a:avLst/>
            </a:prstGeom>
          </p:spPr>
        </p:pic>
        <p:pic>
          <p:nvPicPr>
            <p:cNvPr id="51" name="object 51"/>
            <p:cNvPicPr/>
            <p:nvPr/>
          </p:nvPicPr>
          <p:blipFill>
            <a:blip r:embed="rId38" cstate="print"/>
            <a:stretch>
              <a:fillRect/>
            </a:stretch>
          </p:blipFill>
          <p:spPr>
            <a:xfrm>
              <a:off x="8990075" y="6114288"/>
              <a:ext cx="126492" cy="124968"/>
            </a:xfrm>
            <a:prstGeom prst="rect">
              <a:avLst/>
            </a:prstGeom>
          </p:spPr>
        </p:pic>
        <p:pic>
          <p:nvPicPr>
            <p:cNvPr id="52" name="object 52"/>
            <p:cNvPicPr/>
            <p:nvPr/>
          </p:nvPicPr>
          <p:blipFill>
            <a:blip r:embed="rId39" cstate="print"/>
            <a:stretch>
              <a:fillRect/>
            </a:stretch>
          </p:blipFill>
          <p:spPr>
            <a:xfrm>
              <a:off x="9387839" y="4739639"/>
              <a:ext cx="131063" cy="129540"/>
            </a:xfrm>
            <a:prstGeom prst="rect">
              <a:avLst/>
            </a:prstGeom>
          </p:spPr>
        </p:pic>
        <p:pic>
          <p:nvPicPr>
            <p:cNvPr id="53" name="object 53"/>
            <p:cNvPicPr/>
            <p:nvPr/>
          </p:nvPicPr>
          <p:blipFill>
            <a:blip r:embed="rId40" cstate="print"/>
            <a:stretch>
              <a:fillRect/>
            </a:stretch>
          </p:blipFill>
          <p:spPr>
            <a:xfrm>
              <a:off x="9745979" y="3422903"/>
              <a:ext cx="108203" cy="108204"/>
            </a:xfrm>
            <a:prstGeom prst="rect">
              <a:avLst/>
            </a:prstGeom>
          </p:spPr>
        </p:pic>
      </p:grpSp>
      <p:sp>
        <p:nvSpPr>
          <p:cNvPr id="54" name="object 54"/>
          <p:cNvSpPr txBox="1"/>
          <p:nvPr/>
        </p:nvSpPr>
        <p:spPr>
          <a:xfrm>
            <a:off x="5008044" y="1876423"/>
            <a:ext cx="2667000" cy="1555554"/>
          </a:xfrm>
          <a:prstGeom prst="rect">
            <a:avLst/>
          </a:prstGeom>
          <a:solidFill>
            <a:srgbClr val="F4B504"/>
          </a:solidFill>
        </p:spPr>
        <p:txBody>
          <a:bodyPr vert="horz" wrap="square" lIns="0" tIns="270510" rIns="0" bIns="0" rtlCol="0">
            <a:spAutoFit/>
          </a:bodyPr>
          <a:lstStyle/>
          <a:p>
            <a:pPr marL="77788" marR="137160" algn="ctr">
              <a:lnSpc>
                <a:spcPct val="100000"/>
              </a:lnSpc>
              <a:spcBef>
                <a:spcPts val="2130"/>
              </a:spcBef>
            </a:pPr>
            <a:r>
              <a:rPr sz="3200" b="1" spc="100" dirty="0">
                <a:solidFill>
                  <a:srgbClr val="132D53"/>
                </a:solidFill>
                <a:latin typeface="Roboto"/>
                <a:cs typeface="Roboto"/>
              </a:rPr>
              <a:t>SMART</a:t>
            </a:r>
            <a:r>
              <a:rPr sz="3200" b="1" spc="114" dirty="0">
                <a:solidFill>
                  <a:srgbClr val="132D53"/>
                </a:solidFill>
                <a:latin typeface="Roboto"/>
                <a:cs typeface="Roboto"/>
              </a:rPr>
              <a:t> </a:t>
            </a:r>
            <a:r>
              <a:rPr sz="3200" b="1" spc="80" dirty="0">
                <a:solidFill>
                  <a:srgbClr val="132D53"/>
                </a:solidFill>
                <a:latin typeface="Roboto"/>
                <a:cs typeface="Roboto"/>
              </a:rPr>
              <a:t>ASN </a:t>
            </a:r>
            <a:r>
              <a:rPr sz="3200" b="1" spc="-785" dirty="0">
                <a:solidFill>
                  <a:srgbClr val="132D53"/>
                </a:solidFill>
                <a:latin typeface="Roboto"/>
                <a:cs typeface="Roboto"/>
              </a:rPr>
              <a:t> </a:t>
            </a:r>
            <a:r>
              <a:rPr sz="3200" b="1" spc="90" dirty="0">
                <a:solidFill>
                  <a:srgbClr val="132D53"/>
                </a:solidFill>
                <a:latin typeface="Roboto"/>
                <a:cs typeface="Roboto"/>
              </a:rPr>
              <a:t>2024</a:t>
            </a:r>
            <a:endParaRPr lang="en-ID" sz="3200" b="1" spc="90" dirty="0">
              <a:solidFill>
                <a:srgbClr val="132D53"/>
              </a:solidFill>
              <a:latin typeface="Roboto"/>
              <a:cs typeface="Roboto"/>
            </a:endParaRPr>
          </a:p>
          <a:p>
            <a:pPr marL="77788" algn="ctr">
              <a:lnSpc>
                <a:spcPct val="100000"/>
              </a:lnSpc>
              <a:spcBef>
                <a:spcPts val="409"/>
              </a:spcBef>
            </a:pPr>
            <a:r>
              <a:rPr lang="en-ID" sz="1600" dirty="0" err="1">
                <a:solidFill>
                  <a:srgbClr val="171F60"/>
                </a:solidFill>
                <a:latin typeface="Roboto"/>
                <a:cs typeface="Roboto"/>
              </a:rPr>
              <a:t>Profil</a:t>
            </a:r>
            <a:r>
              <a:rPr lang="en-ID" sz="1600" dirty="0">
                <a:solidFill>
                  <a:srgbClr val="171F60"/>
                </a:solidFill>
                <a:latin typeface="Roboto"/>
                <a:cs typeface="Roboto"/>
              </a:rPr>
              <a:t>:</a:t>
            </a:r>
            <a:endParaRPr lang="en-ID" sz="1600" dirty="0">
              <a:latin typeface="Roboto"/>
              <a:cs typeface="Roboto"/>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0804" y="5085839"/>
            <a:ext cx="8866239" cy="13916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lgn="ctr"/>
            <a:r>
              <a:rPr lang="en-US" sz="2800" dirty="0" err="1">
                <a:solidFill>
                  <a:schemeClr val="tx1"/>
                </a:solidFill>
                <a:latin typeface="Arial Narrow" panose="020B0606020202030204" pitchFamily="34" charset="0"/>
              </a:rPr>
              <a:t>Mewujudkan</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reformasi</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birokrasi</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pemerintah</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untuk</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meningkatkan</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kualitas</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pelayanan</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Misi</a:t>
            </a:r>
            <a:r>
              <a:rPr lang="en-US" sz="2800" dirty="0">
                <a:solidFill>
                  <a:schemeClr val="tx1"/>
                </a:solidFill>
                <a:latin typeface="Arial Narrow" panose="020B0606020202030204" pitchFamily="34" charset="0"/>
              </a:rPr>
              <a:t> ke-5).</a:t>
            </a:r>
          </a:p>
        </p:txBody>
      </p:sp>
      <p:sp>
        <p:nvSpPr>
          <p:cNvPr id="29" name="Rectangle 28"/>
          <p:cNvSpPr/>
          <p:nvPr/>
        </p:nvSpPr>
        <p:spPr>
          <a:xfrm>
            <a:off x="2069030" y="4975257"/>
            <a:ext cx="8866239" cy="1391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1" algn="ctr"/>
            <a:r>
              <a:rPr lang="en-US" sz="3200" dirty="0" err="1">
                <a:solidFill>
                  <a:schemeClr val="tx1"/>
                </a:solidFill>
                <a:latin typeface="Century Gothic" panose="020B0502020202020204" pitchFamily="34" charset="0"/>
              </a:rPr>
              <a:t>Mewujudkan</a:t>
            </a:r>
            <a:r>
              <a:rPr lang="en-US" sz="3200" dirty="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reformasi</a:t>
            </a:r>
            <a:r>
              <a:rPr lang="en-US" sz="3200" dirty="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birokrasi</a:t>
            </a:r>
            <a:r>
              <a:rPr lang="en-US" sz="3200" dirty="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pemerintah</a:t>
            </a:r>
            <a:r>
              <a:rPr lang="en-US" sz="3200" dirty="0">
                <a:solidFill>
                  <a:schemeClr val="tx1"/>
                </a:solidFill>
                <a:latin typeface="Century Gothic" panose="020B0502020202020204" pitchFamily="34" charset="0"/>
              </a:rPr>
              <a:t> </a:t>
            </a:r>
            <a:r>
              <a:rPr lang="en-US" sz="3200" dirty="0" err="1" smtClean="0">
                <a:solidFill>
                  <a:schemeClr val="tx1"/>
                </a:solidFill>
                <a:latin typeface="Century Gothic" panose="020B0502020202020204" pitchFamily="34" charset="0"/>
              </a:rPr>
              <a:t>dan</a:t>
            </a:r>
            <a:r>
              <a:rPr lang="en-US" sz="3200" dirty="0" smtClean="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meningkatkan</a:t>
            </a:r>
            <a:r>
              <a:rPr lang="en-US" sz="3200" dirty="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kualitas</a:t>
            </a:r>
            <a:r>
              <a:rPr lang="en-US" sz="3200" dirty="0">
                <a:solidFill>
                  <a:schemeClr val="tx1"/>
                </a:solidFill>
                <a:latin typeface="Century Gothic" panose="020B0502020202020204" pitchFamily="34" charset="0"/>
              </a:rPr>
              <a:t> </a:t>
            </a:r>
            <a:r>
              <a:rPr lang="en-US" sz="3200" dirty="0" err="1">
                <a:solidFill>
                  <a:schemeClr val="tx1"/>
                </a:solidFill>
                <a:latin typeface="Century Gothic" panose="020B0502020202020204" pitchFamily="34" charset="0"/>
              </a:rPr>
              <a:t>pelayanan</a:t>
            </a:r>
            <a:r>
              <a:rPr lang="en-US" sz="3200" dirty="0">
                <a:solidFill>
                  <a:schemeClr val="tx1"/>
                </a:solidFill>
                <a:latin typeface="Century Gothic" panose="020B0502020202020204" pitchFamily="34" charset="0"/>
              </a:rPr>
              <a:t> </a:t>
            </a:r>
            <a:r>
              <a:rPr lang="en-US" sz="3200" dirty="0" err="1" smtClean="0">
                <a:solidFill>
                  <a:schemeClr val="tx1"/>
                </a:solidFill>
                <a:latin typeface="Century Gothic" panose="020B0502020202020204" pitchFamily="34" charset="0"/>
              </a:rPr>
              <a:t>publik</a:t>
            </a:r>
            <a:r>
              <a:rPr lang="en-US" sz="3200" dirty="0" smtClean="0">
                <a:solidFill>
                  <a:schemeClr val="tx1"/>
                </a:solidFill>
                <a:latin typeface="Century Gothic" panose="020B0502020202020204" pitchFamily="34" charset="0"/>
              </a:rPr>
              <a:t> (</a:t>
            </a:r>
            <a:r>
              <a:rPr lang="en-US" sz="3200" dirty="0" err="1" smtClean="0">
                <a:solidFill>
                  <a:schemeClr val="tx1"/>
                </a:solidFill>
                <a:latin typeface="Century Gothic" panose="020B0502020202020204" pitchFamily="34" charset="0"/>
              </a:rPr>
              <a:t>Misi</a:t>
            </a:r>
            <a:r>
              <a:rPr lang="en-US" sz="3200" dirty="0" smtClean="0">
                <a:solidFill>
                  <a:schemeClr val="tx1"/>
                </a:solidFill>
                <a:latin typeface="Century Gothic" panose="020B0502020202020204" pitchFamily="34" charset="0"/>
              </a:rPr>
              <a:t> </a:t>
            </a:r>
            <a:r>
              <a:rPr lang="en-US" sz="3200" dirty="0">
                <a:solidFill>
                  <a:schemeClr val="tx1"/>
                </a:solidFill>
                <a:latin typeface="Century Gothic" panose="020B0502020202020204" pitchFamily="34" charset="0"/>
              </a:rPr>
              <a:t>ke-5).</a:t>
            </a:r>
          </a:p>
        </p:txBody>
      </p:sp>
      <p:sp>
        <p:nvSpPr>
          <p:cNvPr id="23" name="Rectangle 22"/>
          <p:cNvSpPr/>
          <p:nvPr/>
        </p:nvSpPr>
        <p:spPr>
          <a:xfrm>
            <a:off x="2140975" y="2828095"/>
            <a:ext cx="8866239" cy="1391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solidFill>
                  <a:schemeClr val="tx1"/>
                </a:solidFill>
                <a:latin typeface="Arial Narrow" panose="020B0606020202030204" pitchFamily="34" charset="0"/>
              </a:rPr>
              <a:t>NTT </a:t>
            </a:r>
            <a:r>
              <a:rPr lang="en-US" sz="2800" dirty="0" err="1">
                <a:solidFill>
                  <a:schemeClr val="tx1"/>
                </a:solidFill>
                <a:latin typeface="Arial Narrow" panose="020B0606020202030204" pitchFamily="34" charset="0"/>
              </a:rPr>
              <a:t>Bangkit</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Mewujudkan</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Masyarakat</a:t>
            </a:r>
            <a:r>
              <a:rPr lang="en-US" sz="2800" dirty="0">
                <a:solidFill>
                  <a:schemeClr val="tx1"/>
                </a:solidFill>
                <a:latin typeface="Arial Narrow" panose="020B0606020202030204" pitchFamily="34" charset="0"/>
              </a:rPr>
              <a:t> Sejahtera </a:t>
            </a:r>
            <a:r>
              <a:rPr lang="en-US" sz="2800" dirty="0" err="1">
                <a:solidFill>
                  <a:schemeClr val="tx1"/>
                </a:solidFill>
                <a:latin typeface="Arial Narrow" panose="020B0606020202030204" pitchFamily="34" charset="0"/>
              </a:rPr>
              <a:t>Dalam</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Bingkai</a:t>
            </a:r>
            <a:r>
              <a:rPr lang="en-US" sz="2800" dirty="0">
                <a:solidFill>
                  <a:schemeClr val="tx1"/>
                </a:solidFill>
                <a:latin typeface="Arial Narrow" panose="020B0606020202030204" pitchFamily="34" charset="0"/>
              </a:rPr>
              <a:t> Negara </a:t>
            </a:r>
            <a:r>
              <a:rPr lang="en-US" sz="2800" dirty="0" err="1">
                <a:solidFill>
                  <a:schemeClr val="tx1"/>
                </a:solidFill>
                <a:latin typeface="Arial Narrow" panose="020B0606020202030204" pitchFamily="34" charset="0"/>
              </a:rPr>
              <a:t>Kesatuan</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Republik</a:t>
            </a:r>
            <a:r>
              <a:rPr lang="en-US" sz="2800" dirty="0">
                <a:solidFill>
                  <a:schemeClr val="tx1"/>
                </a:solidFill>
                <a:latin typeface="Arial Narrow" panose="020B0606020202030204" pitchFamily="34" charset="0"/>
              </a:rPr>
              <a:t> Indonesia.</a:t>
            </a:r>
          </a:p>
          <a:p>
            <a:pPr algn="ctr"/>
            <a:endParaRPr lang="en-US" dirty="0">
              <a:solidFill>
                <a:schemeClr val="tx1"/>
              </a:solidFill>
            </a:endParaRPr>
          </a:p>
        </p:txBody>
      </p:sp>
      <p:sp>
        <p:nvSpPr>
          <p:cNvPr id="8" name="Rectangle 7"/>
          <p:cNvSpPr/>
          <p:nvPr/>
        </p:nvSpPr>
        <p:spPr>
          <a:xfrm>
            <a:off x="1401097" y="422488"/>
            <a:ext cx="9385601" cy="954107"/>
          </a:xfrm>
          <a:prstGeom prst="rect">
            <a:avLst/>
          </a:prstGeom>
          <a:noFill/>
        </p:spPr>
        <p:txBody>
          <a:bodyPr wrap="square" lIns="91440" tIns="45720" rIns="91440" bIns="45720">
            <a:spAutoFit/>
          </a:bodyPr>
          <a:lstStyle/>
          <a:p>
            <a:pPr algn="ctr">
              <a:tabLst>
                <a:tab pos="227013" algn="l"/>
              </a:tabLst>
            </a:pPr>
            <a:r>
              <a:rPr lang="en-US" sz="2800" b="1" dirty="0">
                <a:ln w="0"/>
                <a:effectLst>
                  <a:outerShdw blurRad="38100" dist="19050" dir="2700000" algn="tl" rotWithShape="0">
                    <a:schemeClr val="dk1">
                      <a:alpha val="40000"/>
                    </a:schemeClr>
                  </a:outerShdw>
                </a:effectLst>
                <a:latin typeface="Century Gothic" panose="020B0502020202020204" pitchFamily="34" charset="0"/>
              </a:rPr>
              <a:t>VISI DAN MISI GUBERNUR &amp; WAKIL GUBERNUR NTT </a:t>
            </a:r>
          </a:p>
          <a:p>
            <a:pPr algn="ctr">
              <a:tabLst>
                <a:tab pos="227013" algn="l"/>
              </a:tabLst>
            </a:pPr>
            <a:r>
              <a:rPr lang="en-US" sz="2800" b="1" dirty="0">
                <a:ln w="0"/>
                <a:effectLst>
                  <a:outerShdw blurRad="38100" dist="19050" dir="2700000" algn="tl" rotWithShape="0">
                    <a:schemeClr val="dk1">
                      <a:alpha val="40000"/>
                    </a:schemeClr>
                  </a:outerShdw>
                </a:effectLst>
                <a:latin typeface="Century Gothic" panose="020B0502020202020204" pitchFamily="34" charset="0"/>
              </a:rPr>
              <a:t>PERIODE 2018-2023</a:t>
            </a:r>
          </a:p>
        </p:txBody>
      </p:sp>
      <p:sp>
        <p:nvSpPr>
          <p:cNvPr id="5" name="Rectangle 4"/>
          <p:cNvSpPr/>
          <p:nvPr/>
        </p:nvSpPr>
        <p:spPr>
          <a:xfrm>
            <a:off x="2047567" y="2719939"/>
            <a:ext cx="8866239" cy="13916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solidFill>
                  <a:schemeClr val="bg1"/>
                </a:solidFill>
                <a:latin typeface="Century Gothic" panose="020B0502020202020204" pitchFamily="34" charset="0"/>
              </a:rPr>
              <a:t>NTT </a:t>
            </a:r>
            <a:r>
              <a:rPr lang="en-US" sz="2800" dirty="0" err="1">
                <a:solidFill>
                  <a:schemeClr val="bg1"/>
                </a:solidFill>
                <a:latin typeface="Century Gothic" panose="020B0502020202020204" pitchFamily="34" charset="0"/>
              </a:rPr>
              <a:t>Bangkit</a:t>
            </a:r>
            <a:r>
              <a:rPr lang="en-US" sz="2800" dirty="0">
                <a:solidFill>
                  <a:schemeClr val="bg1"/>
                </a:solidFill>
                <a:latin typeface="Century Gothic" panose="020B0502020202020204" pitchFamily="34" charset="0"/>
              </a:rPr>
              <a:t> </a:t>
            </a:r>
            <a:r>
              <a:rPr lang="en-US" sz="2800" dirty="0" err="1">
                <a:solidFill>
                  <a:schemeClr val="bg1"/>
                </a:solidFill>
                <a:latin typeface="Century Gothic" panose="020B0502020202020204" pitchFamily="34" charset="0"/>
              </a:rPr>
              <a:t>Mewujudkan</a:t>
            </a:r>
            <a:r>
              <a:rPr lang="en-US" sz="2800" dirty="0">
                <a:solidFill>
                  <a:schemeClr val="bg1"/>
                </a:solidFill>
                <a:latin typeface="Century Gothic" panose="020B0502020202020204" pitchFamily="34" charset="0"/>
              </a:rPr>
              <a:t> </a:t>
            </a:r>
            <a:r>
              <a:rPr lang="en-US" sz="2800" dirty="0" err="1">
                <a:solidFill>
                  <a:schemeClr val="bg1"/>
                </a:solidFill>
                <a:latin typeface="Century Gothic" panose="020B0502020202020204" pitchFamily="34" charset="0"/>
              </a:rPr>
              <a:t>Masyarakat</a:t>
            </a:r>
            <a:r>
              <a:rPr lang="en-US" sz="2800" dirty="0">
                <a:solidFill>
                  <a:schemeClr val="bg1"/>
                </a:solidFill>
                <a:latin typeface="Century Gothic" panose="020B0502020202020204" pitchFamily="34" charset="0"/>
              </a:rPr>
              <a:t> Sejahtera </a:t>
            </a:r>
            <a:r>
              <a:rPr lang="en-US" sz="2800" dirty="0" err="1">
                <a:solidFill>
                  <a:schemeClr val="bg1"/>
                </a:solidFill>
                <a:latin typeface="Century Gothic" panose="020B0502020202020204" pitchFamily="34" charset="0"/>
              </a:rPr>
              <a:t>Dalam</a:t>
            </a:r>
            <a:r>
              <a:rPr lang="en-US" sz="2800" dirty="0">
                <a:solidFill>
                  <a:schemeClr val="bg1"/>
                </a:solidFill>
                <a:latin typeface="Century Gothic" panose="020B0502020202020204" pitchFamily="34" charset="0"/>
              </a:rPr>
              <a:t> </a:t>
            </a:r>
            <a:r>
              <a:rPr lang="en-US" sz="2800" dirty="0" err="1">
                <a:solidFill>
                  <a:schemeClr val="bg1"/>
                </a:solidFill>
                <a:latin typeface="Century Gothic" panose="020B0502020202020204" pitchFamily="34" charset="0"/>
              </a:rPr>
              <a:t>Bingkai</a:t>
            </a:r>
            <a:r>
              <a:rPr lang="en-US" sz="2800" dirty="0">
                <a:solidFill>
                  <a:schemeClr val="bg1"/>
                </a:solidFill>
                <a:latin typeface="Century Gothic" panose="020B0502020202020204" pitchFamily="34" charset="0"/>
              </a:rPr>
              <a:t> Negara </a:t>
            </a:r>
            <a:r>
              <a:rPr lang="en-US" sz="2800" dirty="0" err="1">
                <a:solidFill>
                  <a:schemeClr val="bg1"/>
                </a:solidFill>
                <a:latin typeface="Century Gothic" panose="020B0502020202020204" pitchFamily="34" charset="0"/>
              </a:rPr>
              <a:t>Kesatuan</a:t>
            </a:r>
            <a:r>
              <a:rPr lang="en-US" sz="2800" dirty="0">
                <a:solidFill>
                  <a:schemeClr val="bg1"/>
                </a:solidFill>
                <a:latin typeface="Century Gothic" panose="020B0502020202020204" pitchFamily="34" charset="0"/>
              </a:rPr>
              <a:t> </a:t>
            </a:r>
            <a:r>
              <a:rPr lang="en-US" sz="2800" dirty="0" err="1">
                <a:solidFill>
                  <a:schemeClr val="bg1"/>
                </a:solidFill>
                <a:latin typeface="Century Gothic" panose="020B0502020202020204" pitchFamily="34" charset="0"/>
              </a:rPr>
              <a:t>Republik</a:t>
            </a:r>
            <a:r>
              <a:rPr lang="en-US" sz="2800" dirty="0">
                <a:solidFill>
                  <a:schemeClr val="bg1"/>
                </a:solidFill>
                <a:latin typeface="Century Gothic" panose="020B0502020202020204" pitchFamily="34" charset="0"/>
              </a:rPr>
              <a:t> Indonesia.</a:t>
            </a:r>
          </a:p>
        </p:txBody>
      </p:sp>
      <p:sp>
        <p:nvSpPr>
          <p:cNvPr id="11" name="Rounded Rectangle 10"/>
          <p:cNvSpPr/>
          <p:nvPr/>
        </p:nvSpPr>
        <p:spPr>
          <a:xfrm>
            <a:off x="618700" y="2079245"/>
            <a:ext cx="1533832" cy="14439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94900" y="2177224"/>
            <a:ext cx="1381432" cy="12517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6977" y="2218736"/>
            <a:ext cx="1261094" cy="118076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7979" y="2416509"/>
            <a:ext cx="2446097" cy="769441"/>
          </a:xfrm>
          <a:prstGeom prst="rect">
            <a:avLst/>
          </a:prstGeom>
        </p:spPr>
        <p:txBody>
          <a:bodyPr wrap="square">
            <a:spAutoFit/>
          </a:bodyPr>
          <a:lstStyle/>
          <a:p>
            <a:pPr lvl="1" algn="just"/>
            <a:r>
              <a:rPr lang="en-US" sz="4400" b="1" dirty="0">
                <a:solidFill>
                  <a:schemeClr val="bg1"/>
                </a:solidFill>
                <a:latin typeface="Arial Narrow" panose="020B0606020202030204" pitchFamily="34" charset="0"/>
                <a:cs typeface="Arial" panose="020B0604020202020204" pitchFamily="34" charset="0"/>
              </a:rPr>
              <a:t>VISI </a:t>
            </a:r>
          </a:p>
        </p:txBody>
      </p:sp>
      <p:sp>
        <p:nvSpPr>
          <p:cNvPr id="25" name="Rounded Rectangle 24"/>
          <p:cNvSpPr/>
          <p:nvPr/>
        </p:nvSpPr>
        <p:spPr>
          <a:xfrm>
            <a:off x="568472" y="4396692"/>
            <a:ext cx="1533832" cy="144397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44672" y="4494671"/>
            <a:ext cx="1381432" cy="125177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06749" y="4536183"/>
            <a:ext cx="1261094" cy="118076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99152" y="4761147"/>
            <a:ext cx="2446097" cy="769441"/>
          </a:xfrm>
          <a:prstGeom prst="rect">
            <a:avLst/>
          </a:prstGeom>
        </p:spPr>
        <p:txBody>
          <a:bodyPr wrap="square">
            <a:spAutoFit/>
          </a:bodyPr>
          <a:lstStyle/>
          <a:p>
            <a:pPr lvl="1" algn="just"/>
            <a:r>
              <a:rPr lang="en-US" sz="4400" b="1" dirty="0">
                <a:solidFill>
                  <a:schemeClr val="bg1"/>
                </a:solidFill>
                <a:latin typeface="Arial Narrow" panose="020B0606020202030204" pitchFamily="34" charset="0"/>
                <a:cs typeface="Arial" panose="020B0604020202020204" pitchFamily="34" charset="0"/>
              </a:rPr>
              <a:t>MISI</a:t>
            </a:r>
          </a:p>
        </p:txBody>
      </p:sp>
      <p:pic>
        <p:nvPicPr>
          <p:cNvPr id="15" name="Picture 14">
            <a:extLst>
              <a:ext uri="{FF2B5EF4-FFF2-40B4-BE49-F238E27FC236}">
                <a16:creationId xmlns="" xmlns:a16="http://schemas.microsoft.com/office/drawing/2014/main" id="{9CD8A9DD-134D-4297-B8AB-DCFC779A9A26}"/>
              </a:ext>
            </a:extLst>
          </p:cNvPr>
          <p:cNvPicPr>
            <a:picLocks noChangeAspect="1"/>
          </p:cNvPicPr>
          <p:nvPr/>
        </p:nvPicPr>
        <p:blipFill>
          <a:blip r:embed="rId2"/>
          <a:stretch>
            <a:fillRect/>
          </a:stretch>
        </p:blipFill>
        <p:spPr>
          <a:xfrm>
            <a:off x="8501679" y="1034849"/>
            <a:ext cx="2505535" cy="1406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30402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14067225"/>
              </p:ext>
            </p:extLst>
          </p:nvPr>
        </p:nvGraphicFramePr>
        <p:xfrm>
          <a:off x="838200" y="796413"/>
          <a:ext cx="11133182" cy="5606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D:\2021\PIM II Poryek Perubahan\sasando.jpg"/>
          <p:cNvPicPr>
            <a:picLocks noChangeAspect="1" noChangeArrowheads="1"/>
          </p:cNvPicPr>
          <p:nvPr/>
        </p:nvPicPr>
        <p:blipFill>
          <a:blip r:embed="rId8"/>
          <a:srcRect r="43099"/>
          <a:stretch>
            <a:fillRect/>
          </a:stretch>
        </p:blipFill>
        <p:spPr bwMode="auto">
          <a:xfrm>
            <a:off x="11251179" y="2158584"/>
            <a:ext cx="561069" cy="659568"/>
          </a:xfrm>
          <a:prstGeom prst="rect">
            <a:avLst/>
          </a:prstGeom>
          <a:noFill/>
          <a:effectLst>
            <a:outerShdw blurRad="50800" dist="38100" dir="16200000" rotWithShape="0">
              <a:prstClr val="black">
                <a:alpha val="40000"/>
              </a:prstClr>
            </a:outerShdw>
          </a:effectLst>
        </p:spPr>
      </p:pic>
    </p:spTree>
    <p:extLst>
      <p:ext uri="{BB962C8B-B14F-4D97-AF65-F5344CB8AC3E}">
        <p14:creationId xmlns:p14="http://schemas.microsoft.com/office/powerpoint/2010/main" val="216074858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82" y="431399"/>
            <a:ext cx="10515600" cy="1325563"/>
          </a:xfrm>
        </p:spPr>
        <p:txBody>
          <a:bodyPr/>
          <a:lstStyle/>
          <a:p>
            <a:r>
              <a:rPr lang="en-US" b="1" dirty="0" err="1"/>
              <a:t>Kondisi</a:t>
            </a:r>
            <a:r>
              <a:rPr lang="en-US" b="1" dirty="0"/>
              <a:t> </a:t>
            </a:r>
            <a:r>
              <a:rPr lang="id-ID" b="1" dirty="0"/>
              <a:t>S</a:t>
            </a:r>
            <a:r>
              <a:rPr lang="en-US" b="1" dirty="0" err="1"/>
              <a:t>aat</a:t>
            </a:r>
            <a:r>
              <a:rPr lang="en-US" b="1" dirty="0"/>
              <a:t> </a:t>
            </a:r>
            <a:r>
              <a:rPr lang="id-ID" b="1" dirty="0"/>
              <a:t>I</a:t>
            </a:r>
            <a:r>
              <a:rPr lang="en-US" b="1" dirty="0" err="1"/>
              <a:t>ni</a:t>
            </a:r>
            <a:endParaRPr lang="en-US" dirty="0"/>
          </a:p>
        </p:txBody>
      </p:sp>
      <p:pic>
        <p:nvPicPr>
          <p:cNvPr id="6" name="Picture 5" descr="D:\2021\PIM II Poryek Perubahan\Dokumen\20210726_104752.jpg"/>
          <p:cNvPicPr/>
          <p:nvPr/>
        </p:nvPicPr>
        <p:blipFill>
          <a:blip r:embed="rId2" cstate="print"/>
          <a:srcRect l="3157" t="1003" r="1285" b="1378"/>
          <a:stretch>
            <a:fillRect/>
          </a:stretch>
        </p:blipFill>
        <p:spPr bwMode="auto">
          <a:xfrm>
            <a:off x="402336" y="2126865"/>
            <a:ext cx="1423402" cy="2606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D:\2021\PIM II Poryek Perubahan\Dokumen\20210726_104818.jpg"/>
          <p:cNvPicPr/>
          <p:nvPr/>
        </p:nvPicPr>
        <p:blipFill>
          <a:blip r:embed="rId3" cstate="print"/>
          <a:srcRect l="997" t="1361" r="1784" b="1585"/>
          <a:stretch>
            <a:fillRect/>
          </a:stretch>
        </p:blipFill>
        <p:spPr bwMode="auto">
          <a:xfrm>
            <a:off x="2039112" y="2430500"/>
            <a:ext cx="2273576" cy="2258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D:\2021\PIM II Poryek Perubahan\Dokumen\20210726_104659.jpg"/>
          <p:cNvPicPr/>
          <p:nvPr/>
        </p:nvPicPr>
        <p:blipFill>
          <a:blip r:embed="rId4" cstate="print"/>
          <a:srcRect l="1163" t="1333" r="1085" b="1333"/>
          <a:stretch>
            <a:fillRect/>
          </a:stretch>
        </p:blipFill>
        <p:spPr bwMode="auto">
          <a:xfrm>
            <a:off x="4688786" y="2126865"/>
            <a:ext cx="3615145" cy="2700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descr="D:\2021\PIM II Poryek Perubahan\Dokumen\20210726_111405.jpg"/>
          <p:cNvPicPr>
            <a:picLocks noGrp="1"/>
          </p:cNvPicPr>
          <p:nvPr>
            <p:ph idx="1"/>
          </p:nvPr>
        </p:nvPicPr>
        <p:blipFill>
          <a:blip r:embed="rId5" cstate="print"/>
          <a:srcRect l="1534" t="1563" r="2420" b="2807"/>
          <a:stretch>
            <a:fillRect/>
          </a:stretch>
        </p:blipFill>
        <p:spPr bwMode="auto">
          <a:xfrm>
            <a:off x="8517305" y="2489710"/>
            <a:ext cx="2386410" cy="2012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D:\2021\PIM II Poryek Perubahan\Dokumen\WhatsApp Image 2021-07-26 at 10.42.59.jpeg"/>
          <p:cNvPicPr/>
          <p:nvPr/>
        </p:nvPicPr>
        <p:blipFill>
          <a:blip r:embed="rId6" cstate="print"/>
          <a:srcRect t="3297" b="2472"/>
          <a:stretch>
            <a:fillRect/>
          </a:stretch>
        </p:blipFill>
        <p:spPr bwMode="auto">
          <a:xfrm>
            <a:off x="11117089" y="2489710"/>
            <a:ext cx="896076" cy="224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1094557" y="1585610"/>
            <a:ext cx="1604927" cy="369332"/>
          </a:xfrm>
          <a:prstGeom prst="rect">
            <a:avLst/>
          </a:prstGeom>
          <a:noFill/>
        </p:spPr>
        <p:txBody>
          <a:bodyPr wrap="none" rtlCol="0">
            <a:spAutoFit/>
          </a:bodyPr>
          <a:lstStyle/>
          <a:p>
            <a:r>
              <a:rPr lang="id-ID" b="1" dirty="0"/>
              <a:t>ISO 9001:2015 </a:t>
            </a:r>
            <a:endParaRPr lang="en-US" b="1" dirty="0"/>
          </a:p>
        </p:txBody>
      </p:sp>
      <p:sp>
        <p:nvSpPr>
          <p:cNvPr id="12" name="Rectangle 11"/>
          <p:cNvSpPr/>
          <p:nvPr/>
        </p:nvSpPr>
        <p:spPr>
          <a:xfrm>
            <a:off x="4806033" y="1628949"/>
            <a:ext cx="3711272" cy="369332"/>
          </a:xfrm>
          <a:prstGeom prst="rect">
            <a:avLst/>
          </a:prstGeom>
        </p:spPr>
        <p:txBody>
          <a:bodyPr wrap="none">
            <a:spAutoFit/>
          </a:bodyPr>
          <a:lstStyle/>
          <a:p>
            <a:r>
              <a:rPr lang="id-ID" dirty="0">
                <a:latin typeface="Arial" panose="020B0604020202020204" pitchFamily="34" charset="0"/>
                <a:ea typeface="Calibri" panose="020F0502020204030204" pitchFamily="34" charset="0"/>
              </a:rPr>
              <a:t>Akreditasi </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A</a:t>
            </a:r>
            <a:r>
              <a:rPr lang="en-US" dirty="0">
                <a:latin typeface="Arial" panose="020B0604020202020204" pitchFamily="34" charset="0"/>
                <a:ea typeface="Calibri" panose="020F0502020204030204" pitchFamily="34" charset="0"/>
              </a:rPr>
              <a:t>” </a:t>
            </a:r>
            <a:r>
              <a:rPr lang="id-ID" i="1" dirty="0">
                <a:latin typeface="Arial" panose="020B0604020202020204" pitchFamily="34" charset="0"/>
                <a:ea typeface="Calibri" panose="020F0502020204030204" pitchFamily="34" charset="0"/>
              </a:rPr>
              <a:t>Assessment</a:t>
            </a:r>
            <a:r>
              <a:rPr lang="id-ID" dirty="0">
                <a:latin typeface="Arial" panose="020B0604020202020204" pitchFamily="34" charset="0"/>
                <a:ea typeface="Calibri" panose="020F0502020204030204" pitchFamily="34" charset="0"/>
              </a:rPr>
              <a:t> </a:t>
            </a:r>
            <a:r>
              <a:rPr lang="id-ID" i="1" dirty="0">
                <a:latin typeface="Arial" panose="020B0604020202020204" pitchFamily="34" charset="0"/>
                <a:ea typeface="Calibri" panose="020F0502020204030204" pitchFamily="34" charset="0"/>
              </a:rPr>
              <a:t>Center</a:t>
            </a:r>
            <a:endParaRPr lang="en-US" dirty="0"/>
          </a:p>
        </p:txBody>
      </p:sp>
      <p:sp>
        <p:nvSpPr>
          <p:cNvPr id="13" name="Rectangle 12"/>
          <p:cNvSpPr/>
          <p:nvPr/>
        </p:nvSpPr>
        <p:spPr>
          <a:xfrm>
            <a:off x="9090425" y="1585610"/>
            <a:ext cx="2501444" cy="646331"/>
          </a:xfrm>
          <a:prstGeom prst="rect">
            <a:avLst/>
          </a:prstGeom>
        </p:spPr>
        <p:txBody>
          <a:bodyPr wrap="square">
            <a:spAutoFit/>
          </a:bodyPr>
          <a:lstStyle/>
          <a:p>
            <a:r>
              <a:rPr lang="id-ID" b="1" dirty="0">
                <a:latin typeface="Arial" panose="020B0604020202020204" pitchFamily="34" charset="0"/>
                <a:ea typeface="Calibri" panose="020F0502020204030204" pitchFamily="34" charset="0"/>
              </a:rPr>
              <a:t>BKN Award </a:t>
            </a:r>
            <a:r>
              <a:rPr lang="id-ID" dirty="0">
                <a:latin typeface="Arial" panose="020B0604020202020204" pitchFamily="34" charset="0"/>
                <a:ea typeface="Calibri" panose="020F0502020204030204" pitchFamily="34" charset="0"/>
              </a:rPr>
              <a:t>Kategori Penilaian Kompetensi</a:t>
            </a:r>
            <a:endParaRPr lang="en-US" dirty="0"/>
          </a:p>
        </p:txBody>
      </p:sp>
      <p:sp>
        <p:nvSpPr>
          <p:cNvPr id="3" name="Rectangle 2"/>
          <p:cNvSpPr/>
          <p:nvPr/>
        </p:nvSpPr>
        <p:spPr>
          <a:xfrm>
            <a:off x="283465" y="5164454"/>
            <a:ext cx="10833624" cy="1200329"/>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E</a:t>
            </a:r>
            <a:r>
              <a:rPr lang="id-ID" dirty="0">
                <a:latin typeface="Arial" panose="020B0604020202020204" pitchFamily="34" charset="0"/>
                <a:ea typeface="Calibri" panose="020F0502020204030204" pitchFamily="34" charset="0"/>
              </a:rPr>
              <a:t>valuasi </a:t>
            </a:r>
            <a:r>
              <a:rPr lang="en-US" dirty="0" err="1">
                <a:latin typeface="Arial" panose="020B0604020202020204" pitchFamily="34" charset="0"/>
                <a:ea typeface="Calibri" panose="020F0502020204030204" pitchFamily="34" charset="0"/>
              </a:rPr>
              <a:t>Reformasi</a:t>
            </a:r>
            <a:r>
              <a:rPr lang="en-US" dirty="0">
                <a:latin typeface="Arial" panose="020B0604020202020204" pitchFamily="34" charset="0"/>
                <a:ea typeface="Calibri" panose="020F0502020204030204" pitchFamily="34" charset="0"/>
              </a:rPr>
              <a:t> B</a:t>
            </a:r>
            <a:r>
              <a:rPr lang="id-ID" dirty="0">
                <a:latin typeface="Arial" panose="020B0604020202020204" pitchFamily="34" charset="0"/>
                <a:ea typeface="Calibri" panose="020F0502020204030204" pitchFamily="34" charset="0"/>
              </a:rPr>
              <a:t>irokrasi pada lembar kerja elektronik oleh Kementerian Pendayagunaan Aparatur Negara dan Reformasi Birokrasi RI pada semester kedua Desember Tahun 2020 BKD NTT memperoleh nilai 89,60 dan meningkat di semester pertama tahun Juli Tahun 2021 dengan nilai 93,19. Nilai SAKIP 90,23</a:t>
            </a:r>
            <a:endParaRPr lang="en-US" dirty="0"/>
          </a:p>
        </p:txBody>
      </p:sp>
    </p:spTree>
    <p:extLst>
      <p:ext uri="{BB962C8B-B14F-4D97-AF65-F5344CB8AC3E}">
        <p14:creationId xmlns:p14="http://schemas.microsoft.com/office/powerpoint/2010/main" val="1731116517"/>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31" y="446095"/>
            <a:ext cx="10515600" cy="997052"/>
          </a:xfrm>
        </p:spPr>
        <p:txBody>
          <a:bodyPr/>
          <a:lstStyle/>
          <a:p>
            <a:r>
              <a:rPr lang="en-US" b="1" dirty="0" err="1"/>
              <a:t>Kondisi</a:t>
            </a:r>
            <a:r>
              <a:rPr lang="en-US" b="1" dirty="0"/>
              <a:t> </a:t>
            </a:r>
            <a:r>
              <a:rPr lang="id-ID" b="1" dirty="0"/>
              <a:t>S</a:t>
            </a:r>
            <a:r>
              <a:rPr lang="en-US" b="1" dirty="0" err="1"/>
              <a:t>aat</a:t>
            </a:r>
            <a:r>
              <a:rPr lang="en-US" b="1" dirty="0"/>
              <a:t> </a:t>
            </a:r>
            <a:r>
              <a:rPr lang="id-ID" b="1" dirty="0"/>
              <a:t>I</a:t>
            </a:r>
            <a:r>
              <a:rPr lang="en-US" b="1" dirty="0" err="1"/>
              <a:t>ni</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600133793"/>
              </p:ext>
            </p:extLst>
          </p:nvPr>
        </p:nvGraphicFramePr>
        <p:xfrm>
          <a:off x="6481011" y="1210986"/>
          <a:ext cx="5578380" cy="5212080"/>
        </p:xfrm>
        <a:graphic>
          <a:graphicData uri="http://schemas.openxmlformats.org/drawingml/2006/table">
            <a:tbl>
              <a:tblPr firstRow="1" bandRow="1">
                <a:tableStyleId>{5C22544A-7EE6-4342-B048-85BDC9FD1C3A}</a:tableStyleId>
              </a:tblPr>
              <a:tblGrid>
                <a:gridCol w="2789190">
                  <a:extLst>
                    <a:ext uri="{9D8B030D-6E8A-4147-A177-3AD203B41FA5}">
                      <a16:colId xmlns="" xmlns:a16="http://schemas.microsoft.com/office/drawing/2014/main" val="20000"/>
                    </a:ext>
                  </a:extLst>
                </a:gridCol>
                <a:gridCol w="2789190">
                  <a:extLst>
                    <a:ext uri="{9D8B030D-6E8A-4147-A177-3AD203B41FA5}">
                      <a16:colId xmlns="" xmlns:a16="http://schemas.microsoft.com/office/drawing/2014/main" val="20001"/>
                    </a:ext>
                  </a:extLst>
                </a:gridCol>
              </a:tblGrid>
              <a:tr h="822873">
                <a:tc>
                  <a:txBody>
                    <a:bodyPr/>
                    <a:lstStyle/>
                    <a:p>
                      <a:r>
                        <a:rPr lang="en-US" sz="2600" b="0" dirty="0">
                          <a:latin typeface="Arial" panose="020B0604020202020204" pitchFamily="34" charset="0"/>
                          <a:cs typeface="Arial" panose="020B0604020202020204" pitchFamily="34" charset="0"/>
                        </a:rPr>
                        <a:t>JABATAN</a:t>
                      </a:r>
                    </a:p>
                  </a:txBody>
                  <a:tcPr/>
                </a:tc>
                <a:tc>
                  <a:txBody>
                    <a:bodyPr/>
                    <a:lstStyle/>
                    <a:p>
                      <a:r>
                        <a:rPr lang="en-US" sz="2600" b="0" dirty="0">
                          <a:latin typeface="Arial" panose="020B0604020202020204" pitchFamily="34" charset="0"/>
                          <a:cs typeface="Arial" panose="020B0604020202020204" pitchFamily="34" charset="0"/>
                        </a:rPr>
                        <a:t>TELAH DIUJI KOMPETENSI</a:t>
                      </a:r>
                    </a:p>
                  </a:txBody>
                  <a:tcPr/>
                </a:tc>
                <a:extLst>
                  <a:ext uri="{0D108BD9-81ED-4DB2-BD59-A6C34878D82A}">
                    <a16:rowId xmlns="" xmlns:a16="http://schemas.microsoft.com/office/drawing/2014/main" val="10000"/>
                  </a:ext>
                </a:extLst>
              </a:tr>
              <a:tr h="880721">
                <a:tc>
                  <a:txBody>
                    <a:bodyPr/>
                    <a:lstStyle/>
                    <a:p>
                      <a:r>
                        <a:rPr lang="en-US" sz="2600" b="0" dirty="0" err="1">
                          <a:latin typeface="Arial" panose="020B0604020202020204" pitchFamily="34" charset="0"/>
                          <a:ea typeface="Calibri" panose="020F0502020204030204" pitchFamily="34" charset="0"/>
                          <a:cs typeface="Arial" panose="020B0604020202020204" pitchFamily="34" charset="0"/>
                        </a:rPr>
                        <a:t>Pimpinan</a:t>
                      </a:r>
                      <a:r>
                        <a:rPr lang="en-US" sz="2600" b="0" dirty="0">
                          <a:latin typeface="Arial" panose="020B0604020202020204" pitchFamily="34" charset="0"/>
                          <a:ea typeface="Calibri" panose="020F0502020204030204" pitchFamily="34" charset="0"/>
                          <a:cs typeface="Arial" panose="020B0604020202020204" pitchFamily="34" charset="0"/>
                        </a:rPr>
                        <a:t> Tinggi </a:t>
                      </a:r>
                      <a:r>
                        <a:rPr lang="en-US" sz="2600" b="0" dirty="0" err="1">
                          <a:latin typeface="Arial" panose="020B0604020202020204" pitchFamily="34" charset="0"/>
                          <a:ea typeface="Calibri" panose="020F0502020204030204" pitchFamily="34" charset="0"/>
                          <a:cs typeface="Arial" panose="020B0604020202020204" pitchFamily="34" charset="0"/>
                        </a:rPr>
                        <a:t>Pratama</a:t>
                      </a:r>
                      <a:r>
                        <a:rPr lang="en-US" sz="2600" b="0" dirty="0">
                          <a:latin typeface="Arial" panose="020B0604020202020204" pitchFamily="34" charset="0"/>
                          <a:ea typeface="Calibri" panose="020F0502020204030204" pitchFamily="34" charset="0"/>
                          <a:cs typeface="Arial" panose="020B0604020202020204" pitchFamily="34" charset="0"/>
                        </a:rPr>
                        <a:t> </a:t>
                      </a:r>
                      <a:endParaRPr lang="en-US" sz="2600" b="0" dirty="0">
                        <a:latin typeface="Arial" panose="020B0604020202020204" pitchFamily="34" charset="0"/>
                        <a:cs typeface="Arial" panose="020B0604020202020204" pitchFamily="34" charset="0"/>
                      </a:endParaRPr>
                    </a:p>
                  </a:txBody>
                  <a:tcPr/>
                </a:tc>
                <a:tc>
                  <a:txBody>
                    <a:bodyPr/>
                    <a:lstStyle/>
                    <a:p>
                      <a:r>
                        <a:rPr lang="en-US" sz="2600" b="0" dirty="0">
                          <a:solidFill>
                            <a:srgbClr val="000000"/>
                          </a:solidFill>
                          <a:latin typeface="Arial" panose="020B0604020202020204" pitchFamily="34" charset="0"/>
                          <a:ea typeface="Calibri" panose="020F0502020204030204" pitchFamily="34" charset="0"/>
                          <a:cs typeface="Arial" panose="020B0604020202020204" pitchFamily="34" charset="0"/>
                        </a:rPr>
                        <a:t>87 orang</a:t>
                      </a:r>
                      <a:endParaRPr lang="en-US" sz="26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880721">
                <a:tc>
                  <a:txBody>
                    <a:bodyPr/>
                    <a:lstStyle/>
                    <a:p>
                      <a:r>
                        <a:rPr lang="en-US" sz="2600" b="0" dirty="0" err="1">
                          <a:solidFill>
                            <a:srgbClr val="000000"/>
                          </a:solidFill>
                          <a:latin typeface="Arial" panose="020B0604020202020204" pitchFamily="34" charset="0"/>
                          <a:ea typeface="Calibri" panose="020F0502020204030204" pitchFamily="34" charset="0"/>
                          <a:cs typeface="Arial" panose="020B0604020202020204" pitchFamily="34" charset="0"/>
                        </a:rPr>
                        <a:t>Pejabat</a:t>
                      </a:r>
                      <a:r>
                        <a:rPr lang="en-US" sz="26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600" b="0" dirty="0" err="1">
                          <a:solidFill>
                            <a:srgbClr val="000000"/>
                          </a:solidFill>
                          <a:latin typeface="Arial" panose="020B0604020202020204" pitchFamily="34" charset="0"/>
                          <a:ea typeface="Calibri" panose="020F0502020204030204" pitchFamily="34" charset="0"/>
                          <a:cs typeface="Arial" panose="020B0604020202020204" pitchFamily="34" charset="0"/>
                        </a:rPr>
                        <a:t>Adminstrator</a:t>
                      </a:r>
                      <a:endParaRPr lang="en-US" sz="2600" b="0" dirty="0">
                        <a:latin typeface="Arial" panose="020B0604020202020204" pitchFamily="34" charset="0"/>
                        <a:cs typeface="Arial" panose="020B0604020202020204" pitchFamily="34" charset="0"/>
                      </a:endParaRPr>
                    </a:p>
                  </a:txBody>
                  <a:tcPr/>
                </a:tc>
                <a:tc>
                  <a:txBody>
                    <a:bodyPr/>
                    <a:lstStyle/>
                    <a:p>
                      <a:r>
                        <a:rPr lang="en-US" sz="2600" b="0" dirty="0">
                          <a:latin typeface="Arial" panose="020B0604020202020204" pitchFamily="34" charset="0"/>
                          <a:cs typeface="Arial" panose="020B0604020202020204" pitchFamily="34" charset="0"/>
                        </a:rPr>
                        <a:t>501</a:t>
                      </a:r>
                      <a:r>
                        <a:rPr lang="en-US" sz="2600" b="0" baseline="0" dirty="0">
                          <a:latin typeface="Arial" panose="020B0604020202020204" pitchFamily="34" charset="0"/>
                          <a:cs typeface="Arial" panose="020B0604020202020204" pitchFamily="34" charset="0"/>
                        </a:rPr>
                        <a:t> orang</a:t>
                      </a:r>
                      <a:endParaRPr lang="en-US" sz="2600" b="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822873">
                <a:tc>
                  <a:txBody>
                    <a:bodyPr/>
                    <a:lstStyle/>
                    <a:p>
                      <a:r>
                        <a:rPr lang="en-US" sz="2600" b="0" dirty="0" err="1">
                          <a:latin typeface="Arial" panose="020B0604020202020204" pitchFamily="34" charset="0"/>
                          <a:cs typeface="Arial" panose="020B0604020202020204" pitchFamily="34" charset="0"/>
                        </a:rPr>
                        <a:t>Pejabat</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Pengawas</a:t>
                      </a:r>
                      <a:endParaRPr lang="en-US" sz="2600" b="0" dirty="0">
                        <a:latin typeface="Arial" panose="020B0604020202020204" pitchFamily="34" charset="0"/>
                        <a:cs typeface="Arial" panose="020B0604020202020204" pitchFamily="34" charset="0"/>
                      </a:endParaRPr>
                    </a:p>
                  </a:txBody>
                  <a:tcPr/>
                </a:tc>
                <a:tc>
                  <a:txBody>
                    <a:bodyPr/>
                    <a:lstStyle/>
                    <a:p>
                      <a:r>
                        <a:rPr lang="en-US" sz="2600" b="0" dirty="0">
                          <a:latin typeface="Arial" panose="020B0604020202020204" pitchFamily="34" charset="0"/>
                          <a:cs typeface="Arial" panose="020B0604020202020204" pitchFamily="34" charset="0"/>
                        </a:rPr>
                        <a:t>998 orang</a:t>
                      </a:r>
                    </a:p>
                  </a:txBody>
                  <a:tcPr/>
                </a:tc>
                <a:extLst>
                  <a:ext uri="{0D108BD9-81ED-4DB2-BD59-A6C34878D82A}">
                    <a16:rowId xmlns="" xmlns:a16="http://schemas.microsoft.com/office/drawing/2014/main" val="10003"/>
                  </a:ext>
                </a:extLst>
              </a:tr>
              <a:tr h="1670332">
                <a:tc>
                  <a:txBody>
                    <a:bodyPr/>
                    <a:lstStyle/>
                    <a:p>
                      <a:r>
                        <a:rPr lang="en-US" sz="2600" b="0" dirty="0" err="1">
                          <a:latin typeface="Arial" panose="020B0604020202020204" pitchFamily="34" charset="0"/>
                          <a:cs typeface="Arial" panose="020B0604020202020204" pitchFamily="34" charset="0"/>
                        </a:rPr>
                        <a:t>Pejabat</a:t>
                      </a:r>
                      <a:r>
                        <a:rPr lang="en-US" sz="2600" b="0" dirty="0">
                          <a:latin typeface="Arial" panose="020B0604020202020204" pitchFamily="34" charset="0"/>
                          <a:cs typeface="Arial" panose="020B0604020202020204" pitchFamily="34" charset="0"/>
                        </a:rPr>
                        <a:t> </a:t>
                      </a:r>
                      <a:r>
                        <a:rPr lang="en-US" sz="2600" b="0" dirty="0" err="1">
                          <a:latin typeface="Arial" panose="020B0604020202020204" pitchFamily="34" charset="0"/>
                          <a:cs typeface="Arial" panose="020B0604020202020204" pitchFamily="34" charset="0"/>
                        </a:rPr>
                        <a:t>Pelaksana</a:t>
                      </a:r>
                      <a:endParaRPr lang="en-US" sz="2600" b="0" dirty="0">
                        <a:latin typeface="Arial" panose="020B0604020202020204" pitchFamily="34" charset="0"/>
                        <a:cs typeface="Arial" panose="020B0604020202020204" pitchFamily="34" charset="0"/>
                      </a:endParaRPr>
                    </a:p>
                  </a:txBody>
                  <a:tcPr/>
                </a:tc>
                <a:tc>
                  <a:txBody>
                    <a:bodyPr/>
                    <a:lstStyle/>
                    <a:p>
                      <a:r>
                        <a:rPr lang="en-US" sz="2600" b="0" dirty="0">
                          <a:latin typeface="Arial" panose="020B0604020202020204" pitchFamily="34" charset="0"/>
                          <a:cs typeface="Arial" panose="020B0604020202020204" pitchFamily="34" charset="0"/>
                        </a:rPr>
                        <a:t>273 orang </a:t>
                      </a:r>
                      <a:r>
                        <a:rPr lang="en-US" sz="2600" b="0" dirty="0">
                          <a:solidFill>
                            <a:srgbClr val="FF0000"/>
                          </a:solidFill>
                          <a:latin typeface="Arial" panose="020B0604020202020204" pitchFamily="34" charset="0"/>
                          <a:cs typeface="Arial" panose="020B0604020202020204" pitchFamily="34" charset="0"/>
                        </a:rPr>
                        <a:t>(</a:t>
                      </a:r>
                      <a:r>
                        <a:rPr lang="en-US" sz="2600" b="0" dirty="0" err="1">
                          <a:solidFill>
                            <a:srgbClr val="FF0000"/>
                          </a:solidFill>
                          <a:latin typeface="Arial" panose="020B0604020202020204" pitchFamily="34" charset="0"/>
                          <a:cs typeface="Arial" panose="020B0604020202020204" pitchFamily="34" charset="0"/>
                        </a:rPr>
                        <a:t>dari</a:t>
                      </a:r>
                      <a:r>
                        <a:rPr lang="en-US" sz="2600" b="0" dirty="0">
                          <a:solidFill>
                            <a:srgbClr val="FF0000"/>
                          </a:solidFill>
                          <a:latin typeface="Arial" panose="020B0604020202020204" pitchFamily="34" charset="0"/>
                          <a:cs typeface="Arial" panose="020B0604020202020204" pitchFamily="34" charset="0"/>
                        </a:rPr>
                        <a:t> 5.099 orang) </a:t>
                      </a:r>
                      <a:r>
                        <a:rPr lang="en-US" sz="2600" b="0" dirty="0" err="1">
                          <a:solidFill>
                            <a:schemeClr val="tx1"/>
                          </a:solidFill>
                          <a:latin typeface="Arial" panose="020B0604020202020204" pitchFamily="34" charset="0"/>
                          <a:cs typeface="Arial" panose="020B0604020202020204" pitchFamily="34" charset="0"/>
                        </a:rPr>
                        <a:t>atau</a:t>
                      </a:r>
                      <a:r>
                        <a:rPr lang="en-US" sz="2600" b="0" dirty="0">
                          <a:solidFill>
                            <a:schemeClr val="tx1"/>
                          </a:solidFill>
                          <a:latin typeface="Arial" panose="020B0604020202020204" pitchFamily="34" charset="0"/>
                          <a:cs typeface="Arial" panose="020B0604020202020204" pitchFamily="34" charset="0"/>
                        </a:rPr>
                        <a:t>  </a:t>
                      </a:r>
                      <a:r>
                        <a:rPr lang="en-US" sz="2600" b="0" dirty="0" err="1">
                          <a:solidFill>
                            <a:schemeClr val="tx1"/>
                          </a:solidFill>
                          <a:latin typeface="Arial" panose="020B0604020202020204" pitchFamily="34" charset="0"/>
                          <a:cs typeface="Arial" panose="020B0604020202020204" pitchFamily="34" charset="0"/>
                        </a:rPr>
                        <a:t>baru</a:t>
                      </a:r>
                      <a:r>
                        <a:rPr lang="en-US" sz="2600" b="0" dirty="0">
                          <a:solidFill>
                            <a:schemeClr val="tx1"/>
                          </a:solidFill>
                          <a:latin typeface="Arial" panose="020B0604020202020204" pitchFamily="34" charset="0"/>
                          <a:cs typeface="Arial" panose="020B0604020202020204" pitchFamily="34" charset="0"/>
                        </a:rPr>
                        <a:t> </a:t>
                      </a:r>
                      <a:r>
                        <a:rPr lang="en-US" sz="2600" b="0" dirty="0" err="1">
                          <a:solidFill>
                            <a:schemeClr val="tx1"/>
                          </a:solidFill>
                          <a:latin typeface="Arial" panose="020B0604020202020204" pitchFamily="34" charset="0"/>
                          <a:cs typeface="Arial" panose="020B0604020202020204" pitchFamily="34" charset="0"/>
                        </a:rPr>
                        <a:t>mencapai</a:t>
                      </a:r>
                      <a:r>
                        <a:rPr lang="en-US" sz="2600" b="0" dirty="0">
                          <a:solidFill>
                            <a:schemeClr val="tx1"/>
                          </a:solidFill>
                          <a:latin typeface="Arial" panose="020B0604020202020204" pitchFamily="34" charset="0"/>
                          <a:cs typeface="Arial" panose="020B0604020202020204" pitchFamily="34" charset="0"/>
                        </a:rPr>
                        <a:t> </a:t>
                      </a:r>
                      <a:r>
                        <a:rPr lang="id-ID" sz="2600" b="1" kern="1200" dirty="0">
                          <a:solidFill>
                            <a:schemeClr val="dk1"/>
                          </a:solidFill>
                          <a:effectLst/>
                          <a:latin typeface="Arial" panose="020B0604020202020204" pitchFamily="34" charset="0"/>
                          <a:ea typeface="+mn-ea"/>
                          <a:cs typeface="Arial" panose="020B0604020202020204" pitchFamily="34" charset="0"/>
                        </a:rPr>
                        <a:t>5,35 %</a:t>
                      </a:r>
                      <a:r>
                        <a:rPr lang="id-ID" sz="2600" b="0" kern="1200" dirty="0">
                          <a:solidFill>
                            <a:schemeClr val="dk1"/>
                          </a:solidFill>
                          <a:effectLst/>
                          <a:latin typeface="Arial" panose="020B0604020202020204" pitchFamily="34" charset="0"/>
                          <a:ea typeface="+mn-ea"/>
                          <a:cs typeface="Arial" panose="020B0604020202020204" pitchFamily="34" charset="0"/>
                        </a:rPr>
                        <a:t> </a:t>
                      </a:r>
                      <a:r>
                        <a:rPr lang="en-US" sz="2600" b="0" dirty="0">
                          <a:solidFill>
                            <a:srgbClr val="FF0000"/>
                          </a:solidFill>
                          <a:latin typeface="Arial" panose="020B0604020202020204" pitchFamily="34" charset="0"/>
                          <a:cs typeface="Arial" panose="020B0604020202020204" pitchFamily="34" charset="0"/>
                        </a:rPr>
                        <a:t> </a:t>
                      </a:r>
                    </a:p>
                  </a:txBody>
                  <a:tcPr/>
                </a:tc>
                <a:extLst>
                  <a:ext uri="{0D108BD9-81ED-4DB2-BD59-A6C34878D82A}">
                    <a16:rowId xmlns="" xmlns:a16="http://schemas.microsoft.com/office/drawing/2014/main" val="10004"/>
                  </a:ext>
                </a:extLst>
              </a:tr>
            </a:tbl>
          </a:graphicData>
        </a:graphic>
      </p:graphicFrame>
      <p:pic>
        <p:nvPicPr>
          <p:cNvPr id="2050" name="Picture 2" descr="C:\Users\ASUS-PC\Downloads\WhatsApp Image 2021-07-28 at 10.38.09 (2).jpeg"/>
          <p:cNvPicPr>
            <a:picLocks noChangeAspect="1" noChangeArrowheads="1"/>
          </p:cNvPicPr>
          <p:nvPr/>
        </p:nvPicPr>
        <p:blipFill>
          <a:blip r:embed="rId2"/>
          <a:srcRect/>
          <a:stretch>
            <a:fillRect/>
          </a:stretch>
        </p:blipFill>
        <p:spPr bwMode="auto">
          <a:xfrm>
            <a:off x="283780" y="1210988"/>
            <a:ext cx="6197231" cy="5200917"/>
          </a:xfrm>
          <a:prstGeom prst="rect">
            <a:avLst/>
          </a:prstGeom>
          <a:noFill/>
        </p:spPr>
      </p:pic>
    </p:spTree>
    <p:extLst>
      <p:ext uri="{BB962C8B-B14F-4D97-AF65-F5344CB8AC3E}">
        <p14:creationId xmlns:p14="http://schemas.microsoft.com/office/powerpoint/2010/main" val="136458583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49" y="755781"/>
            <a:ext cx="11336383" cy="1325563"/>
          </a:xfrm>
        </p:spPr>
        <p:txBody>
          <a:bodyPr/>
          <a:lstStyle/>
          <a:p>
            <a:r>
              <a:rPr lang="en-US" b="1" dirty="0" err="1"/>
              <a:t>Contoh</a:t>
            </a:r>
            <a:r>
              <a:rPr lang="en-US" b="1" dirty="0"/>
              <a:t> </a:t>
            </a:r>
            <a:r>
              <a:rPr lang="en-US" b="1" dirty="0" err="1"/>
              <a:t>hasil</a:t>
            </a:r>
            <a:r>
              <a:rPr lang="en-US" b="1" dirty="0"/>
              <a:t>: </a:t>
            </a:r>
            <a:r>
              <a:rPr lang="en-US" dirty="0"/>
              <a:t/>
            </a:r>
            <a:br>
              <a:rPr lang="en-US" dirty="0"/>
            </a:br>
            <a:r>
              <a:rPr lang="en-US" dirty="0"/>
              <a:t>HASIL PENKOM PEJABAT ADMINISTRATOR 2019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017343"/>
              </p:ext>
            </p:extLst>
          </p:nvPr>
        </p:nvGraphicFramePr>
        <p:xfrm>
          <a:off x="411876" y="2281642"/>
          <a:ext cx="5363664" cy="2638656"/>
        </p:xfrm>
        <a:graphic>
          <a:graphicData uri="http://schemas.openxmlformats.org/drawingml/2006/table">
            <a:tbl>
              <a:tblPr firstRow="1" firstCol="1" bandRow="1">
                <a:tableStyleId>{5C22544A-7EE6-4342-B048-85BDC9FD1C3A}</a:tableStyleId>
              </a:tblPr>
              <a:tblGrid>
                <a:gridCol w="477720">
                  <a:extLst>
                    <a:ext uri="{9D8B030D-6E8A-4147-A177-3AD203B41FA5}">
                      <a16:colId xmlns="" xmlns:a16="http://schemas.microsoft.com/office/drawing/2014/main" val="20000"/>
                    </a:ext>
                  </a:extLst>
                </a:gridCol>
                <a:gridCol w="3004893">
                  <a:extLst>
                    <a:ext uri="{9D8B030D-6E8A-4147-A177-3AD203B41FA5}">
                      <a16:colId xmlns="" xmlns:a16="http://schemas.microsoft.com/office/drawing/2014/main" val="20001"/>
                    </a:ext>
                  </a:extLst>
                </a:gridCol>
                <a:gridCol w="956730">
                  <a:extLst>
                    <a:ext uri="{9D8B030D-6E8A-4147-A177-3AD203B41FA5}">
                      <a16:colId xmlns="" xmlns:a16="http://schemas.microsoft.com/office/drawing/2014/main" val="20002"/>
                    </a:ext>
                  </a:extLst>
                </a:gridCol>
                <a:gridCol w="924321">
                  <a:extLst>
                    <a:ext uri="{9D8B030D-6E8A-4147-A177-3AD203B41FA5}">
                      <a16:colId xmlns="" xmlns:a16="http://schemas.microsoft.com/office/drawing/2014/main" val="20003"/>
                    </a:ext>
                  </a:extLst>
                </a:gridCol>
              </a:tblGrid>
              <a:tr h="439776">
                <a:tc>
                  <a:txBody>
                    <a:bodyPr/>
                    <a:lstStyle/>
                    <a:p>
                      <a:pPr algn="ctr">
                        <a:lnSpc>
                          <a:spcPct val="107000"/>
                        </a:lnSpc>
                        <a:spcAft>
                          <a:spcPts val="0"/>
                        </a:spcAft>
                      </a:pPr>
                      <a:r>
                        <a:rPr lang="en-US" sz="14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KOMPETENSI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STANDAR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JPM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74860">
                <a:tc>
                  <a:txBody>
                    <a:bodyPr/>
                    <a:lstStyle/>
                    <a:p>
                      <a:pPr algn="ctr">
                        <a:lnSpc>
                          <a:spcPct val="107000"/>
                        </a:lnSpc>
                        <a:spcAft>
                          <a:spcPts val="0"/>
                        </a:spcAft>
                      </a:pPr>
                      <a:r>
                        <a:rPr lang="en-US" sz="14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solidFill>
                            <a:srgbClr val="FF0000"/>
                          </a:solidFill>
                          <a:effectLst/>
                        </a:rPr>
                        <a:t>PELAYANAN PUBLIK</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solidFill>
                            <a:srgbClr val="FF0000"/>
                          </a:solidFill>
                          <a:effectLst/>
                        </a:rPr>
                        <a:t>100 %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solidFill>
                            <a:srgbClr val="FF0000"/>
                          </a:solidFill>
                          <a:effectLst/>
                        </a:rPr>
                        <a:t>63.18 %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74860">
                <a:tc>
                  <a:txBody>
                    <a:bodyPr/>
                    <a:lstStyle/>
                    <a:p>
                      <a:pPr algn="ctr">
                        <a:lnSpc>
                          <a:spcPct val="107000"/>
                        </a:lnSpc>
                        <a:spcAft>
                          <a:spcPts val="0"/>
                        </a:spcAft>
                      </a:pPr>
                      <a:r>
                        <a:rPr lang="en-US" sz="14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effectLst/>
                        </a:rPr>
                        <a:t>ORIENTASI PADA HASIL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63.31 %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74860">
                <a:tc>
                  <a:txBody>
                    <a:bodyPr/>
                    <a:lstStyle/>
                    <a:p>
                      <a:pPr algn="ctr">
                        <a:lnSpc>
                          <a:spcPct val="107000"/>
                        </a:lnSpc>
                        <a:spcAft>
                          <a:spcPts val="0"/>
                        </a:spcAft>
                      </a:pPr>
                      <a:r>
                        <a:rPr lang="en-US" sz="14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effectLst/>
                        </a:rPr>
                        <a:t>INTEGRITAS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65.18 %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74860">
                <a:tc>
                  <a:txBody>
                    <a:bodyPr/>
                    <a:lstStyle/>
                    <a:p>
                      <a:pPr algn="ctr">
                        <a:lnSpc>
                          <a:spcPct val="107000"/>
                        </a:lnSpc>
                        <a:spcAft>
                          <a:spcPts val="0"/>
                        </a:spcAft>
                      </a:pPr>
                      <a:r>
                        <a:rPr lang="en-US" sz="14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KERJASAMA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65.43 %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74860">
                <a:tc>
                  <a:txBody>
                    <a:bodyPr/>
                    <a:lstStyle/>
                    <a:p>
                      <a:pPr algn="ctr">
                        <a:lnSpc>
                          <a:spcPct val="107000"/>
                        </a:lnSpc>
                        <a:spcAft>
                          <a:spcPts val="0"/>
                        </a:spcAft>
                      </a:pPr>
                      <a:r>
                        <a:rPr lang="en-US" sz="14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PENGAMBILAN KEPUTUSAN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66.80 %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74860">
                <a:tc>
                  <a:txBody>
                    <a:bodyPr/>
                    <a:lstStyle/>
                    <a:p>
                      <a:pPr algn="ctr">
                        <a:lnSpc>
                          <a:spcPct val="107000"/>
                        </a:lnSpc>
                        <a:spcAft>
                          <a:spcPts val="0"/>
                        </a:spcAft>
                      </a:pPr>
                      <a:r>
                        <a:rPr lang="en-US" sz="14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effectLst/>
                        </a:rPr>
                        <a:t>MENGELOLA PERUBAHAN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69.17 %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74860">
                <a:tc>
                  <a:txBody>
                    <a:bodyPr/>
                    <a:lstStyle/>
                    <a:p>
                      <a:pPr algn="ctr">
                        <a:lnSpc>
                          <a:spcPct val="107000"/>
                        </a:lnSpc>
                        <a:spcAft>
                          <a:spcPts val="0"/>
                        </a:spcAft>
                      </a:pPr>
                      <a:r>
                        <a:rPr lang="en-US" sz="14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a:effectLst/>
                        </a:rPr>
                        <a:t>KOMUNIKASI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71.06 %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74860">
                <a:tc>
                  <a:txBody>
                    <a:bodyPr/>
                    <a:lstStyle/>
                    <a:p>
                      <a:pPr algn="ctr">
                        <a:lnSpc>
                          <a:spcPct val="107000"/>
                        </a:lnSpc>
                        <a:spcAft>
                          <a:spcPts val="0"/>
                        </a:spcAft>
                      </a:pPr>
                      <a:r>
                        <a:rPr lang="en-US" sz="14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400" dirty="0">
                          <a:effectLst/>
                        </a:rPr>
                        <a:t>PENGEMBANGAN DIRI &amp; ORANG LAIN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a:effectLst/>
                        </a:rPr>
                        <a:t>100 %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dirty="0">
                          <a:effectLst/>
                        </a:rPr>
                        <a:t>73.67 %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graphicFrame>
        <p:nvGraphicFramePr>
          <p:cNvPr id="5" name="Chart 4"/>
          <p:cNvGraphicFramePr/>
          <p:nvPr>
            <p:extLst>
              <p:ext uri="{D42A27DB-BD31-4B8C-83A1-F6EECF244321}">
                <p14:modId xmlns:p14="http://schemas.microsoft.com/office/powerpoint/2010/main" val="5193958"/>
              </p:ext>
            </p:extLst>
          </p:nvPr>
        </p:nvGraphicFramePr>
        <p:xfrm>
          <a:off x="6224337" y="1554433"/>
          <a:ext cx="5555787" cy="37839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11876" y="5338398"/>
            <a:ext cx="11250735" cy="1200329"/>
          </a:xfrm>
          <a:prstGeom prst="rect">
            <a:avLst/>
          </a:prstGeom>
        </p:spPr>
        <p:txBody>
          <a:bodyPr wrap="square">
            <a:spAutoFit/>
          </a:bodyPr>
          <a:lstStyle/>
          <a:p>
            <a:r>
              <a:rPr lang="en-US" sz="2400" b="1" i="1" dirty="0">
                <a:latin typeface="Arial" panose="020B0604020202020204" pitchFamily="34" charset="0"/>
                <a:ea typeface="Calibri" panose="020F0502020204030204" pitchFamily="34" charset="0"/>
              </a:rPr>
              <a:t>Job Person Match (JPM) </a:t>
            </a:r>
            <a:r>
              <a:rPr lang="en-US" sz="2400" dirty="0" err="1">
                <a:latin typeface="Arial" panose="020B0604020202020204" pitchFamily="34" charset="0"/>
                <a:ea typeface="Calibri" panose="020F0502020204030204" pitchFamily="34" charset="0"/>
              </a:rPr>
              <a:t>adalah</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prosentase</a:t>
            </a:r>
            <a:r>
              <a:rPr lang="en-US" sz="2400" dirty="0">
                <a:latin typeface="Arial" panose="020B0604020202020204" pitchFamily="34" charset="0"/>
                <a:ea typeface="Calibri" panose="020F0502020204030204" pitchFamily="34" charset="0"/>
              </a:rPr>
              <a:t> yang </a:t>
            </a:r>
            <a:r>
              <a:rPr lang="en-US" sz="2400" dirty="0" err="1">
                <a:latin typeface="Arial" panose="020B0604020202020204" pitchFamily="34" charset="0"/>
                <a:ea typeface="Calibri" panose="020F0502020204030204" pitchFamily="34" charset="0"/>
              </a:rPr>
              <a:t>menunjukkan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tingkat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kesesuaian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antara</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kompetensi</a:t>
            </a:r>
            <a:r>
              <a:rPr lang="en-US" sz="2400" dirty="0">
                <a:latin typeface="Arial" panose="020B0604020202020204" pitchFamily="34" charset="0"/>
                <a:ea typeface="Calibri" panose="020F0502020204030204" pitchFamily="34" charset="0"/>
              </a:rPr>
              <a:t> yang </a:t>
            </a:r>
            <a:r>
              <a:rPr lang="en-US" sz="2400" dirty="0" err="1">
                <a:latin typeface="Arial" panose="020B0604020202020204" pitchFamily="34" charset="0"/>
                <a:ea typeface="Calibri" panose="020F0502020204030204" pitchFamily="34" charset="0"/>
              </a:rPr>
              <a:t>dimiliki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seseorang</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dengan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standar</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kompetensi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jabatan</a:t>
            </a:r>
            <a:r>
              <a:rPr lang="en-US" sz="2400" dirty="0">
                <a:latin typeface="Arial" panose="020B0604020202020204" pitchFamily="34" charset="0"/>
                <a:ea typeface="Calibri" panose="020F0502020204030204" pitchFamily="34" charset="0"/>
              </a:rPr>
              <a:t> yang </a:t>
            </a:r>
            <a:r>
              <a:rPr lang="en-US" sz="2400" dirty="0" err="1">
                <a:latin typeface="Arial" panose="020B0604020202020204" pitchFamily="34" charset="0"/>
                <a:ea typeface="Calibri" panose="020F0502020204030204" pitchFamily="34" charset="0"/>
              </a:rPr>
              <a:t>dipersyaratkan</a:t>
            </a:r>
            <a:r>
              <a:rPr lang="en-US" sz="2400" dirty="0">
                <a:latin typeface="Arial" panose="020B0604020202020204" pitchFamily="34" charset="0"/>
                <a:ea typeface="Calibri" panose="020F0502020204030204" pitchFamily="34" charset="0"/>
              </a:rPr>
              <a:t>.</a:t>
            </a:r>
            <a:endParaRPr lang="en-US" sz="2400" dirty="0"/>
          </a:p>
        </p:txBody>
      </p:sp>
    </p:spTree>
    <p:extLst>
      <p:ext uri="{BB962C8B-B14F-4D97-AF65-F5344CB8AC3E}">
        <p14:creationId xmlns:p14="http://schemas.microsoft.com/office/powerpoint/2010/main" val="2490715342"/>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1668</TotalTime>
  <Words>1491</Words>
  <Application>Microsoft Office PowerPoint</Application>
  <PresentationFormat>Widescreen</PresentationFormat>
  <Paragraphs>381</Paragraphs>
  <Slides>22</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22</vt:i4>
      </vt:variant>
    </vt:vector>
  </HeadingPairs>
  <TitlesOfParts>
    <vt:vector size="41" baseType="lpstr">
      <vt:lpstr>Aharoni</vt:lpstr>
      <vt:lpstr>Algerian</vt:lpstr>
      <vt:lpstr>Arial</vt:lpstr>
      <vt:lpstr>Arial Black</vt:lpstr>
      <vt:lpstr>Arial Narrow</vt:lpstr>
      <vt:lpstr>Britannic Bold</vt:lpstr>
      <vt:lpstr>Calibri</vt:lpstr>
      <vt:lpstr>Calibri Light</vt:lpstr>
      <vt:lpstr>Calisto MT</vt:lpstr>
      <vt:lpstr>Century Gothic</vt:lpstr>
      <vt:lpstr>Mistral</vt:lpstr>
      <vt:lpstr>Roboto</vt:lpstr>
      <vt:lpstr>Roboto Bk</vt:lpstr>
      <vt:lpstr>Tahoma</vt:lpstr>
      <vt:lpstr>Times New Roman</vt:lpstr>
      <vt:lpstr>Trebuchet MS</vt:lpstr>
      <vt:lpstr>Wingdings</vt:lpstr>
      <vt:lpstr>Wingdings 3</vt:lpstr>
      <vt:lpstr>Office Theme</vt:lpstr>
      <vt:lpstr>PENILAIAN KOMPETENSI ASN  UNTUK MENDUKUNG SISTEM MERIT  DI LINGKUNGAN PEMERINTAH PROVINSI NUSA TENGGARA TIMUR</vt:lpstr>
      <vt:lpstr>PowerPoint Presentation</vt:lpstr>
      <vt:lpstr>ARAHAN PRESIDEN RI DALAM PIDATO PELANTIKAN</vt:lpstr>
      <vt:lpstr>Pembangunan ASN Nasional 2020-2024</vt:lpstr>
      <vt:lpstr>PowerPoint Presentation</vt:lpstr>
      <vt:lpstr>PowerPoint Presentation</vt:lpstr>
      <vt:lpstr>Kondisi Saat Ini</vt:lpstr>
      <vt:lpstr>Kondisi Saat Ini</vt:lpstr>
      <vt:lpstr>Contoh hasil:  HASIL PENKOM PEJABAT ADMINISTRATOR 2019</vt:lpstr>
      <vt:lpstr>Contoh Hasil :  HASIL PENKOM PEJABAT PENGAWAS 2019</vt:lpstr>
      <vt:lpstr>SISTEM MERIT</vt:lpstr>
      <vt:lpstr>8 ASPEK PENILAIAN SISTEM MERIT</vt:lpstr>
      <vt:lpstr>PowerPoint Presentation</vt:lpstr>
      <vt:lpstr>MANAJEMEN TALENTA VS MANAJEMEN SDM</vt:lpstr>
      <vt:lpstr>MODEL MANAJEMEN TALENTA ASN</vt:lpstr>
      <vt:lpstr>V. PENILAIAN KOMPETENSI BERBASIS CAT</vt:lpstr>
      <vt:lpstr>PowerPoint Presentation</vt:lpstr>
      <vt:lpstr>SOP PENKOM BERBASIS CAT</vt:lpstr>
      <vt:lpstr>PEMANFAATAN HASIL PENILAIAN KOMPETENSI</vt:lpstr>
      <vt:lpstr>STAKEHOLDERS PENTAHELIX PENILAIAN KOMPETENSI </vt:lpstr>
      <vt:lpstr>Branded </vt:lpstr>
      <vt:lpstr>TERIMA KASIH</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 Sabuna</dc:creator>
  <cp:lastModifiedBy>HP</cp:lastModifiedBy>
  <cp:revision>155</cp:revision>
  <dcterms:created xsi:type="dcterms:W3CDTF">2021-07-18T08:55:02Z</dcterms:created>
  <dcterms:modified xsi:type="dcterms:W3CDTF">2021-08-23T09:03:58Z</dcterms:modified>
</cp:coreProperties>
</file>