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72" r:id="rId2"/>
    <p:sldId id="411" r:id="rId3"/>
    <p:sldId id="298" r:id="rId4"/>
    <p:sldId id="332" r:id="rId5"/>
    <p:sldId id="397" r:id="rId6"/>
    <p:sldId id="405" r:id="rId7"/>
    <p:sldId id="393" r:id="rId8"/>
    <p:sldId id="391" r:id="rId9"/>
    <p:sldId id="403" r:id="rId10"/>
    <p:sldId id="404" r:id="rId11"/>
    <p:sldId id="376" r:id="rId12"/>
    <p:sldId id="377" r:id="rId13"/>
    <p:sldId id="378" r:id="rId14"/>
    <p:sldId id="379" r:id="rId15"/>
    <p:sldId id="380" r:id="rId16"/>
    <p:sldId id="381" r:id="rId17"/>
    <p:sldId id="382" r:id="rId18"/>
    <p:sldId id="408" r:id="rId19"/>
    <p:sldId id="409" r:id="rId20"/>
    <p:sldId id="410" r:id="rId21"/>
    <p:sldId id="338" r:id="rId22"/>
    <p:sldId id="370" r:id="rId23"/>
    <p:sldId id="327" r:id="rId24"/>
  </p:sldIdLst>
  <p:sldSz cx="12192000" cy="6858000"/>
  <p:notesSz cx="7069138" cy="1120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178" autoAdjust="0"/>
  </p:normalViewPr>
  <p:slideViewPr>
    <p:cSldViewPr snapToGrid="0" showGuides="1">
      <p:cViewPr varScale="1">
        <p:scale>
          <a:sx n="107" d="100"/>
          <a:sy n="107" d="100"/>
        </p:scale>
        <p:origin x="69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Sudah Entri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Januari</c:v>
                </c:pt>
                <c:pt idx="1">
                  <c:v>Februari</c:v>
                </c:pt>
                <c:pt idx="2">
                  <c:v>Maret</c:v>
                </c:pt>
                <c:pt idx="3">
                  <c:v>April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Agustus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Desember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63.76</c:v>
                </c:pt>
                <c:pt idx="1">
                  <c:v>62.44</c:v>
                </c:pt>
                <c:pt idx="2">
                  <c:v>98.59</c:v>
                </c:pt>
                <c:pt idx="3">
                  <c:v>97.97</c:v>
                </c:pt>
                <c:pt idx="4">
                  <c:v>97.63</c:v>
                </c:pt>
                <c:pt idx="5" formatCode="0.00">
                  <c:v>98.31</c:v>
                </c:pt>
                <c:pt idx="6">
                  <c:v>98.1</c:v>
                </c:pt>
                <c:pt idx="7">
                  <c:v>97.75</c:v>
                </c:pt>
                <c:pt idx="8">
                  <c:v>97.61</c:v>
                </c:pt>
                <c:pt idx="9">
                  <c:v>97.26</c:v>
                </c:pt>
                <c:pt idx="10">
                  <c:v>98.04</c:v>
                </c:pt>
                <c:pt idx="11">
                  <c:v>97.69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B8-45E8-B9B5-9E1ACDE2C5F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319148560"/>
        <c:axId val="1319154384"/>
      </c:barChart>
      <c:catAx>
        <c:axId val="131914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9154384"/>
        <c:crosses val="autoZero"/>
        <c:auto val="1"/>
        <c:lblAlgn val="ctr"/>
        <c:lblOffset val="100"/>
        <c:noMultiLvlLbl val="0"/>
      </c:catAx>
      <c:valAx>
        <c:axId val="13191543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19148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7693370165745859E-2"/>
          <c:y val="0.14545984463549017"/>
          <c:w val="0.84461325966850831"/>
          <c:h val="0.821320246743418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Persentase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603D-4AE1-AD90-E66134E7062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603D-4AE1-AD90-E66134E7062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03D-4AE1-AD90-E66134E706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603D-4AE1-AD90-E66134E7062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03D-4AE1-AD90-E66134E70627}"/>
              </c:ext>
            </c:extLst>
          </c:dPt>
          <c:dLbls>
            <c:dLbl>
              <c:idx val="0"/>
              <c:layout>
                <c:manualLayout>
                  <c:x val="9.668508287292818E-2"/>
                  <c:y val="-6.587996244323400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3D-4AE1-AD90-E66134E70627}"/>
                </c:ext>
              </c:extLst>
            </c:dLbl>
            <c:dLbl>
              <c:idx val="1"/>
              <c:layout>
                <c:manualLayout>
                  <c:x val="-6.4616746309659689E-2"/>
                  <c:y val="1.21999930450433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035462090580196E-2"/>
                      <c:h val="0.103628470057470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03D-4AE1-AD90-E66134E70627}"/>
                </c:ext>
              </c:extLst>
            </c:dLbl>
            <c:dLbl>
              <c:idx val="2"/>
              <c:layout>
                <c:manualLayout>
                  <c:x val="-8.3057081777554248E-2"/>
                  <c:y val="-6.099996522521667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014596916171716E-2"/>
                      <c:h val="0.103628470057470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03D-4AE1-AD90-E66134E70627}"/>
                </c:ext>
              </c:extLst>
            </c:dLbl>
            <c:dLbl>
              <c:idx val="3"/>
              <c:layout>
                <c:manualLayout>
                  <c:x val="1.3649301592214978E-2"/>
                  <c:y val="-6.099996522521667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3D-4AE1-AD90-E66134E70627}"/>
                </c:ext>
              </c:extLst>
            </c:dLbl>
            <c:dLbl>
              <c:idx val="4"/>
              <c:layout>
                <c:manualLayout>
                  <c:x val="4.2817679558011051E-2"/>
                  <c:y val="-4.391997496215601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3D-4AE1-AD90-E66134E70627}"/>
                </c:ext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Sangat Baik</c:v>
                </c:pt>
                <c:pt idx="1">
                  <c:v>Baik</c:v>
                </c:pt>
                <c:pt idx="2">
                  <c:v>Cukup</c:v>
                </c:pt>
                <c:pt idx="3">
                  <c:v>Kurang</c:v>
                </c:pt>
                <c:pt idx="4">
                  <c:v>Buruk</c:v>
                </c:pt>
              </c:strCache>
            </c:strRef>
          </c:cat>
          <c:val>
            <c:numRef>
              <c:f>Sheet1!$B$2:$B$6</c:f>
              <c:numCache>
                <c:formatCode>0.00</c:formatCode>
                <c:ptCount val="5"/>
                <c:pt idx="0">
                  <c:v>84.170322951880891</c:v>
                </c:pt>
                <c:pt idx="1">
                  <c:v>7.6530245270804862</c:v>
                </c:pt>
                <c:pt idx="2">
                  <c:v>1.0558872185859165</c:v>
                </c:pt>
                <c:pt idx="3">
                  <c:v>2.0297777458102564</c:v>
                </c:pt>
                <c:pt idx="4">
                  <c:v>4.9543264043731563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3D-4AE1-AD90-E66134E7062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Sudah Entri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Januari</c:v>
                </c:pt>
                <c:pt idx="1">
                  <c:v>Februari</c:v>
                </c:pt>
                <c:pt idx="2">
                  <c:v>Maret</c:v>
                </c:pt>
                <c:pt idx="3">
                  <c:v>April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Agustus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Desember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71.92</c:v>
                </c:pt>
                <c:pt idx="1">
                  <c:v>70.83</c:v>
                </c:pt>
                <c:pt idx="2">
                  <c:v>68.89</c:v>
                </c:pt>
                <c:pt idx="3">
                  <c:v>76.400000000000006</c:v>
                </c:pt>
                <c:pt idx="4">
                  <c:v>75.33</c:v>
                </c:pt>
                <c:pt idx="5">
                  <c:v>88.43</c:v>
                </c:pt>
                <c:pt idx="6">
                  <c:v>88.08</c:v>
                </c:pt>
                <c:pt idx="7">
                  <c:v>87.61</c:v>
                </c:pt>
                <c:pt idx="8">
                  <c:v>86.56</c:v>
                </c:pt>
                <c:pt idx="9">
                  <c:v>91.78</c:v>
                </c:pt>
                <c:pt idx="10">
                  <c:v>91.83</c:v>
                </c:pt>
                <c:pt idx="11">
                  <c:v>91.76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B8-45E8-B9B5-9E1ACDE2C5F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319148560"/>
        <c:axId val="1319154384"/>
      </c:barChart>
      <c:catAx>
        <c:axId val="131914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9154384"/>
        <c:crosses val="autoZero"/>
        <c:auto val="1"/>
        <c:lblAlgn val="ctr"/>
        <c:lblOffset val="100"/>
        <c:noMultiLvlLbl val="0"/>
      </c:catAx>
      <c:valAx>
        <c:axId val="13191543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19148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7693370165745859E-2"/>
          <c:y val="0.14545984463549017"/>
          <c:w val="0.84461325966850831"/>
          <c:h val="0.821320246743418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Persentase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603D-4AE1-AD90-E66134E7062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603D-4AE1-AD90-E66134E7062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03D-4AE1-AD90-E66134E706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603D-4AE1-AD90-E66134E7062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03D-4AE1-AD90-E66134E70627}"/>
              </c:ext>
            </c:extLst>
          </c:dPt>
          <c:dLbls>
            <c:dLbl>
              <c:idx val="0"/>
              <c:layout>
                <c:manualLayout>
                  <c:x val="5.6390020120335081E-2"/>
                  <c:y val="-0.1268799276684506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3D-4AE1-AD90-E66134E70627}"/>
                </c:ext>
              </c:extLst>
            </c:dLbl>
            <c:dLbl>
              <c:idx val="1"/>
              <c:layout>
                <c:manualLayout>
                  <c:x val="-5.0796107489020872E-2"/>
                  <c:y val="-4.8799972180173339E-3"/>
                </c:manualLayout>
              </c:layout>
              <c:spPr>
                <a:pattFill prst="pct75">
                  <a:fgClr>
                    <a:prstClr val="black">
                      <a:lumMod val="75000"/>
                      <a:lumOff val="25000"/>
                    </a:prstClr>
                  </a:fgClr>
                  <a:bgClr>
                    <a:prstClr val="black">
                      <a:lumMod val="65000"/>
                      <a:lumOff val="35000"/>
                    </a:prst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>
                    <c:manualLayout>
                      <c:w val="0.11357457582851284"/>
                      <c:h val="0.126431890128591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03D-4AE1-AD90-E66134E70627}"/>
                </c:ext>
              </c:extLst>
            </c:dLbl>
            <c:dLbl>
              <c:idx val="2"/>
              <c:layout>
                <c:manualLayout>
                  <c:x val="-3.6988285708758152E-2"/>
                  <c:y val="-6.831996105224268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17231422546385"/>
                      <c:h val="0.115676683661481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03D-4AE1-AD90-E66134E70627}"/>
                </c:ext>
              </c:extLst>
            </c:dLbl>
            <c:dLbl>
              <c:idx val="3"/>
              <c:layout>
                <c:manualLayout>
                  <c:x val="-3.2419494476581101E-2"/>
                  <c:y val="-0.1146799346234073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11866644740661"/>
                      <c:h val="0.115676683661481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03D-4AE1-AD90-E66134E70627}"/>
                </c:ext>
              </c:extLst>
            </c:dLbl>
            <c:dLbl>
              <c:idx val="4"/>
              <c:layout>
                <c:manualLayout>
                  <c:x val="-6.3908423455667579E-2"/>
                  <c:y val="1.9519988872069335E-2"/>
                </c:manualLayout>
              </c:layout>
              <c:spPr>
                <a:pattFill prst="pct75">
                  <a:fgClr>
                    <a:prstClr val="black">
                      <a:lumMod val="75000"/>
                      <a:lumOff val="25000"/>
                    </a:prstClr>
                  </a:fgClr>
                  <a:bgClr>
                    <a:prstClr val="black">
                      <a:lumMod val="65000"/>
                      <a:lumOff val="35000"/>
                    </a:prst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>
                    <c:manualLayout>
                      <c:w val="0.11704436630617733"/>
                      <c:h val="0.121551892910574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03D-4AE1-AD90-E66134E70627}"/>
                </c:ext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Sangat Baik</c:v>
                </c:pt>
                <c:pt idx="1">
                  <c:v>Baik</c:v>
                </c:pt>
                <c:pt idx="2">
                  <c:v>Cukup</c:v>
                </c:pt>
                <c:pt idx="3">
                  <c:v>Kurang</c:v>
                </c:pt>
                <c:pt idx="4">
                  <c:v>Buruk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58.26156578150502</c:v>
                </c:pt>
                <c:pt idx="1">
                  <c:v>10.301680335861878</c:v>
                </c:pt>
                <c:pt idx="2">
                  <c:v>5.3776906416481047</c:v>
                </c:pt>
                <c:pt idx="3">
                  <c:v>5.1087547859291114</c:v>
                </c:pt>
                <c:pt idx="4">
                  <c:v>22.991962718510379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3D-4AE1-AD90-E66134E7062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4FF612-13C7-450C-937F-3E3E7B03A1CA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EFF575-A079-4232-8862-4F1964CD6515}">
      <dgm:prSet phldrT="[Text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Visi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Misi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Gubernur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Wakil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Gubernur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NTT</a:t>
          </a:r>
        </a:p>
      </dgm:t>
    </dgm:pt>
    <dgm:pt modelId="{A6C0FD0B-FB10-4115-9C5D-3688F3ED43CD}" type="parTrans" cxnId="{C97E349B-084E-4CA6-B6B7-78418682BC7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0A30B4-5196-45A1-AB23-7159D3FC2E24}" type="sibTrans" cxnId="{C97E349B-084E-4CA6-B6B7-78418682BC7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FDAEF6-D5D7-4420-83A1-936B28A11A16}">
      <dgm:prSet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Regulasi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Penilaian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Prestasi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Kerja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D40AEF-5C6D-41A8-872D-421BD067134A}" type="parTrans" cxnId="{715350B8-CF90-440B-99D5-F8579DC67EE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10391E-8C52-428E-86DB-862B6CF32D69}" type="sibTrans" cxnId="{715350B8-CF90-440B-99D5-F8579DC67EE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77A5BB-B364-43C4-8F1E-7E387F78C285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Evaluasi PPK Online Tahun 2021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FF1150-29E1-4E64-BB84-ECD6E254D8B5}" type="parTrans" cxnId="{37956924-6168-4A3E-9989-4A44A68EE3C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BC4700-8C4C-48FC-9C27-0C7F226F8E3C}" type="sibTrans" cxnId="{37956924-6168-4A3E-9989-4A44A68EE3C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DCB73B-4697-439F-B4F0-24AF5206C4B2}">
      <dgm:prSet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Regulasi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PP 30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Tahun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2019</a:t>
          </a:r>
        </a:p>
      </dgm:t>
    </dgm:pt>
    <dgm:pt modelId="{FF03C7E0-7EF6-45E6-A79F-98437532E9F2}" type="parTrans" cxnId="{30AFC9A7-DA2F-4FC8-B2EB-2097117DA68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64D4D6-A1D8-4231-BFF2-D0A8346BC1A7}" type="sibTrans" cxnId="{30AFC9A7-DA2F-4FC8-B2EB-2097117DA68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40A2F7-38DD-429F-9487-10A73B14BEB6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Surat Edaran Menpan-RB No. 3 Tahun 2021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57769B-D082-40CF-8BC5-C18997DD11BF}" type="parTrans" cxnId="{A96A7A01-7D85-4E15-81B8-C60F73A4757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1C56E2-1FE6-440D-97DD-FC9156491A83}" type="sibTrans" cxnId="{A96A7A01-7D85-4E15-81B8-C60F73A4757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5A643A-2BFF-4D5F-B939-A23BEB923364}" type="pres">
      <dgm:prSet presAssocID="{734FF612-13C7-450C-937F-3E3E7B03A1CA}" presName="outerComposite" presStyleCnt="0">
        <dgm:presLayoutVars>
          <dgm:chMax val="5"/>
          <dgm:dir/>
          <dgm:resizeHandles val="exact"/>
        </dgm:presLayoutVars>
      </dgm:prSet>
      <dgm:spPr/>
    </dgm:pt>
    <dgm:pt modelId="{6E3EA3FF-E402-4508-A749-2AA95B186048}" type="pres">
      <dgm:prSet presAssocID="{734FF612-13C7-450C-937F-3E3E7B03A1CA}" presName="dummyMaxCanvas" presStyleCnt="0">
        <dgm:presLayoutVars/>
      </dgm:prSet>
      <dgm:spPr/>
    </dgm:pt>
    <dgm:pt modelId="{E583024B-7044-42D4-8297-04948AF4AA08}" type="pres">
      <dgm:prSet presAssocID="{734FF612-13C7-450C-937F-3E3E7B03A1CA}" presName="FiveNodes_1" presStyleLbl="node1" presStyleIdx="0" presStyleCnt="5">
        <dgm:presLayoutVars>
          <dgm:bulletEnabled val="1"/>
        </dgm:presLayoutVars>
      </dgm:prSet>
      <dgm:spPr/>
    </dgm:pt>
    <dgm:pt modelId="{67339257-411C-4D66-9F06-2D10A1B5EC72}" type="pres">
      <dgm:prSet presAssocID="{734FF612-13C7-450C-937F-3E3E7B03A1CA}" presName="FiveNodes_2" presStyleLbl="node1" presStyleIdx="1" presStyleCnt="5">
        <dgm:presLayoutVars>
          <dgm:bulletEnabled val="1"/>
        </dgm:presLayoutVars>
      </dgm:prSet>
      <dgm:spPr/>
    </dgm:pt>
    <dgm:pt modelId="{F5D2BAEC-E8E0-40E4-8899-09D75227FC1B}" type="pres">
      <dgm:prSet presAssocID="{734FF612-13C7-450C-937F-3E3E7B03A1CA}" presName="FiveNodes_3" presStyleLbl="node1" presStyleIdx="2" presStyleCnt="5">
        <dgm:presLayoutVars>
          <dgm:bulletEnabled val="1"/>
        </dgm:presLayoutVars>
      </dgm:prSet>
      <dgm:spPr/>
    </dgm:pt>
    <dgm:pt modelId="{931C5E0D-E630-49E0-BD3E-B4600CA3BB40}" type="pres">
      <dgm:prSet presAssocID="{734FF612-13C7-450C-937F-3E3E7B03A1CA}" presName="FiveNodes_4" presStyleLbl="node1" presStyleIdx="3" presStyleCnt="5">
        <dgm:presLayoutVars>
          <dgm:bulletEnabled val="1"/>
        </dgm:presLayoutVars>
      </dgm:prSet>
      <dgm:spPr/>
    </dgm:pt>
    <dgm:pt modelId="{A6E414D9-EE97-4D5D-9299-F2361CCB9F00}" type="pres">
      <dgm:prSet presAssocID="{734FF612-13C7-450C-937F-3E3E7B03A1CA}" presName="FiveNodes_5" presStyleLbl="node1" presStyleIdx="4" presStyleCnt="5">
        <dgm:presLayoutVars>
          <dgm:bulletEnabled val="1"/>
        </dgm:presLayoutVars>
      </dgm:prSet>
      <dgm:spPr/>
    </dgm:pt>
    <dgm:pt modelId="{D6AA5D46-1CBB-4FC7-82CA-4D327DFB9143}" type="pres">
      <dgm:prSet presAssocID="{734FF612-13C7-450C-937F-3E3E7B03A1CA}" presName="FiveConn_1-2" presStyleLbl="fgAccFollowNode1" presStyleIdx="0" presStyleCnt="4">
        <dgm:presLayoutVars>
          <dgm:bulletEnabled val="1"/>
        </dgm:presLayoutVars>
      </dgm:prSet>
      <dgm:spPr/>
    </dgm:pt>
    <dgm:pt modelId="{156BE829-D39B-40B7-A33A-AA9A584FAAC6}" type="pres">
      <dgm:prSet presAssocID="{734FF612-13C7-450C-937F-3E3E7B03A1CA}" presName="FiveConn_2-3" presStyleLbl="fgAccFollowNode1" presStyleIdx="1" presStyleCnt="4">
        <dgm:presLayoutVars>
          <dgm:bulletEnabled val="1"/>
        </dgm:presLayoutVars>
      </dgm:prSet>
      <dgm:spPr/>
    </dgm:pt>
    <dgm:pt modelId="{C9C4835C-31EE-4B3E-9CB8-B7F9FA1ACAF7}" type="pres">
      <dgm:prSet presAssocID="{734FF612-13C7-450C-937F-3E3E7B03A1CA}" presName="FiveConn_3-4" presStyleLbl="fgAccFollowNode1" presStyleIdx="2" presStyleCnt="4">
        <dgm:presLayoutVars>
          <dgm:bulletEnabled val="1"/>
        </dgm:presLayoutVars>
      </dgm:prSet>
      <dgm:spPr/>
    </dgm:pt>
    <dgm:pt modelId="{7ED2FE9B-4777-4AED-8171-02A54613CD59}" type="pres">
      <dgm:prSet presAssocID="{734FF612-13C7-450C-937F-3E3E7B03A1CA}" presName="FiveConn_4-5" presStyleLbl="fgAccFollowNode1" presStyleIdx="3" presStyleCnt="4">
        <dgm:presLayoutVars>
          <dgm:bulletEnabled val="1"/>
        </dgm:presLayoutVars>
      </dgm:prSet>
      <dgm:spPr/>
    </dgm:pt>
    <dgm:pt modelId="{31237806-7C1B-4A6F-89ED-4DDF38D03C1A}" type="pres">
      <dgm:prSet presAssocID="{734FF612-13C7-450C-937F-3E3E7B03A1CA}" presName="FiveNodes_1_text" presStyleLbl="node1" presStyleIdx="4" presStyleCnt="5">
        <dgm:presLayoutVars>
          <dgm:bulletEnabled val="1"/>
        </dgm:presLayoutVars>
      </dgm:prSet>
      <dgm:spPr/>
    </dgm:pt>
    <dgm:pt modelId="{B2D932F9-3226-4A40-9629-D3C0CA0B3912}" type="pres">
      <dgm:prSet presAssocID="{734FF612-13C7-450C-937F-3E3E7B03A1CA}" presName="FiveNodes_2_text" presStyleLbl="node1" presStyleIdx="4" presStyleCnt="5">
        <dgm:presLayoutVars>
          <dgm:bulletEnabled val="1"/>
        </dgm:presLayoutVars>
      </dgm:prSet>
      <dgm:spPr/>
    </dgm:pt>
    <dgm:pt modelId="{0DF68F74-54C9-47E1-8C05-7B364B226DB9}" type="pres">
      <dgm:prSet presAssocID="{734FF612-13C7-450C-937F-3E3E7B03A1CA}" presName="FiveNodes_3_text" presStyleLbl="node1" presStyleIdx="4" presStyleCnt="5">
        <dgm:presLayoutVars>
          <dgm:bulletEnabled val="1"/>
        </dgm:presLayoutVars>
      </dgm:prSet>
      <dgm:spPr/>
    </dgm:pt>
    <dgm:pt modelId="{8257B219-01E5-400D-9E73-75B5FC748E2F}" type="pres">
      <dgm:prSet presAssocID="{734FF612-13C7-450C-937F-3E3E7B03A1CA}" presName="FiveNodes_4_text" presStyleLbl="node1" presStyleIdx="4" presStyleCnt="5">
        <dgm:presLayoutVars>
          <dgm:bulletEnabled val="1"/>
        </dgm:presLayoutVars>
      </dgm:prSet>
      <dgm:spPr/>
    </dgm:pt>
    <dgm:pt modelId="{ECD1612B-7BF0-4B8D-9C53-B684872506A6}" type="pres">
      <dgm:prSet presAssocID="{734FF612-13C7-450C-937F-3E3E7B03A1C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A96A7A01-7D85-4E15-81B8-C60F73A47572}" srcId="{734FF612-13C7-450C-937F-3E3E7B03A1CA}" destId="{4140A2F7-38DD-429F-9487-10A73B14BEB6}" srcOrd="4" destOrd="0" parTransId="{C157769B-D082-40CF-8BC5-C18997DD11BF}" sibTransId="{5A1C56E2-1FE6-440D-97DD-FC9156491A83}"/>
    <dgm:cxn modelId="{B5EFE817-78FE-4A23-AA19-375CAB7DD38D}" type="presOf" srcId="{2DDCB73B-4697-439F-B4F0-24AF5206C4B2}" destId="{931C5E0D-E630-49E0-BD3E-B4600CA3BB40}" srcOrd="0" destOrd="0" presId="urn:microsoft.com/office/officeart/2005/8/layout/vProcess5"/>
    <dgm:cxn modelId="{37956924-6168-4A3E-9989-4A44A68EE3CC}" srcId="{734FF612-13C7-450C-937F-3E3E7B03A1CA}" destId="{6377A5BB-B364-43C4-8F1E-7E387F78C285}" srcOrd="2" destOrd="0" parTransId="{82FF1150-29E1-4E64-BB84-ECD6E254D8B5}" sibTransId="{3CBC4700-8C4C-48FC-9C27-0C7F226F8E3C}"/>
    <dgm:cxn modelId="{53D7022E-23FF-4D1B-8BF8-7F0CEED7783A}" type="presOf" srcId="{0364D4D6-A1D8-4231-BFF2-D0A8346BC1A7}" destId="{7ED2FE9B-4777-4AED-8171-02A54613CD59}" srcOrd="0" destOrd="0" presId="urn:microsoft.com/office/officeart/2005/8/layout/vProcess5"/>
    <dgm:cxn modelId="{9A528A41-EF01-40C1-AA45-A0B79CBB1002}" type="presOf" srcId="{200A30B4-5196-45A1-AB23-7159D3FC2E24}" destId="{D6AA5D46-1CBB-4FC7-82CA-4D327DFB9143}" srcOrd="0" destOrd="0" presId="urn:microsoft.com/office/officeart/2005/8/layout/vProcess5"/>
    <dgm:cxn modelId="{EF113C47-FA82-4B29-99E9-BF2A2E506E9A}" type="presOf" srcId="{2DDCB73B-4697-439F-B4F0-24AF5206C4B2}" destId="{8257B219-01E5-400D-9E73-75B5FC748E2F}" srcOrd="1" destOrd="0" presId="urn:microsoft.com/office/officeart/2005/8/layout/vProcess5"/>
    <dgm:cxn modelId="{7CC6E94F-D090-451C-80AE-236F8708DD10}" type="presOf" srcId="{4140A2F7-38DD-429F-9487-10A73B14BEB6}" destId="{A6E414D9-EE97-4D5D-9299-F2361CCB9F00}" srcOrd="0" destOrd="0" presId="urn:microsoft.com/office/officeart/2005/8/layout/vProcess5"/>
    <dgm:cxn modelId="{7149F376-EBB6-4ABC-B7C2-1C8250C125A5}" type="presOf" srcId="{3CBC4700-8C4C-48FC-9C27-0C7F226F8E3C}" destId="{C9C4835C-31EE-4B3E-9CB8-B7F9FA1ACAF7}" srcOrd="0" destOrd="0" presId="urn:microsoft.com/office/officeart/2005/8/layout/vProcess5"/>
    <dgm:cxn modelId="{8F8B5A84-B345-48D1-8CDE-69E4071B0E54}" type="presOf" srcId="{734FF612-13C7-450C-937F-3E3E7B03A1CA}" destId="{A05A643A-2BFF-4D5F-B939-A23BEB923364}" srcOrd="0" destOrd="0" presId="urn:microsoft.com/office/officeart/2005/8/layout/vProcess5"/>
    <dgm:cxn modelId="{CD8F1C96-0421-47E1-B5D6-F9B98707264F}" type="presOf" srcId="{E410391E-8C52-428E-86DB-862B6CF32D69}" destId="{156BE829-D39B-40B7-A33A-AA9A584FAAC6}" srcOrd="0" destOrd="0" presId="urn:microsoft.com/office/officeart/2005/8/layout/vProcess5"/>
    <dgm:cxn modelId="{C97E349B-084E-4CA6-B6B7-78418682BC73}" srcId="{734FF612-13C7-450C-937F-3E3E7B03A1CA}" destId="{8AEFF575-A079-4232-8862-4F1964CD6515}" srcOrd="0" destOrd="0" parTransId="{A6C0FD0B-FB10-4115-9C5D-3688F3ED43CD}" sibTransId="{200A30B4-5196-45A1-AB23-7159D3FC2E24}"/>
    <dgm:cxn modelId="{30AFC9A7-DA2F-4FC8-B2EB-2097117DA686}" srcId="{734FF612-13C7-450C-937F-3E3E7B03A1CA}" destId="{2DDCB73B-4697-439F-B4F0-24AF5206C4B2}" srcOrd="3" destOrd="0" parTransId="{FF03C7E0-7EF6-45E6-A79F-98437532E9F2}" sibTransId="{0364D4D6-A1D8-4231-BFF2-D0A8346BC1A7}"/>
    <dgm:cxn modelId="{2EB483AD-539A-48B6-8575-B28E66CE2617}" type="presOf" srcId="{6377A5BB-B364-43C4-8F1E-7E387F78C285}" destId="{0DF68F74-54C9-47E1-8C05-7B364B226DB9}" srcOrd="1" destOrd="0" presId="urn:microsoft.com/office/officeart/2005/8/layout/vProcess5"/>
    <dgm:cxn modelId="{73B8F6B7-983F-4930-8EB7-B3371186DD76}" type="presOf" srcId="{6377A5BB-B364-43C4-8F1E-7E387F78C285}" destId="{F5D2BAEC-E8E0-40E4-8899-09D75227FC1B}" srcOrd="0" destOrd="0" presId="urn:microsoft.com/office/officeart/2005/8/layout/vProcess5"/>
    <dgm:cxn modelId="{715350B8-CF90-440B-99D5-F8579DC67EEB}" srcId="{734FF612-13C7-450C-937F-3E3E7B03A1CA}" destId="{6CFDAEF6-D5D7-4420-83A1-936B28A11A16}" srcOrd="1" destOrd="0" parTransId="{CFD40AEF-5C6D-41A8-872D-421BD067134A}" sibTransId="{E410391E-8C52-428E-86DB-862B6CF32D69}"/>
    <dgm:cxn modelId="{76EE82BA-C7F9-45A0-BFB3-4982A19B41BB}" type="presOf" srcId="{8AEFF575-A079-4232-8862-4F1964CD6515}" destId="{E583024B-7044-42D4-8297-04948AF4AA08}" srcOrd="0" destOrd="0" presId="urn:microsoft.com/office/officeart/2005/8/layout/vProcess5"/>
    <dgm:cxn modelId="{C9C00CD6-2D0E-43EB-984E-249BE031C39F}" type="presOf" srcId="{6CFDAEF6-D5D7-4420-83A1-936B28A11A16}" destId="{67339257-411C-4D66-9F06-2D10A1B5EC72}" srcOrd="0" destOrd="0" presId="urn:microsoft.com/office/officeart/2005/8/layout/vProcess5"/>
    <dgm:cxn modelId="{09387EDD-D122-4925-A5A1-37BC95132316}" type="presOf" srcId="{6CFDAEF6-D5D7-4420-83A1-936B28A11A16}" destId="{B2D932F9-3226-4A40-9629-D3C0CA0B3912}" srcOrd="1" destOrd="0" presId="urn:microsoft.com/office/officeart/2005/8/layout/vProcess5"/>
    <dgm:cxn modelId="{0D567DF0-61E0-4AFD-A8F7-853D64D5AB66}" type="presOf" srcId="{4140A2F7-38DD-429F-9487-10A73B14BEB6}" destId="{ECD1612B-7BF0-4B8D-9C53-B684872506A6}" srcOrd="1" destOrd="0" presId="urn:microsoft.com/office/officeart/2005/8/layout/vProcess5"/>
    <dgm:cxn modelId="{6FAFF5F7-2537-4977-BAAF-1B0180B34798}" type="presOf" srcId="{8AEFF575-A079-4232-8862-4F1964CD6515}" destId="{31237806-7C1B-4A6F-89ED-4DDF38D03C1A}" srcOrd="1" destOrd="0" presId="urn:microsoft.com/office/officeart/2005/8/layout/vProcess5"/>
    <dgm:cxn modelId="{8B61DCFD-EE1A-4042-B24F-225C73DD3D51}" type="presParOf" srcId="{A05A643A-2BFF-4D5F-B939-A23BEB923364}" destId="{6E3EA3FF-E402-4508-A749-2AA95B186048}" srcOrd="0" destOrd="0" presId="urn:microsoft.com/office/officeart/2005/8/layout/vProcess5"/>
    <dgm:cxn modelId="{3A5DA57D-9C20-4636-98CB-B45730CADAA2}" type="presParOf" srcId="{A05A643A-2BFF-4D5F-B939-A23BEB923364}" destId="{E583024B-7044-42D4-8297-04948AF4AA08}" srcOrd="1" destOrd="0" presId="urn:microsoft.com/office/officeart/2005/8/layout/vProcess5"/>
    <dgm:cxn modelId="{CCA8DA76-BCD3-4A5A-B784-469D20DADEA7}" type="presParOf" srcId="{A05A643A-2BFF-4D5F-B939-A23BEB923364}" destId="{67339257-411C-4D66-9F06-2D10A1B5EC72}" srcOrd="2" destOrd="0" presId="urn:microsoft.com/office/officeart/2005/8/layout/vProcess5"/>
    <dgm:cxn modelId="{4D47EB61-D2FF-4364-B97A-BD4B7B4AEDEC}" type="presParOf" srcId="{A05A643A-2BFF-4D5F-B939-A23BEB923364}" destId="{F5D2BAEC-E8E0-40E4-8899-09D75227FC1B}" srcOrd="3" destOrd="0" presId="urn:microsoft.com/office/officeart/2005/8/layout/vProcess5"/>
    <dgm:cxn modelId="{603BC0D3-9542-4F37-909A-F72F04C9A6D6}" type="presParOf" srcId="{A05A643A-2BFF-4D5F-B939-A23BEB923364}" destId="{931C5E0D-E630-49E0-BD3E-B4600CA3BB40}" srcOrd="4" destOrd="0" presId="urn:microsoft.com/office/officeart/2005/8/layout/vProcess5"/>
    <dgm:cxn modelId="{62A2B0D6-02C2-4B93-8C11-7F7083019C48}" type="presParOf" srcId="{A05A643A-2BFF-4D5F-B939-A23BEB923364}" destId="{A6E414D9-EE97-4D5D-9299-F2361CCB9F00}" srcOrd="5" destOrd="0" presId="urn:microsoft.com/office/officeart/2005/8/layout/vProcess5"/>
    <dgm:cxn modelId="{9E8DEE8F-8C0C-40BF-A09D-FAAA4827E0B0}" type="presParOf" srcId="{A05A643A-2BFF-4D5F-B939-A23BEB923364}" destId="{D6AA5D46-1CBB-4FC7-82CA-4D327DFB9143}" srcOrd="6" destOrd="0" presId="urn:microsoft.com/office/officeart/2005/8/layout/vProcess5"/>
    <dgm:cxn modelId="{0E4ABA7F-9CCB-49BD-976D-4029CDE92382}" type="presParOf" srcId="{A05A643A-2BFF-4D5F-B939-A23BEB923364}" destId="{156BE829-D39B-40B7-A33A-AA9A584FAAC6}" srcOrd="7" destOrd="0" presId="urn:microsoft.com/office/officeart/2005/8/layout/vProcess5"/>
    <dgm:cxn modelId="{A12CC9C1-A01C-4980-A244-B7779A80F532}" type="presParOf" srcId="{A05A643A-2BFF-4D5F-B939-A23BEB923364}" destId="{C9C4835C-31EE-4B3E-9CB8-B7F9FA1ACAF7}" srcOrd="8" destOrd="0" presId="urn:microsoft.com/office/officeart/2005/8/layout/vProcess5"/>
    <dgm:cxn modelId="{7B425AD8-80C8-4B8D-BE04-160B30C73AF5}" type="presParOf" srcId="{A05A643A-2BFF-4D5F-B939-A23BEB923364}" destId="{7ED2FE9B-4777-4AED-8171-02A54613CD59}" srcOrd="9" destOrd="0" presId="urn:microsoft.com/office/officeart/2005/8/layout/vProcess5"/>
    <dgm:cxn modelId="{1116715C-196E-43A7-911E-11BBD1D1BF27}" type="presParOf" srcId="{A05A643A-2BFF-4D5F-B939-A23BEB923364}" destId="{31237806-7C1B-4A6F-89ED-4DDF38D03C1A}" srcOrd="10" destOrd="0" presId="urn:microsoft.com/office/officeart/2005/8/layout/vProcess5"/>
    <dgm:cxn modelId="{F299A2C6-31E7-4EB9-82C5-28C12A32FD14}" type="presParOf" srcId="{A05A643A-2BFF-4D5F-B939-A23BEB923364}" destId="{B2D932F9-3226-4A40-9629-D3C0CA0B3912}" srcOrd="11" destOrd="0" presId="urn:microsoft.com/office/officeart/2005/8/layout/vProcess5"/>
    <dgm:cxn modelId="{29B58A7E-6F5F-4426-B14C-832C029DAE0E}" type="presParOf" srcId="{A05A643A-2BFF-4D5F-B939-A23BEB923364}" destId="{0DF68F74-54C9-47E1-8C05-7B364B226DB9}" srcOrd="12" destOrd="0" presId="urn:microsoft.com/office/officeart/2005/8/layout/vProcess5"/>
    <dgm:cxn modelId="{BD5849C8-AD2A-481B-8647-639702717FA9}" type="presParOf" srcId="{A05A643A-2BFF-4D5F-B939-A23BEB923364}" destId="{8257B219-01E5-400D-9E73-75B5FC748E2F}" srcOrd="13" destOrd="0" presId="urn:microsoft.com/office/officeart/2005/8/layout/vProcess5"/>
    <dgm:cxn modelId="{5A44882A-66A1-465B-8483-466A7B953BE6}" type="presParOf" srcId="{A05A643A-2BFF-4D5F-B939-A23BEB923364}" destId="{ECD1612B-7BF0-4B8D-9C53-B684872506A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D10B1F-E562-457D-85B4-C5E595C6D4F6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48D877-45F8-49A2-99D3-A4676CCFAB8C}">
      <dgm:prSet phldrT="[Text]" custT="1"/>
      <dgm:spPr/>
      <dgm:t>
        <a:bodyPr/>
        <a:lstStyle/>
        <a:p>
          <a:r>
            <a:rPr lang="en-US" sz="2000" b="1" dirty="0">
              <a:latin typeface="+mn-lt"/>
            </a:rPr>
            <a:t>PP No. 11 </a:t>
          </a:r>
          <a:r>
            <a:rPr lang="en-US" sz="2000" b="1" dirty="0" err="1">
              <a:latin typeface="+mn-lt"/>
            </a:rPr>
            <a:t>Tahun</a:t>
          </a:r>
          <a:r>
            <a:rPr lang="en-US" sz="2000" b="1" dirty="0">
              <a:latin typeface="+mn-lt"/>
            </a:rPr>
            <a:t> 2017 </a:t>
          </a:r>
          <a:r>
            <a:rPr lang="en-US" sz="2000" dirty="0" err="1">
              <a:latin typeface="+mn-lt"/>
            </a:rPr>
            <a:t>Tentang</a:t>
          </a:r>
          <a:r>
            <a:rPr lang="en-US" sz="2000" dirty="0">
              <a:latin typeface="+mn-lt"/>
            </a:rPr>
            <a:t> MANAJEMEN PNS</a:t>
          </a:r>
        </a:p>
      </dgm:t>
    </dgm:pt>
    <dgm:pt modelId="{ACC5CE35-8897-4FF2-8670-DF7886640BE1}" type="parTrans" cxnId="{4A90BCBE-70D6-4C6B-97C5-4CBCA7A7F506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AB412481-E128-4673-9492-02C24366DD38}" type="sibTrans" cxnId="{4A90BCBE-70D6-4C6B-97C5-4CBCA7A7F506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4346DD15-2FE3-4B27-8AD4-AC83FDEAA7DE}">
      <dgm:prSet custT="1"/>
      <dgm:spPr/>
      <dgm:t>
        <a:bodyPr/>
        <a:lstStyle/>
        <a:p>
          <a:r>
            <a:rPr lang="en-US" sz="2000" b="1">
              <a:latin typeface="+mn-lt"/>
            </a:rPr>
            <a:t>PP No. 46 Tahun 2011 </a:t>
          </a:r>
          <a:r>
            <a:rPr lang="en-US" sz="2000">
              <a:latin typeface="+mn-lt"/>
            </a:rPr>
            <a:t>Tentang PENILAIAN PRESTASI KERJA PNS</a:t>
          </a:r>
          <a:endParaRPr lang="en-US" sz="2000" dirty="0">
            <a:latin typeface="+mn-lt"/>
          </a:endParaRPr>
        </a:p>
      </dgm:t>
    </dgm:pt>
    <dgm:pt modelId="{0E075A19-D44E-427F-814C-20A784840F30}" type="parTrans" cxnId="{77EC96B9-867B-40B9-9603-3B3A1D3E0908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48AD33E5-EE4B-41DF-AE85-44AB4FCE0789}" type="sibTrans" cxnId="{77EC96B9-867B-40B9-9603-3B3A1D3E0908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ED5EF73B-F5D0-4039-911C-52132C699B7E}">
      <dgm:prSet custT="1"/>
      <dgm:spPr/>
      <dgm:t>
        <a:bodyPr/>
        <a:lstStyle/>
        <a:p>
          <a:r>
            <a:rPr lang="en-US" sz="2000" b="1" dirty="0">
              <a:latin typeface="+mn-lt"/>
            </a:rPr>
            <a:t>PERKA BKN No. 1 </a:t>
          </a:r>
          <a:r>
            <a:rPr lang="en-US" sz="2000" b="1" dirty="0" err="1">
              <a:latin typeface="+mn-lt"/>
            </a:rPr>
            <a:t>Tahun</a:t>
          </a:r>
          <a:r>
            <a:rPr lang="en-US" sz="2000" b="1" dirty="0">
              <a:latin typeface="+mn-lt"/>
            </a:rPr>
            <a:t> 2013 </a:t>
          </a:r>
          <a:r>
            <a:rPr lang="en-US" sz="2000" dirty="0" err="1">
              <a:latin typeface="+mn-lt"/>
            </a:rPr>
            <a:t>Tentang</a:t>
          </a:r>
          <a:r>
            <a:rPr lang="en-US" sz="2000" dirty="0">
              <a:latin typeface="+mn-lt"/>
            </a:rPr>
            <a:t> </a:t>
          </a:r>
          <a:r>
            <a:rPr lang="en-US" sz="2000" dirty="0" err="1">
              <a:latin typeface="+mn-lt"/>
            </a:rPr>
            <a:t>Ketentuan</a:t>
          </a:r>
          <a:r>
            <a:rPr lang="en-US" sz="2000" dirty="0">
              <a:latin typeface="+mn-lt"/>
            </a:rPr>
            <a:t> </a:t>
          </a:r>
          <a:r>
            <a:rPr lang="en-US" sz="2000" dirty="0" err="1">
              <a:latin typeface="+mn-lt"/>
            </a:rPr>
            <a:t>Pelaksanaan</a:t>
          </a:r>
          <a:r>
            <a:rPr lang="en-US" sz="2000" dirty="0">
              <a:latin typeface="+mn-lt"/>
            </a:rPr>
            <a:t> PP No. 46 TAHUN 2011</a:t>
          </a:r>
        </a:p>
      </dgm:t>
    </dgm:pt>
    <dgm:pt modelId="{44273299-C406-40FD-A2FE-7EC2D1E3921B}" type="parTrans" cxnId="{A3BED479-614B-4C32-A506-70FB5BCD3B1B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30CC0F14-0719-43DA-9DEF-D1311BF596EA}" type="sibTrans" cxnId="{A3BED479-614B-4C32-A506-70FB5BCD3B1B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DF8CD19C-5340-42F4-AB7C-CDD270140813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2000" b="1" dirty="0">
              <a:latin typeface="+mn-lt"/>
            </a:rPr>
            <a:t>PP No. 30 </a:t>
          </a:r>
          <a:r>
            <a:rPr lang="en-US" sz="2000" b="1" dirty="0" err="1">
              <a:latin typeface="+mn-lt"/>
            </a:rPr>
            <a:t>Tahun</a:t>
          </a:r>
          <a:r>
            <a:rPr lang="en-US" sz="2000" b="1" dirty="0">
              <a:latin typeface="+mn-lt"/>
            </a:rPr>
            <a:t> 2019 </a:t>
          </a:r>
          <a:r>
            <a:rPr lang="en-US" sz="2000" dirty="0" err="1">
              <a:latin typeface="+mn-lt"/>
            </a:rPr>
            <a:t>Tentang</a:t>
          </a:r>
          <a:r>
            <a:rPr lang="en-US" sz="2000" dirty="0">
              <a:latin typeface="+mn-lt"/>
            </a:rPr>
            <a:t> </a:t>
          </a:r>
          <a:r>
            <a:rPr lang="en-US" sz="2000" dirty="0" err="1">
              <a:latin typeface="+mn-lt"/>
            </a:rPr>
            <a:t>Penilaian</a:t>
          </a:r>
          <a:r>
            <a:rPr lang="en-US" sz="2000" dirty="0">
              <a:latin typeface="+mn-lt"/>
            </a:rPr>
            <a:t> </a:t>
          </a:r>
          <a:r>
            <a:rPr lang="en-US" sz="2000" dirty="0" err="1">
              <a:latin typeface="+mn-lt"/>
            </a:rPr>
            <a:t>Kinerja</a:t>
          </a:r>
          <a:r>
            <a:rPr lang="en-US" sz="2000" dirty="0">
              <a:latin typeface="+mn-lt"/>
            </a:rPr>
            <a:t> PNS</a:t>
          </a:r>
        </a:p>
      </dgm:t>
    </dgm:pt>
    <dgm:pt modelId="{5FE2B815-B230-45B0-8133-37C877EDB860}" type="parTrans" cxnId="{102D1ABA-348F-46BF-9FF8-5CECE5ADA02B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CC77544C-3946-4917-9BE0-F58FC1BC1FCC}" type="sibTrans" cxnId="{102D1ABA-348F-46BF-9FF8-5CECE5ADA02B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8539953E-6057-4093-B32E-B2FF17ADA411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2000" b="1" dirty="0" err="1">
              <a:latin typeface="+mn-lt"/>
            </a:rPr>
            <a:t>Peraturan</a:t>
          </a:r>
          <a:r>
            <a:rPr lang="en-US" sz="2000" b="1" dirty="0">
              <a:latin typeface="+mn-lt"/>
            </a:rPr>
            <a:t> </a:t>
          </a:r>
          <a:r>
            <a:rPr lang="en-US" sz="2000" b="1" dirty="0" err="1">
              <a:latin typeface="+mn-lt"/>
            </a:rPr>
            <a:t>Menpan</a:t>
          </a:r>
          <a:r>
            <a:rPr lang="en-US" sz="2000" b="1" dirty="0">
              <a:latin typeface="+mn-lt"/>
            </a:rPr>
            <a:t>-RB No. 8 </a:t>
          </a:r>
          <a:r>
            <a:rPr lang="en-US" sz="2000" dirty="0" err="1">
              <a:latin typeface="+mn-lt"/>
            </a:rPr>
            <a:t>Tahun</a:t>
          </a:r>
          <a:r>
            <a:rPr lang="en-US" sz="2000" dirty="0">
              <a:latin typeface="+mn-lt"/>
            </a:rPr>
            <a:t> 2021 </a:t>
          </a:r>
          <a:r>
            <a:rPr lang="en-US" sz="2000" dirty="0" err="1">
              <a:latin typeface="+mn-lt"/>
            </a:rPr>
            <a:t>Tentang</a:t>
          </a:r>
          <a:r>
            <a:rPr lang="en-US" sz="2000" dirty="0">
              <a:latin typeface="+mn-lt"/>
            </a:rPr>
            <a:t> </a:t>
          </a:r>
          <a:r>
            <a:rPr lang="en-US" sz="2000" dirty="0" err="1">
              <a:latin typeface="+mn-lt"/>
            </a:rPr>
            <a:t>Sistem</a:t>
          </a:r>
          <a:r>
            <a:rPr lang="en-US" sz="2000" dirty="0">
              <a:latin typeface="+mn-lt"/>
            </a:rPr>
            <a:t> </a:t>
          </a:r>
          <a:r>
            <a:rPr lang="en-US" sz="2000" dirty="0" err="1">
              <a:latin typeface="+mn-lt"/>
            </a:rPr>
            <a:t>Manajemen</a:t>
          </a:r>
          <a:r>
            <a:rPr lang="en-US" sz="2000" dirty="0">
              <a:latin typeface="+mn-lt"/>
            </a:rPr>
            <a:t> </a:t>
          </a:r>
          <a:r>
            <a:rPr lang="en-US" sz="2000" dirty="0" err="1">
              <a:latin typeface="+mn-lt"/>
            </a:rPr>
            <a:t>Kinerja</a:t>
          </a:r>
          <a:r>
            <a:rPr lang="en-US" sz="2000" dirty="0">
              <a:latin typeface="+mn-lt"/>
            </a:rPr>
            <a:t> PNS</a:t>
          </a:r>
        </a:p>
      </dgm:t>
    </dgm:pt>
    <dgm:pt modelId="{6D2E139E-6CE9-4CA4-9DFE-18DFD529C5A5}" type="parTrans" cxnId="{A72A777B-6600-40A8-90A9-AA5E50E3CDE5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07EE9FCD-CFBF-49DC-AB63-C7291DD76272}" type="sibTrans" cxnId="{A72A777B-6600-40A8-90A9-AA5E50E3CDE5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437A1B2E-6A9C-47AD-AEBE-C0C45FE8F1AD}" type="pres">
      <dgm:prSet presAssocID="{33D10B1F-E562-457D-85B4-C5E595C6D4F6}" presName="Name0" presStyleCnt="0">
        <dgm:presLayoutVars>
          <dgm:chMax val="7"/>
          <dgm:chPref val="7"/>
          <dgm:dir/>
        </dgm:presLayoutVars>
      </dgm:prSet>
      <dgm:spPr/>
    </dgm:pt>
    <dgm:pt modelId="{48B3746F-C8CF-4F43-814C-1C7E700B359B}" type="pres">
      <dgm:prSet presAssocID="{33D10B1F-E562-457D-85B4-C5E595C6D4F6}" presName="Name1" presStyleCnt="0"/>
      <dgm:spPr/>
    </dgm:pt>
    <dgm:pt modelId="{1F1E1775-11B4-4ADE-B6B9-E429BE0EE34E}" type="pres">
      <dgm:prSet presAssocID="{33D10B1F-E562-457D-85B4-C5E595C6D4F6}" presName="cycle" presStyleCnt="0"/>
      <dgm:spPr/>
    </dgm:pt>
    <dgm:pt modelId="{A652BB7B-7C46-4744-973F-B3A9A99B003F}" type="pres">
      <dgm:prSet presAssocID="{33D10B1F-E562-457D-85B4-C5E595C6D4F6}" presName="srcNode" presStyleLbl="node1" presStyleIdx="0" presStyleCnt="5"/>
      <dgm:spPr/>
    </dgm:pt>
    <dgm:pt modelId="{CF575B72-D18A-47C4-BDE8-ED29C74929D3}" type="pres">
      <dgm:prSet presAssocID="{33D10B1F-E562-457D-85B4-C5E595C6D4F6}" presName="conn" presStyleLbl="parChTrans1D2" presStyleIdx="0" presStyleCnt="1"/>
      <dgm:spPr/>
    </dgm:pt>
    <dgm:pt modelId="{15930BB0-60E8-43EC-B602-D73E0EAC0440}" type="pres">
      <dgm:prSet presAssocID="{33D10B1F-E562-457D-85B4-C5E595C6D4F6}" presName="extraNode" presStyleLbl="node1" presStyleIdx="0" presStyleCnt="5"/>
      <dgm:spPr/>
    </dgm:pt>
    <dgm:pt modelId="{CB3885BC-3338-4B69-A748-BBBA53DA42F0}" type="pres">
      <dgm:prSet presAssocID="{33D10B1F-E562-457D-85B4-C5E595C6D4F6}" presName="dstNode" presStyleLbl="node1" presStyleIdx="0" presStyleCnt="5"/>
      <dgm:spPr/>
    </dgm:pt>
    <dgm:pt modelId="{1993BFC8-68D9-48DE-B653-289B2D52DE75}" type="pres">
      <dgm:prSet presAssocID="{E348D877-45F8-49A2-99D3-A4676CCFAB8C}" presName="text_1" presStyleLbl="node1" presStyleIdx="0" presStyleCnt="5">
        <dgm:presLayoutVars>
          <dgm:bulletEnabled val="1"/>
        </dgm:presLayoutVars>
      </dgm:prSet>
      <dgm:spPr/>
    </dgm:pt>
    <dgm:pt modelId="{9A0A3679-F454-4780-8BBE-1AD43DE18F24}" type="pres">
      <dgm:prSet presAssocID="{E348D877-45F8-49A2-99D3-A4676CCFAB8C}" presName="accent_1" presStyleCnt="0"/>
      <dgm:spPr/>
    </dgm:pt>
    <dgm:pt modelId="{F13B6F22-DBED-4725-B14D-8A2C801964E5}" type="pres">
      <dgm:prSet presAssocID="{E348D877-45F8-49A2-99D3-A4676CCFAB8C}" presName="accentRepeatNode" presStyleLbl="solidFgAcc1" presStyleIdx="0" presStyleCnt="5"/>
      <dgm:spPr/>
    </dgm:pt>
    <dgm:pt modelId="{7B3A47E3-BA3F-4943-9A7A-F6CAF195414A}" type="pres">
      <dgm:prSet presAssocID="{4346DD15-2FE3-4B27-8AD4-AC83FDEAA7DE}" presName="text_2" presStyleLbl="node1" presStyleIdx="1" presStyleCnt="5">
        <dgm:presLayoutVars>
          <dgm:bulletEnabled val="1"/>
        </dgm:presLayoutVars>
      </dgm:prSet>
      <dgm:spPr/>
    </dgm:pt>
    <dgm:pt modelId="{F663C0F1-0502-46EC-8104-67A216582BAA}" type="pres">
      <dgm:prSet presAssocID="{4346DD15-2FE3-4B27-8AD4-AC83FDEAA7DE}" presName="accent_2" presStyleCnt="0"/>
      <dgm:spPr/>
    </dgm:pt>
    <dgm:pt modelId="{9076B77B-D2CC-4D00-A33D-D7C55164A950}" type="pres">
      <dgm:prSet presAssocID="{4346DD15-2FE3-4B27-8AD4-AC83FDEAA7DE}" presName="accentRepeatNode" presStyleLbl="solidFgAcc1" presStyleIdx="1" presStyleCnt="5"/>
      <dgm:spPr/>
    </dgm:pt>
    <dgm:pt modelId="{D0F68E7C-45A4-4F30-ABA7-06AB31DCD9B0}" type="pres">
      <dgm:prSet presAssocID="{ED5EF73B-F5D0-4039-911C-52132C699B7E}" presName="text_3" presStyleLbl="node1" presStyleIdx="2" presStyleCnt="5">
        <dgm:presLayoutVars>
          <dgm:bulletEnabled val="1"/>
        </dgm:presLayoutVars>
      </dgm:prSet>
      <dgm:spPr/>
    </dgm:pt>
    <dgm:pt modelId="{4B2E450A-FAF7-424D-9E96-36A6D7C342A5}" type="pres">
      <dgm:prSet presAssocID="{ED5EF73B-F5D0-4039-911C-52132C699B7E}" presName="accent_3" presStyleCnt="0"/>
      <dgm:spPr/>
    </dgm:pt>
    <dgm:pt modelId="{66482BC7-939A-4F6A-8860-45FF8049E351}" type="pres">
      <dgm:prSet presAssocID="{ED5EF73B-F5D0-4039-911C-52132C699B7E}" presName="accentRepeatNode" presStyleLbl="solidFgAcc1" presStyleIdx="2" presStyleCnt="5"/>
      <dgm:spPr/>
    </dgm:pt>
    <dgm:pt modelId="{E00BB275-4557-492F-A440-1C2EAB3FDA75}" type="pres">
      <dgm:prSet presAssocID="{DF8CD19C-5340-42F4-AB7C-CDD270140813}" presName="text_4" presStyleLbl="node1" presStyleIdx="3" presStyleCnt="5">
        <dgm:presLayoutVars>
          <dgm:bulletEnabled val="1"/>
        </dgm:presLayoutVars>
      </dgm:prSet>
      <dgm:spPr/>
    </dgm:pt>
    <dgm:pt modelId="{BDDE43DD-7E26-455D-AB6E-2E9176A8B633}" type="pres">
      <dgm:prSet presAssocID="{DF8CD19C-5340-42F4-AB7C-CDD270140813}" presName="accent_4" presStyleCnt="0"/>
      <dgm:spPr/>
    </dgm:pt>
    <dgm:pt modelId="{0CA74C7B-4656-4E91-8C3E-D067C1509155}" type="pres">
      <dgm:prSet presAssocID="{DF8CD19C-5340-42F4-AB7C-CDD270140813}" presName="accentRepeatNode" presStyleLbl="solidFgAcc1" presStyleIdx="3" presStyleCnt="5"/>
      <dgm:spPr/>
    </dgm:pt>
    <dgm:pt modelId="{44E284D0-EC2E-48B1-B9CF-2E1C0B0F5817}" type="pres">
      <dgm:prSet presAssocID="{8539953E-6057-4093-B32E-B2FF17ADA411}" presName="text_5" presStyleLbl="node1" presStyleIdx="4" presStyleCnt="5">
        <dgm:presLayoutVars>
          <dgm:bulletEnabled val="1"/>
        </dgm:presLayoutVars>
      </dgm:prSet>
      <dgm:spPr/>
    </dgm:pt>
    <dgm:pt modelId="{61624AC8-6DC4-40B4-BD28-1D6053189B7D}" type="pres">
      <dgm:prSet presAssocID="{8539953E-6057-4093-B32E-B2FF17ADA411}" presName="accent_5" presStyleCnt="0"/>
      <dgm:spPr/>
    </dgm:pt>
    <dgm:pt modelId="{9B62E4F4-AF52-4425-8773-2DA66816E07C}" type="pres">
      <dgm:prSet presAssocID="{8539953E-6057-4093-B32E-B2FF17ADA411}" presName="accentRepeatNode" presStyleLbl="solidFgAcc1" presStyleIdx="4" presStyleCnt="5"/>
      <dgm:spPr/>
    </dgm:pt>
  </dgm:ptLst>
  <dgm:cxnLst>
    <dgm:cxn modelId="{3323AE0C-15BB-47CB-BCBA-C9EF220BF465}" type="presOf" srcId="{AB412481-E128-4673-9492-02C24366DD38}" destId="{CF575B72-D18A-47C4-BDE8-ED29C74929D3}" srcOrd="0" destOrd="0" presId="urn:microsoft.com/office/officeart/2008/layout/VerticalCurvedList"/>
    <dgm:cxn modelId="{645C4768-76B7-46DA-8D6A-1BDED2D47F41}" type="presOf" srcId="{E348D877-45F8-49A2-99D3-A4676CCFAB8C}" destId="{1993BFC8-68D9-48DE-B653-289B2D52DE75}" srcOrd="0" destOrd="0" presId="urn:microsoft.com/office/officeart/2008/layout/VerticalCurvedList"/>
    <dgm:cxn modelId="{5390B454-6711-468D-9D4F-75D205CCECE2}" type="presOf" srcId="{4346DD15-2FE3-4B27-8AD4-AC83FDEAA7DE}" destId="{7B3A47E3-BA3F-4943-9A7A-F6CAF195414A}" srcOrd="0" destOrd="0" presId="urn:microsoft.com/office/officeart/2008/layout/VerticalCurvedList"/>
    <dgm:cxn modelId="{A3BED479-614B-4C32-A506-70FB5BCD3B1B}" srcId="{33D10B1F-E562-457D-85B4-C5E595C6D4F6}" destId="{ED5EF73B-F5D0-4039-911C-52132C699B7E}" srcOrd="2" destOrd="0" parTransId="{44273299-C406-40FD-A2FE-7EC2D1E3921B}" sibTransId="{30CC0F14-0719-43DA-9DEF-D1311BF596EA}"/>
    <dgm:cxn modelId="{A72A777B-6600-40A8-90A9-AA5E50E3CDE5}" srcId="{33D10B1F-E562-457D-85B4-C5E595C6D4F6}" destId="{8539953E-6057-4093-B32E-B2FF17ADA411}" srcOrd="4" destOrd="0" parTransId="{6D2E139E-6CE9-4CA4-9DFE-18DFD529C5A5}" sibTransId="{07EE9FCD-CFBF-49DC-AB63-C7291DD76272}"/>
    <dgm:cxn modelId="{85E944AC-B109-449B-8266-696D66D4B65C}" type="presOf" srcId="{DF8CD19C-5340-42F4-AB7C-CDD270140813}" destId="{E00BB275-4557-492F-A440-1C2EAB3FDA75}" srcOrd="0" destOrd="0" presId="urn:microsoft.com/office/officeart/2008/layout/VerticalCurvedList"/>
    <dgm:cxn modelId="{77EC96B9-867B-40B9-9603-3B3A1D3E0908}" srcId="{33D10B1F-E562-457D-85B4-C5E595C6D4F6}" destId="{4346DD15-2FE3-4B27-8AD4-AC83FDEAA7DE}" srcOrd="1" destOrd="0" parTransId="{0E075A19-D44E-427F-814C-20A784840F30}" sibTransId="{48AD33E5-EE4B-41DF-AE85-44AB4FCE0789}"/>
    <dgm:cxn modelId="{102D1ABA-348F-46BF-9FF8-5CECE5ADA02B}" srcId="{33D10B1F-E562-457D-85B4-C5E595C6D4F6}" destId="{DF8CD19C-5340-42F4-AB7C-CDD270140813}" srcOrd="3" destOrd="0" parTransId="{5FE2B815-B230-45B0-8133-37C877EDB860}" sibTransId="{CC77544C-3946-4917-9BE0-F58FC1BC1FCC}"/>
    <dgm:cxn modelId="{4A90BCBE-70D6-4C6B-97C5-4CBCA7A7F506}" srcId="{33D10B1F-E562-457D-85B4-C5E595C6D4F6}" destId="{E348D877-45F8-49A2-99D3-A4676CCFAB8C}" srcOrd="0" destOrd="0" parTransId="{ACC5CE35-8897-4FF2-8670-DF7886640BE1}" sibTransId="{AB412481-E128-4673-9492-02C24366DD38}"/>
    <dgm:cxn modelId="{8309D3DA-5D63-4953-B0E0-D4B7F0A9D8E5}" type="presOf" srcId="{ED5EF73B-F5D0-4039-911C-52132C699B7E}" destId="{D0F68E7C-45A4-4F30-ABA7-06AB31DCD9B0}" srcOrd="0" destOrd="0" presId="urn:microsoft.com/office/officeart/2008/layout/VerticalCurvedList"/>
    <dgm:cxn modelId="{DB3CFBDB-CCD1-4F0B-BD5E-9D5615B61820}" type="presOf" srcId="{33D10B1F-E562-457D-85B4-C5E595C6D4F6}" destId="{437A1B2E-6A9C-47AD-AEBE-C0C45FE8F1AD}" srcOrd="0" destOrd="0" presId="urn:microsoft.com/office/officeart/2008/layout/VerticalCurvedList"/>
    <dgm:cxn modelId="{3D887BFF-B5ED-4F22-9530-9D9D9BC384EE}" type="presOf" srcId="{8539953E-6057-4093-B32E-B2FF17ADA411}" destId="{44E284D0-EC2E-48B1-B9CF-2E1C0B0F5817}" srcOrd="0" destOrd="0" presId="urn:microsoft.com/office/officeart/2008/layout/VerticalCurvedList"/>
    <dgm:cxn modelId="{E1857538-F623-4D6E-B4B3-F2A25DCFAE73}" type="presParOf" srcId="{437A1B2E-6A9C-47AD-AEBE-C0C45FE8F1AD}" destId="{48B3746F-C8CF-4F43-814C-1C7E700B359B}" srcOrd="0" destOrd="0" presId="urn:microsoft.com/office/officeart/2008/layout/VerticalCurvedList"/>
    <dgm:cxn modelId="{E6350CA0-F6E3-4B24-B2B0-6C9F18143293}" type="presParOf" srcId="{48B3746F-C8CF-4F43-814C-1C7E700B359B}" destId="{1F1E1775-11B4-4ADE-B6B9-E429BE0EE34E}" srcOrd="0" destOrd="0" presId="urn:microsoft.com/office/officeart/2008/layout/VerticalCurvedList"/>
    <dgm:cxn modelId="{9A4770CC-EDBD-4744-82E0-65E771B0C727}" type="presParOf" srcId="{1F1E1775-11B4-4ADE-B6B9-E429BE0EE34E}" destId="{A652BB7B-7C46-4744-973F-B3A9A99B003F}" srcOrd="0" destOrd="0" presId="urn:microsoft.com/office/officeart/2008/layout/VerticalCurvedList"/>
    <dgm:cxn modelId="{E1DE77F2-3ECC-4500-9720-5384C26C17E0}" type="presParOf" srcId="{1F1E1775-11B4-4ADE-B6B9-E429BE0EE34E}" destId="{CF575B72-D18A-47C4-BDE8-ED29C74929D3}" srcOrd="1" destOrd="0" presId="urn:microsoft.com/office/officeart/2008/layout/VerticalCurvedList"/>
    <dgm:cxn modelId="{F0A63A59-24ED-4508-BA20-3D20CC0BB66E}" type="presParOf" srcId="{1F1E1775-11B4-4ADE-B6B9-E429BE0EE34E}" destId="{15930BB0-60E8-43EC-B602-D73E0EAC0440}" srcOrd="2" destOrd="0" presId="urn:microsoft.com/office/officeart/2008/layout/VerticalCurvedList"/>
    <dgm:cxn modelId="{BC5E24F3-0F43-4E06-B293-1E0A4D151B19}" type="presParOf" srcId="{1F1E1775-11B4-4ADE-B6B9-E429BE0EE34E}" destId="{CB3885BC-3338-4B69-A748-BBBA53DA42F0}" srcOrd="3" destOrd="0" presId="urn:microsoft.com/office/officeart/2008/layout/VerticalCurvedList"/>
    <dgm:cxn modelId="{9E466598-DC04-411C-8850-2BF20A5BD2E2}" type="presParOf" srcId="{48B3746F-C8CF-4F43-814C-1C7E700B359B}" destId="{1993BFC8-68D9-48DE-B653-289B2D52DE75}" srcOrd="1" destOrd="0" presId="urn:microsoft.com/office/officeart/2008/layout/VerticalCurvedList"/>
    <dgm:cxn modelId="{D869C5D3-D011-4B1E-B74F-54C53155AC7A}" type="presParOf" srcId="{48B3746F-C8CF-4F43-814C-1C7E700B359B}" destId="{9A0A3679-F454-4780-8BBE-1AD43DE18F24}" srcOrd="2" destOrd="0" presId="urn:microsoft.com/office/officeart/2008/layout/VerticalCurvedList"/>
    <dgm:cxn modelId="{6365F162-48A4-403F-B3C9-447D1BEB7B4B}" type="presParOf" srcId="{9A0A3679-F454-4780-8BBE-1AD43DE18F24}" destId="{F13B6F22-DBED-4725-B14D-8A2C801964E5}" srcOrd="0" destOrd="0" presId="urn:microsoft.com/office/officeart/2008/layout/VerticalCurvedList"/>
    <dgm:cxn modelId="{62AF8FBD-BC27-4CD6-BA10-B5A9C30D42E1}" type="presParOf" srcId="{48B3746F-C8CF-4F43-814C-1C7E700B359B}" destId="{7B3A47E3-BA3F-4943-9A7A-F6CAF195414A}" srcOrd="3" destOrd="0" presId="urn:microsoft.com/office/officeart/2008/layout/VerticalCurvedList"/>
    <dgm:cxn modelId="{78F90D0E-6D99-44D5-8FD5-46EACD8B330F}" type="presParOf" srcId="{48B3746F-C8CF-4F43-814C-1C7E700B359B}" destId="{F663C0F1-0502-46EC-8104-67A216582BAA}" srcOrd="4" destOrd="0" presId="urn:microsoft.com/office/officeart/2008/layout/VerticalCurvedList"/>
    <dgm:cxn modelId="{0668CB39-79F6-4962-976B-505EC80AF933}" type="presParOf" srcId="{F663C0F1-0502-46EC-8104-67A216582BAA}" destId="{9076B77B-D2CC-4D00-A33D-D7C55164A950}" srcOrd="0" destOrd="0" presId="urn:microsoft.com/office/officeart/2008/layout/VerticalCurvedList"/>
    <dgm:cxn modelId="{7C57ED11-9C6C-455A-AC6B-671425A012A3}" type="presParOf" srcId="{48B3746F-C8CF-4F43-814C-1C7E700B359B}" destId="{D0F68E7C-45A4-4F30-ABA7-06AB31DCD9B0}" srcOrd="5" destOrd="0" presId="urn:microsoft.com/office/officeart/2008/layout/VerticalCurvedList"/>
    <dgm:cxn modelId="{E58D99F7-9063-40B8-ACAE-224354D74AD0}" type="presParOf" srcId="{48B3746F-C8CF-4F43-814C-1C7E700B359B}" destId="{4B2E450A-FAF7-424D-9E96-36A6D7C342A5}" srcOrd="6" destOrd="0" presId="urn:microsoft.com/office/officeart/2008/layout/VerticalCurvedList"/>
    <dgm:cxn modelId="{4AFF6852-AC57-45E6-A0C1-60DE695A5F4B}" type="presParOf" srcId="{4B2E450A-FAF7-424D-9E96-36A6D7C342A5}" destId="{66482BC7-939A-4F6A-8860-45FF8049E351}" srcOrd="0" destOrd="0" presId="urn:microsoft.com/office/officeart/2008/layout/VerticalCurvedList"/>
    <dgm:cxn modelId="{D20BBE23-7CA3-4750-B651-C826F915B863}" type="presParOf" srcId="{48B3746F-C8CF-4F43-814C-1C7E700B359B}" destId="{E00BB275-4557-492F-A440-1C2EAB3FDA75}" srcOrd="7" destOrd="0" presId="urn:microsoft.com/office/officeart/2008/layout/VerticalCurvedList"/>
    <dgm:cxn modelId="{00A0BC23-08CC-461C-8DD5-D985FD5CB189}" type="presParOf" srcId="{48B3746F-C8CF-4F43-814C-1C7E700B359B}" destId="{BDDE43DD-7E26-455D-AB6E-2E9176A8B633}" srcOrd="8" destOrd="0" presId="urn:microsoft.com/office/officeart/2008/layout/VerticalCurvedList"/>
    <dgm:cxn modelId="{835D4044-4D7C-42E2-8749-D69AB6B2C39E}" type="presParOf" srcId="{BDDE43DD-7E26-455D-AB6E-2E9176A8B633}" destId="{0CA74C7B-4656-4E91-8C3E-D067C1509155}" srcOrd="0" destOrd="0" presId="urn:microsoft.com/office/officeart/2008/layout/VerticalCurvedList"/>
    <dgm:cxn modelId="{CC89AFFF-E294-41EC-AB94-70F8FDFAC19C}" type="presParOf" srcId="{48B3746F-C8CF-4F43-814C-1C7E700B359B}" destId="{44E284D0-EC2E-48B1-B9CF-2E1C0B0F5817}" srcOrd="9" destOrd="0" presId="urn:microsoft.com/office/officeart/2008/layout/VerticalCurvedList"/>
    <dgm:cxn modelId="{4787D0E1-7509-4FCE-868E-A01B8C9C0B85}" type="presParOf" srcId="{48B3746F-C8CF-4F43-814C-1C7E700B359B}" destId="{61624AC8-6DC4-40B4-BD28-1D6053189B7D}" srcOrd="10" destOrd="0" presId="urn:microsoft.com/office/officeart/2008/layout/VerticalCurvedList"/>
    <dgm:cxn modelId="{B52AE538-F826-4739-92D2-66CCED0EAB21}" type="presParOf" srcId="{61624AC8-6DC4-40B4-BD28-1D6053189B7D}" destId="{9B62E4F4-AF52-4425-8773-2DA66816E07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D10B1F-E562-457D-85B4-C5E595C6D4F6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48D877-45F8-49A2-99D3-A4676CCFAB8C}">
      <dgm:prSet phldrT="[Text]" custT="1"/>
      <dgm:spPr/>
      <dgm:t>
        <a:bodyPr/>
        <a:lstStyle/>
        <a:p>
          <a:r>
            <a:rPr lang="en-US" sz="2000" b="1" dirty="0" err="1">
              <a:latin typeface="+mn-lt"/>
            </a:rPr>
            <a:t>Pergub</a:t>
          </a:r>
          <a:r>
            <a:rPr lang="en-US" sz="2000" b="1" dirty="0">
              <a:latin typeface="+mn-lt"/>
            </a:rPr>
            <a:t> NTT No. 11 </a:t>
          </a:r>
          <a:r>
            <a:rPr lang="en-US" sz="2000" b="1" dirty="0" err="1">
              <a:latin typeface="+mn-lt"/>
            </a:rPr>
            <a:t>Tahun</a:t>
          </a:r>
          <a:r>
            <a:rPr lang="en-US" sz="2000" b="1" dirty="0">
              <a:latin typeface="+mn-lt"/>
            </a:rPr>
            <a:t> 2020 </a:t>
          </a:r>
          <a:r>
            <a:rPr lang="en-US" sz="2000" dirty="0" err="1">
              <a:latin typeface="+mn-lt"/>
            </a:rPr>
            <a:t>Tentang</a:t>
          </a:r>
          <a:r>
            <a:rPr lang="en-US" sz="2000" dirty="0">
              <a:latin typeface="+mn-lt"/>
            </a:rPr>
            <a:t> </a:t>
          </a:r>
          <a:r>
            <a:rPr lang="en-US" sz="2000" dirty="0" err="1">
              <a:latin typeface="+mn-lt"/>
            </a:rPr>
            <a:t>Manajemen</a:t>
          </a:r>
          <a:r>
            <a:rPr lang="en-US" sz="2000" dirty="0">
              <a:latin typeface="+mn-lt"/>
            </a:rPr>
            <a:t> </a:t>
          </a:r>
          <a:r>
            <a:rPr lang="en-US" sz="2000" dirty="0" err="1">
              <a:latin typeface="+mn-lt"/>
            </a:rPr>
            <a:t>Kinerja</a:t>
          </a:r>
          <a:r>
            <a:rPr lang="en-US" sz="2000" dirty="0">
              <a:latin typeface="+mn-lt"/>
            </a:rPr>
            <a:t> PNS </a:t>
          </a:r>
          <a:r>
            <a:rPr lang="en-US" sz="2000" dirty="0" err="1">
              <a:latin typeface="+mn-lt"/>
            </a:rPr>
            <a:t>Lingkup</a:t>
          </a:r>
          <a:r>
            <a:rPr lang="en-US" sz="2000" dirty="0">
              <a:latin typeface="+mn-lt"/>
            </a:rPr>
            <a:t> </a:t>
          </a:r>
          <a:r>
            <a:rPr lang="en-US" sz="2000" dirty="0" err="1">
              <a:latin typeface="+mn-lt"/>
            </a:rPr>
            <a:t>Pemprov</a:t>
          </a:r>
          <a:r>
            <a:rPr lang="en-US" sz="2000" dirty="0">
              <a:latin typeface="+mn-lt"/>
            </a:rPr>
            <a:t>. NTT</a:t>
          </a:r>
        </a:p>
      </dgm:t>
    </dgm:pt>
    <dgm:pt modelId="{ACC5CE35-8897-4FF2-8670-DF7886640BE1}" type="parTrans" cxnId="{4A90BCBE-70D6-4C6B-97C5-4CBCA7A7F506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AB412481-E128-4673-9492-02C24366DD38}" type="sibTrans" cxnId="{4A90BCBE-70D6-4C6B-97C5-4CBCA7A7F506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4346DD15-2FE3-4B27-8AD4-AC83FDEAA7DE}">
      <dgm:prSet custT="1"/>
      <dgm:spPr/>
      <dgm:t>
        <a:bodyPr/>
        <a:lstStyle/>
        <a:p>
          <a:r>
            <a:rPr lang="en-US" sz="2000" b="1" dirty="0" err="1">
              <a:latin typeface="+mn-lt"/>
            </a:rPr>
            <a:t>Pergub</a:t>
          </a:r>
          <a:r>
            <a:rPr lang="en-US" sz="2000" b="1" dirty="0">
              <a:latin typeface="+mn-lt"/>
            </a:rPr>
            <a:t> NTT No. 18 </a:t>
          </a:r>
          <a:r>
            <a:rPr lang="en-US" sz="2000" b="1" dirty="0" err="1">
              <a:latin typeface="+mn-lt"/>
            </a:rPr>
            <a:t>Tahun</a:t>
          </a:r>
          <a:r>
            <a:rPr lang="en-US" sz="2000" b="1" dirty="0">
              <a:latin typeface="+mn-lt"/>
            </a:rPr>
            <a:t> 2021 </a:t>
          </a:r>
          <a:r>
            <a:rPr lang="en-US" sz="2000" dirty="0" err="1">
              <a:latin typeface="+mn-lt"/>
            </a:rPr>
            <a:t>Tentang</a:t>
          </a:r>
          <a:r>
            <a:rPr lang="en-US" sz="2000" dirty="0">
              <a:latin typeface="+mn-lt"/>
            </a:rPr>
            <a:t> </a:t>
          </a:r>
          <a:r>
            <a:rPr lang="en-US" sz="2000" dirty="0" err="1">
              <a:latin typeface="+mn-lt"/>
            </a:rPr>
            <a:t>Tambahan</a:t>
          </a:r>
          <a:r>
            <a:rPr lang="en-US" sz="2000" dirty="0">
              <a:latin typeface="+mn-lt"/>
            </a:rPr>
            <a:t> </a:t>
          </a:r>
          <a:r>
            <a:rPr lang="en-US" sz="2000" dirty="0" err="1">
              <a:latin typeface="+mn-lt"/>
            </a:rPr>
            <a:t>Penghasilan</a:t>
          </a:r>
          <a:r>
            <a:rPr lang="en-US" sz="2000" dirty="0">
              <a:latin typeface="+mn-lt"/>
            </a:rPr>
            <a:t> </a:t>
          </a:r>
          <a:r>
            <a:rPr lang="en-US" sz="2000" dirty="0" err="1">
              <a:latin typeface="+mn-lt"/>
            </a:rPr>
            <a:t>Pegawai</a:t>
          </a:r>
          <a:r>
            <a:rPr lang="en-US" sz="2000" dirty="0">
              <a:latin typeface="+mn-lt"/>
            </a:rPr>
            <a:t> PNS di </a:t>
          </a:r>
          <a:r>
            <a:rPr lang="en-US" sz="2000" dirty="0" err="1">
              <a:latin typeface="+mn-lt"/>
            </a:rPr>
            <a:t>Lingkungan</a:t>
          </a:r>
          <a:r>
            <a:rPr lang="en-US" sz="2000" dirty="0">
              <a:latin typeface="+mn-lt"/>
            </a:rPr>
            <a:t> </a:t>
          </a:r>
          <a:r>
            <a:rPr lang="en-US" sz="2000" dirty="0" err="1">
              <a:latin typeface="+mn-lt"/>
            </a:rPr>
            <a:t>Pemprov</a:t>
          </a:r>
          <a:r>
            <a:rPr lang="en-US" sz="2000" dirty="0">
              <a:latin typeface="+mn-lt"/>
            </a:rPr>
            <a:t>. NTT</a:t>
          </a:r>
        </a:p>
      </dgm:t>
    </dgm:pt>
    <dgm:pt modelId="{0E075A19-D44E-427F-814C-20A784840F30}" type="parTrans" cxnId="{77EC96B9-867B-40B9-9603-3B3A1D3E0908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48AD33E5-EE4B-41DF-AE85-44AB4FCE0789}" type="sibTrans" cxnId="{77EC96B9-867B-40B9-9603-3B3A1D3E0908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ED5EF73B-F5D0-4039-911C-52132C699B7E}">
      <dgm:prSet custT="1"/>
      <dgm:spPr/>
      <dgm:t>
        <a:bodyPr/>
        <a:lstStyle/>
        <a:p>
          <a:r>
            <a:rPr lang="en-US" sz="2000" b="1" dirty="0" err="1">
              <a:latin typeface="+mn-lt"/>
            </a:rPr>
            <a:t>Kep</a:t>
          </a:r>
          <a:r>
            <a:rPr lang="en-US" sz="2000" b="1" dirty="0">
              <a:latin typeface="+mn-lt"/>
            </a:rPr>
            <a:t>. </a:t>
          </a:r>
          <a:r>
            <a:rPr lang="en-US" sz="2000" b="1" dirty="0" err="1">
              <a:latin typeface="+mn-lt"/>
            </a:rPr>
            <a:t>Gubernur</a:t>
          </a:r>
          <a:r>
            <a:rPr lang="en-US" sz="2000" b="1" dirty="0">
              <a:latin typeface="+mn-lt"/>
            </a:rPr>
            <a:t> NTT No. 136 </a:t>
          </a:r>
          <a:r>
            <a:rPr lang="en-US" sz="2000" b="1" dirty="0" err="1">
              <a:latin typeface="+mn-lt"/>
            </a:rPr>
            <a:t>Tahun</a:t>
          </a:r>
          <a:r>
            <a:rPr lang="en-US" sz="2000" b="1" dirty="0">
              <a:latin typeface="+mn-lt"/>
            </a:rPr>
            <a:t> 2021 </a:t>
          </a:r>
          <a:r>
            <a:rPr lang="en-US" sz="2000" dirty="0" err="1">
              <a:latin typeface="+mn-lt"/>
            </a:rPr>
            <a:t>Tentang</a:t>
          </a:r>
          <a:r>
            <a:rPr lang="en-US" sz="2000" dirty="0">
              <a:latin typeface="+mn-lt"/>
            </a:rPr>
            <a:t> </a:t>
          </a:r>
          <a:r>
            <a:rPr lang="en-US" sz="2000" dirty="0" err="1">
              <a:latin typeface="+mn-lt"/>
            </a:rPr>
            <a:t>Prosentase</a:t>
          </a:r>
          <a:r>
            <a:rPr lang="en-US" sz="2000" dirty="0">
              <a:latin typeface="+mn-lt"/>
            </a:rPr>
            <a:t> </a:t>
          </a:r>
          <a:r>
            <a:rPr lang="en-US" sz="2000" dirty="0" err="1">
              <a:latin typeface="+mn-lt"/>
            </a:rPr>
            <a:t>Perolehan</a:t>
          </a:r>
          <a:r>
            <a:rPr lang="en-US" sz="2000" dirty="0">
              <a:latin typeface="+mn-lt"/>
            </a:rPr>
            <a:t> </a:t>
          </a:r>
          <a:r>
            <a:rPr lang="en-US" sz="2000" dirty="0" err="1">
              <a:latin typeface="+mn-lt"/>
            </a:rPr>
            <a:t>Tambahan</a:t>
          </a:r>
          <a:r>
            <a:rPr lang="en-US" sz="2000" dirty="0">
              <a:latin typeface="+mn-lt"/>
            </a:rPr>
            <a:t> </a:t>
          </a:r>
          <a:r>
            <a:rPr lang="en-US" sz="2000" dirty="0" err="1">
              <a:latin typeface="+mn-lt"/>
            </a:rPr>
            <a:t>Penghasilan</a:t>
          </a:r>
          <a:r>
            <a:rPr lang="en-US" sz="2000" dirty="0">
              <a:latin typeface="+mn-lt"/>
            </a:rPr>
            <a:t> </a:t>
          </a:r>
          <a:r>
            <a:rPr lang="en-US" sz="2000" dirty="0" err="1">
              <a:latin typeface="+mn-lt"/>
            </a:rPr>
            <a:t>Pegawai</a:t>
          </a:r>
          <a:r>
            <a:rPr lang="en-US" sz="2000" dirty="0">
              <a:latin typeface="+mn-lt"/>
            </a:rPr>
            <a:t> </a:t>
          </a:r>
          <a:r>
            <a:rPr lang="en-US" sz="2000" dirty="0" err="1">
              <a:latin typeface="+mn-lt"/>
            </a:rPr>
            <a:t>Bagi</a:t>
          </a:r>
          <a:r>
            <a:rPr lang="en-US" sz="2000" dirty="0">
              <a:latin typeface="+mn-lt"/>
            </a:rPr>
            <a:t> PNS </a:t>
          </a:r>
          <a:r>
            <a:rPr lang="en-US" sz="2000" dirty="0" err="1">
              <a:latin typeface="+mn-lt"/>
            </a:rPr>
            <a:t>Sesuai</a:t>
          </a:r>
          <a:r>
            <a:rPr lang="en-US" sz="2000" dirty="0">
              <a:latin typeface="+mn-lt"/>
            </a:rPr>
            <a:t> </a:t>
          </a:r>
          <a:r>
            <a:rPr lang="en-US" sz="2000" dirty="0" err="1">
              <a:latin typeface="+mn-lt"/>
            </a:rPr>
            <a:t>Nilai</a:t>
          </a:r>
          <a:r>
            <a:rPr lang="en-US" sz="2000" dirty="0">
              <a:latin typeface="+mn-lt"/>
            </a:rPr>
            <a:t> </a:t>
          </a:r>
          <a:r>
            <a:rPr lang="en-US" sz="2000" dirty="0" err="1">
              <a:latin typeface="+mn-lt"/>
            </a:rPr>
            <a:t>Capaian</a:t>
          </a:r>
          <a:r>
            <a:rPr lang="en-US" sz="2000" dirty="0">
              <a:latin typeface="+mn-lt"/>
            </a:rPr>
            <a:t> </a:t>
          </a:r>
          <a:r>
            <a:rPr lang="en-US" sz="2000" dirty="0" err="1">
              <a:latin typeface="+mn-lt"/>
            </a:rPr>
            <a:t>Sasaran</a:t>
          </a:r>
          <a:r>
            <a:rPr lang="en-US" sz="2000" dirty="0">
              <a:latin typeface="+mn-lt"/>
            </a:rPr>
            <a:t> </a:t>
          </a:r>
          <a:r>
            <a:rPr lang="en-US" sz="2000" dirty="0" err="1">
              <a:latin typeface="+mn-lt"/>
            </a:rPr>
            <a:t>Kerja</a:t>
          </a:r>
          <a:r>
            <a:rPr lang="en-US" sz="2000" dirty="0">
              <a:latin typeface="+mn-lt"/>
            </a:rPr>
            <a:t> </a:t>
          </a:r>
          <a:r>
            <a:rPr lang="en-US" sz="2000" dirty="0" err="1">
              <a:latin typeface="+mn-lt"/>
            </a:rPr>
            <a:t>Pegawai</a:t>
          </a:r>
          <a:r>
            <a:rPr lang="en-US" sz="2000" dirty="0">
              <a:latin typeface="+mn-lt"/>
            </a:rPr>
            <a:t> </a:t>
          </a:r>
          <a:r>
            <a:rPr lang="en-US" sz="2000" dirty="0" err="1">
              <a:latin typeface="+mn-lt"/>
            </a:rPr>
            <a:t>Bulanan</a:t>
          </a:r>
          <a:r>
            <a:rPr lang="en-US" sz="2000" dirty="0">
              <a:latin typeface="+mn-lt"/>
            </a:rPr>
            <a:t>  </a:t>
          </a:r>
        </a:p>
      </dgm:t>
    </dgm:pt>
    <dgm:pt modelId="{44273299-C406-40FD-A2FE-7EC2D1E3921B}" type="parTrans" cxnId="{A3BED479-614B-4C32-A506-70FB5BCD3B1B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30CC0F14-0719-43DA-9DEF-D1311BF596EA}" type="sibTrans" cxnId="{A3BED479-614B-4C32-A506-70FB5BCD3B1B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BC992C16-3EA5-404A-8D47-22C60E25CB14}" type="pres">
      <dgm:prSet presAssocID="{33D10B1F-E562-457D-85B4-C5E595C6D4F6}" presName="linearFlow" presStyleCnt="0">
        <dgm:presLayoutVars>
          <dgm:dir/>
          <dgm:resizeHandles val="exact"/>
        </dgm:presLayoutVars>
      </dgm:prSet>
      <dgm:spPr/>
    </dgm:pt>
    <dgm:pt modelId="{76B10D59-0188-47EC-A867-1988181697ED}" type="pres">
      <dgm:prSet presAssocID="{E348D877-45F8-49A2-99D3-A4676CCFAB8C}" presName="composite" presStyleCnt="0"/>
      <dgm:spPr/>
    </dgm:pt>
    <dgm:pt modelId="{4AE98998-300F-4A27-BE90-C9F94F87CB58}" type="pres">
      <dgm:prSet presAssocID="{E348D877-45F8-49A2-99D3-A4676CCFAB8C}" presName="imgShp" presStyleLbl="fgImgPlace1" presStyleIdx="0" presStyleCnt="3"/>
      <dgm:spPr/>
    </dgm:pt>
    <dgm:pt modelId="{DF4535D5-A26A-4B0F-A65F-9B4891F3F3EE}" type="pres">
      <dgm:prSet presAssocID="{E348D877-45F8-49A2-99D3-A4676CCFAB8C}" presName="txShp" presStyleLbl="node1" presStyleIdx="0" presStyleCnt="3">
        <dgm:presLayoutVars>
          <dgm:bulletEnabled val="1"/>
        </dgm:presLayoutVars>
      </dgm:prSet>
      <dgm:spPr/>
    </dgm:pt>
    <dgm:pt modelId="{218CCBF6-861A-4921-8843-5E6123D4C45B}" type="pres">
      <dgm:prSet presAssocID="{AB412481-E128-4673-9492-02C24366DD38}" presName="spacing" presStyleCnt="0"/>
      <dgm:spPr/>
    </dgm:pt>
    <dgm:pt modelId="{E8F3C4B9-8A38-42FE-8B79-5A0F5439AE01}" type="pres">
      <dgm:prSet presAssocID="{4346DD15-2FE3-4B27-8AD4-AC83FDEAA7DE}" presName="composite" presStyleCnt="0"/>
      <dgm:spPr/>
    </dgm:pt>
    <dgm:pt modelId="{1BA0361C-D168-49C0-843C-B2C3D2507F07}" type="pres">
      <dgm:prSet presAssocID="{4346DD15-2FE3-4B27-8AD4-AC83FDEAA7DE}" presName="imgShp" presStyleLbl="fgImgPlace1" presStyleIdx="1" presStyleCnt="3"/>
      <dgm:spPr/>
    </dgm:pt>
    <dgm:pt modelId="{BDF19381-F362-47D4-9B67-48E3BEF4AEDF}" type="pres">
      <dgm:prSet presAssocID="{4346DD15-2FE3-4B27-8AD4-AC83FDEAA7DE}" presName="txShp" presStyleLbl="node1" presStyleIdx="1" presStyleCnt="3">
        <dgm:presLayoutVars>
          <dgm:bulletEnabled val="1"/>
        </dgm:presLayoutVars>
      </dgm:prSet>
      <dgm:spPr/>
    </dgm:pt>
    <dgm:pt modelId="{94CCD738-03B6-4F7C-B2C5-26DAA78FB10A}" type="pres">
      <dgm:prSet presAssocID="{48AD33E5-EE4B-41DF-AE85-44AB4FCE0789}" presName="spacing" presStyleCnt="0"/>
      <dgm:spPr/>
    </dgm:pt>
    <dgm:pt modelId="{FE66B670-054E-49E4-930D-FD29E69350A9}" type="pres">
      <dgm:prSet presAssocID="{ED5EF73B-F5D0-4039-911C-52132C699B7E}" presName="composite" presStyleCnt="0"/>
      <dgm:spPr/>
    </dgm:pt>
    <dgm:pt modelId="{8E6D3097-2545-4C04-9CC6-A218D7A0FDB6}" type="pres">
      <dgm:prSet presAssocID="{ED5EF73B-F5D0-4039-911C-52132C699B7E}" presName="imgShp" presStyleLbl="fgImgPlace1" presStyleIdx="2" presStyleCnt="3"/>
      <dgm:spPr/>
    </dgm:pt>
    <dgm:pt modelId="{E9E53AE6-9311-4AB4-8CFE-7ED05E8DCC3A}" type="pres">
      <dgm:prSet presAssocID="{ED5EF73B-F5D0-4039-911C-52132C699B7E}" presName="txShp" presStyleLbl="node1" presStyleIdx="2" presStyleCnt="3">
        <dgm:presLayoutVars>
          <dgm:bulletEnabled val="1"/>
        </dgm:presLayoutVars>
      </dgm:prSet>
      <dgm:spPr/>
    </dgm:pt>
  </dgm:ptLst>
  <dgm:cxnLst>
    <dgm:cxn modelId="{CEA19D1C-1009-405D-BB19-FD5428DAF3C1}" type="presOf" srcId="{33D10B1F-E562-457D-85B4-C5E595C6D4F6}" destId="{BC992C16-3EA5-404A-8D47-22C60E25CB14}" srcOrd="0" destOrd="0" presId="urn:microsoft.com/office/officeart/2005/8/layout/vList3"/>
    <dgm:cxn modelId="{2A19736B-895A-414C-A5CA-5F023461FB4E}" type="presOf" srcId="{4346DD15-2FE3-4B27-8AD4-AC83FDEAA7DE}" destId="{BDF19381-F362-47D4-9B67-48E3BEF4AEDF}" srcOrd="0" destOrd="0" presId="urn:microsoft.com/office/officeart/2005/8/layout/vList3"/>
    <dgm:cxn modelId="{F988C977-13BB-4D2E-8652-13892D880EF4}" type="presOf" srcId="{ED5EF73B-F5D0-4039-911C-52132C699B7E}" destId="{E9E53AE6-9311-4AB4-8CFE-7ED05E8DCC3A}" srcOrd="0" destOrd="0" presId="urn:microsoft.com/office/officeart/2005/8/layout/vList3"/>
    <dgm:cxn modelId="{A3BED479-614B-4C32-A506-70FB5BCD3B1B}" srcId="{33D10B1F-E562-457D-85B4-C5E595C6D4F6}" destId="{ED5EF73B-F5D0-4039-911C-52132C699B7E}" srcOrd="2" destOrd="0" parTransId="{44273299-C406-40FD-A2FE-7EC2D1E3921B}" sibTransId="{30CC0F14-0719-43DA-9DEF-D1311BF596EA}"/>
    <dgm:cxn modelId="{77EC96B9-867B-40B9-9603-3B3A1D3E0908}" srcId="{33D10B1F-E562-457D-85B4-C5E595C6D4F6}" destId="{4346DD15-2FE3-4B27-8AD4-AC83FDEAA7DE}" srcOrd="1" destOrd="0" parTransId="{0E075A19-D44E-427F-814C-20A784840F30}" sibTransId="{48AD33E5-EE4B-41DF-AE85-44AB4FCE0789}"/>
    <dgm:cxn modelId="{52E73BBE-22CC-4590-8AD6-AC023F86255E}" type="presOf" srcId="{E348D877-45F8-49A2-99D3-A4676CCFAB8C}" destId="{DF4535D5-A26A-4B0F-A65F-9B4891F3F3EE}" srcOrd="0" destOrd="0" presId="urn:microsoft.com/office/officeart/2005/8/layout/vList3"/>
    <dgm:cxn modelId="{4A90BCBE-70D6-4C6B-97C5-4CBCA7A7F506}" srcId="{33D10B1F-E562-457D-85B4-C5E595C6D4F6}" destId="{E348D877-45F8-49A2-99D3-A4676CCFAB8C}" srcOrd="0" destOrd="0" parTransId="{ACC5CE35-8897-4FF2-8670-DF7886640BE1}" sibTransId="{AB412481-E128-4673-9492-02C24366DD38}"/>
    <dgm:cxn modelId="{F6A73379-04C4-4845-9715-EB4084BF6687}" type="presParOf" srcId="{BC992C16-3EA5-404A-8D47-22C60E25CB14}" destId="{76B10D59-0188-47EC-A867-1988181697ED}" srcOrd="0" destOrd="0" presId="urn:microsoft.com/office/officeart/2005/8/layout/vList3"/>
    <dgm:cxn modelId="{F678BFD5-222E-40C6-AA5B-557C3C11DC68}" type="presParOf" srcId="{76B10D59-0188-47EC-A867-1988181697ED}" destId="{4AE98998-300F-4A27-BE90-C9F94F87CB58}" srcOrd="0" destOrd="0" presId="urn:microsoft.com/office/officeart/2005/8/layout/vList3"/>
    <dgm:cxn modelId="{F248019E-798A-4D4C-BAE1-187B618F6E49}" type="presParOf" srcId="{76B10D59-0188-47EC-A867-1988181697ED}" destId="{DF4535D5-A26A-4B0F-A65F-9B4891F3F3EE}" srcOrd="1" destOrd="0" presId="urn:microsoft.com/office/officeart/2005/8/layout/vList3"/>
    <dgm:cxn modelId="{07EF6404-C1C3-4533-AFD1-EDE229019D1D}" type="presParOf" srcId="{BC992C16-3EA5-404A-8D47-22C60E25CB14}" destId="{218CCBF6-861A-4921-8843-5E6123D4C45B}" srcOrd="1" destOrd="0" presId="urn:microsoft.com/office/officeart/2005/8/layout/vList3"/>
    <dgm:cxn modelId="{53AFA56E-877C-4C9D-B308-28E7466C407F}" type="presParOf" srcId="{BC992C16-3EA5-404A-8D47-22C60E25CB14}" destId="{E8F3C4B9-8A38-42FE-8B79-5A0F5439AE01}" srcOrd="2" destOrd="0" presId="urn:microsoft.com/office/officeart/2005/8/layout/vList3"/>
    <dgm:cxn modelId="{EBC842B7-C2D0-43F5-B4A7-DF710F71A016}" type="presParOf" srcId="{E8F3C4B9-8A38-42FE-8B79-5A0F5439AE01}" destId="{1BA0361C-D168-49C0-843C-B2C3D2507F07}" srcOrd="0" destOrd="0" presId="urn:microsoft.com/office/officeart/2005/8/layout/vList3"/>
    <dgm:cxn modelId="{7D7DE630-CDD7-44F3-B4FF-B98D016CC792}" type="presParOf" srcId="{E8F3C4B9-8A38-42FE-8B79-5A0F5439AE01}" destId="{BDF19381-F362-47D4-9B67-48E3BEF4AEDF}" srcOrd="1" destOrd="0" presId="urn:microsoft.com/office/officeart/2005/8/layout/vList3"/>
    <dgm:cxn modelId="{A28DA85F-B4D9-4581-9E09-FDBEA6F0CE56}" type="presParOf" srcId="{BC992C16-3EA5-404A-8D47-22C60E25CB14}" destId="{94CCD738-03B6-4F7C-B2C5-26DAA78FB10A}" srcOrd="3" destOrd="0" presId="urn:microsoft.com/office/officeart/2005/8/layout/vList3"/>
    <dgm:cxn modelId="{DA82714B-610A-4C1D-A8F4-00FF2BD1CE64}" type="presParOf" srcId="{BC992C16-3EA5-404A-8D47-22C60E25CB14}" destId="{FE66B670-054E-49E4-930D-FD29E69350A9}" srcOrd="4" destOrd="0" presId="urn:microsoft.com/office/officeart/2005/8/layout/vList3"/>
    <dgm:cxn modelId="{CFC78535-921E-4E4F-B0D7-A0A9EC2B452D}" type="presParOf" srcId="{FE66B670-054E-49E4-930D-FD29E69350A9}" destId="{8E6D3097-2545-4C04-9CC6-A218D7A0FDB6}" srcOrd="0" destOrd="0" presId="urn:microsoft.com/office/officeart/2005/8/layout/vList3"/>
    <dgm:cxn modelId="{8ABB00CF-6C91-4C67-8A0B-2C12C6E292E7}" type="presParOf" srcId="{FE66B670-054E-49E4-930D-FD29E69350A9}" destId="{E9E53AE6-9311-4AB4-8CFE-7ED05E8DCC3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3024B-7044-42D4-8297-04948AF4AA08}">
      <dsp:nvSpPr>
        <dsp:cNvPr id="0" name=""/>
        <dsp:cNvSpPr/>
      </dsp:nvSpPr>
      <dsp:spPr>
        <a:xfrm>
          <a:off x="0" y="0"/>
          <a:ext cx="7623326" cy="7762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latin typeface="Arial" panose="020B0604020202020204" pitchFamily="34" charset="0"/>
              <a:cs typeface="Arial" panose="020B0604020202020204" pitchFamily="34" charset="0"/>
            </a:rPr>
            <a:t>Visi</a:t>
          </a: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500" kern="1200" dirty="0" err="1">
              <a:latin typeface="Arial" panose="020B0604020202020204" pitchFamily="34" charset="0"/>
              <a:cs typeface="Arial" panose="020B0604020202020204" pitchFamily="34" charset="0"/>
            </a:rPr>
            <a:t>Misi</a:t>
          </a: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kern="1200" dirty="0" err="1">
              <a:latin typeface="Arial" panose="020B0604020202020204" pitchFamily="34" charset="0"/>
              <a:cs typeface="Arial" panose="020B0604020202020204" pitchFamily="34" charset="0"/>
            </a:rPr>
            <a:t>Gubernur</a:t>
          </a: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kern="1200" dirty="0" err="1"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 Wakil </a:t>
          </a:r>
          <a:r>
            <a:rPr lang="en-US" sz="2500" kern="1200" dirty="0" err="1">
              <a:latin typeface="Arial" panose="020B0604020202020204" pitchFamily="34" charset="0"/>
              <a:cs typeface="Arial" panose="020B0604020202020204" pitchFamily="34" charset="0"/>
            </a:rPr>
            <a:t>Gubernur</a:t>
          </a: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 NTT</a:t>
          </a:r>
        </a:p>
      </dsp:txBody>
      <dsp:txXfrm>
        <a:off x="22737" y="22737"/>
        <a:ext cx="6694825" cy="730813"/>
      </dsp:txXfrm>
    </dsp:sp>
    <dsp:sp modelId="{67339257-411C-4D66-9F06-2D10A1B5EC72}">
      <dsp:nvSpPr>
        <dsp:cNvPr id="0" name=""/>
        <dsp:cNvSpPr/>
      </dsp:nvSpPr>
      <dsp:spPr>
        <a:xfrm>
          <a:off x="569274" y="884105"/>
          <a:ext cx="7623326" cy="7762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latin typeface="Arial" panose="020B0604020202020204" pitchFamily="34" charset="0"/>
              <a:cs typeface="Arial" panose="020B0604020202020204" pitchFamily="34" charset="0"/>
            </a:rPr>
            <a:t>Regulasi</a:t>
          </a: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kern="1200" dirty="0" err="1">
              <a:latin typeface="Arial" panose="020B0604020202020204" pitchFamily="34" charset="0"/>
              <a:cs typeface="Arial" panose="020B0604020202020204" pitchFamily="34" charset="0"/>
            </a:rPr>
            <a:t>Penilaian</a:t>
          </a: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kern="1200" dirty="0" err="1">
              <a:latin typeface="Arial" panose="020B0604020202020204" pitchFamily="34" charset="0"/>
              <a:cs typeface="Arial" panose="020B0604020202020204" pitchFamily="34" charset="0"/>
            </a:rPr>
            <a:t>Prestasi</a:t>
          </a: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kern="1200" dirty="0" err="1">
              <a:latin typeface="Arial" panose="020B0604020202020204" pitchFamily="34" charset="0"/>
              <a:cs typeface="Arial" panose="020B0604020202020204" pitchFamily="34" charset="0"/>
            </a:rPr>
            <a:t>Kerja</a:t>
          </a:r>
          <a:endParaRPr lang="en-US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2011" y="906842"/>
        <a:ext cx="6503991" cy="730813"/>
      </dsp:txXfrm>
    </dsp:sp>
    <dsp:sp modelId="{F5D2BAEC-E8E0-40E4-8899-09D75227FC1B}">
      <dsp:nvSpPr>
        <dsp:cNvPr id="0" name=""/>
        <dsp:cNvSpPr/>
      </dsp:nvSpPr>
      <dsp:spPr>
        <a:xfrm>
          <a:off x="1138548" y="1768210"/>
          <a:ext cx="7623326" cy="7762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Arial" panose="020B0604020202020204" pitchFamily="34" charset="0"/>
              <a:cs typeface="Arial" panose="020B0604020202020204" pitchFamily="34" charset="0"/>
            </a:rPr>
            <a:t>Evaluasi PPK Online Tahun 2021</a:t>
          </a:r>
          <a:endParaRPr lang="en-US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61285" y="1790947"/>
        <a:ext cx="6503991" cy="730813"/>
      </dsp:txXfrm>
    </dsp:sp>
    <dsp:sp modelId="{931C5E0D-E630-49E0-BD3E-B4600CA3BB40}">
      <dsp:nvSpPr>
        <dsp:cNvPr id="0" name=""/>
        <dsp:cNvSpPr/>
      </dsp:nvSpPr>
      <dsp:spPr>
        <a:xfrm>
          <a:off x="1707823" y="2652315"/>
          <a:ext cx="7623326" cy="7762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latin typeface="Arial" panose="020B0604020202020204" pitchFamily="34" charset="0"/>
              <a:cs typeface="Arial" panose="020B0604020202020204" pitchFamily="34" charset="0"/>
            </a:rPr>
            <a:t>Regulasi</a:t>
          </a: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 PP 30 </a:t>
          </a:r>
          <a:r>
            <a:rPr lang="en-US" sz="2500" kern="1200" dirty="0" err="1">
              <a:latin typeface="Arial" panose="020B0604020202020204" pitchFamily="34" charset="0"/>
              <a:cs typeface="Arial" panose="020B0604020202020204" pitchFamily="34" charset="0"/>
            </a:rPr>
            <a:t>Tahun</a:t>
          </a: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 2019</a:t>
          </a:r>
        </a:p>
      </dsp:txBody>
      <dsp:txXfrm>
        <a:off x="1730560" y="2675052"/>
        <a:ext cx="6503991" cy="730813"/>
      </dsp:txXfrm>
    </dsp:sp>
    <dsp:sp modelId="{A6E414D9-EE97-4D5D-9299-F2361CCB9F00}">
      <dsp:nvSpPr>
        <dsp:cNvPr id="0" name=""/>
        <dsp:cNvSpPr/>
      </dsp:nvSpPr>
      <dsp:spPr>
        <a:xfrm>
          <a:off x="2277097" y="3536420"/>
          <a:ext cx="7623326" cy="7762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Arial" panose="020B0604020202020204" pitchFamily="34" charset="0"/>
              <a:cs typeface="Arial" panose="020B0604020202020204" pitchFamily="34" charset="0"/>
            </a:rPr>
            <a:t>Surat Edaran Menpan-RB No. 3 Tahun 2021</a:t>
          </a:r>
          <a:endParaRPr lang="en-US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99834" y="3559157"/>
        <a:ext cx="6503991" cy="730813"/>
      </dsp:txXfrm>
    </dsp:sp>
    <dsp:sp modelId="{D6AA5D46-1CBB-4FC7-82CA-4D327DFB9143}">
      <dsp:nvSpPr>
        <dsp:cNvPr id="0" name=""/>
        <dsp:cNvSpPr/>
      </dsp:nvSpPr>
      <dsp:spPr>
        <a:xfrm>
          <a:off x="7118739" y="567121"/>
          <a:ext cx="504586" cy="5045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32271" y="567121"/>
        <a:ext cx="277522" cy="379701"/>
      </dsp:txXfrm>
    </dsp:sp>
    <dsp:sp modelId="{156BE829-D39B-40B7-A33A-AA9A584FAAC6}">
      <dsp:nvSpPr>
        <dsp:cNvPr id="0" name=""/>
        <dsp:cNvSpPr/>
      </dsp:nvSpPr>
      <dsp:spPr>
        <a:xfrm>
          <a:off x="7688014" y="1451226"/>
          <a:ext cx="504586" cy="5045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01546" y="1451226"/>
        <a:ext cx="277522" cy="379701"/>
      </dsp:txXfrm>
    </dsp:sp>
    <dsp:sp modelId="{C9C4835C-31EE-4B3E-9CB8-B7F9FA1ACAF7}">
      <dsp:nvSpPr>
        <dsp:cNvPr id="0" name=""/>
        <dsp:cNvSpPr/>
      </dsp:nvSpPr>
      <dsp:spPr>
        <a:xfrm>
          <a:off x="8257288" y="2322393"/>
          <a:ext cx="504586" cy="5045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70820" y="2322393"/>
        <a:ext cx="277522" cy="379701"/>
      </dsp:txXfrm>
    </dsp:sp>
    <dsp:sp modelId="{7ED2FE9B-4777-4AED-8171-02A54613CD59}">
      <dsp:nvSpPr>
        <dsp:cNvPr id="0" name=""/>
        <dsp:cNvSpPr/>
      </dsp:nvSpPr>
      <dsp:spPr>
        <a:xfrm>
          <a:off x="8826562" y="3215123"/>
          <a:ext cx="504586" cy="5045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40094" y="3215123"/>
        <a:ext cx="277522" cy="3797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575B72-D18A-47C4-BDE8-ED29C74929D3}">
      <dsp:nvSpPr>
        <dsp:cNvPr id="0" name=""/>
        <dsp:cNvSpPr/>
      </dsp:nvSpPr>
      <dsp:spPr>
        <a:xfrm>
          <a:off x="-5282230" y="-808986"/>
          <a:ext cx="6289985" cy="6289985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93BFC8-68D9-48DE-B653-289B2D52DE75}">
      <dsp:nvSpPr>
        <dsp:cNvPr id="0" name=""/>
        <dsp:cNvSpPr/>
      </dsp:nvSpPr>
      <dsp:spPr>
        <a:xfrm>
          <a:off x="440722" y="291907"/>
          <a:ext cx="10010088" cy="5841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7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n-lt"/>
            </a:rPr>
            <a:t>PP No. 11 </a:t>
          </a:r>
          <a:r>
            <a:rPr lang="en-US" sz="2000" b="1" kern="1200" dirty="0" err="1">
              <a:latin typeface="+mn-lt"/>
            </a:rPr>
            <a:t>Tahun</a:t>
          </a:r>
          <a:r>
            <a:rPr lang="en-US" sz="2000" b="1" kern="1200" dirty="0">
              <a:latin typeface="+mn-lt"/>
            </a:rPr>
            <a:t> 2017 </a:t>
          </a:r>
          <a:r>
            <a:rPr lang="en-US" sz="2000" kern="1200" dirty="0" err="1">
              <a:latin typeface="+mn-lt"/>
            </a:rPr>
            <a:t>Tentang</a:t>
          </a:r>
          <a:r>
            <a:rPr lang="en-US" sz="2000" kern="1200" dirty="0">
              <a:latin typeface="+mn-lt"/>
            </a:rPr>
            <a:t> MANAJEMEN PNS</a:t>
          </a:r>
        </a:p>
      </dsp:txBody>
      <dsp:txXfrm>
        <a:off x="440722" y="291907"/>
        <a:ext cx="10010088" cy="584188"/>
      </dsp:txXfrm>
    </dsp:sp>
    <dsp:sp modelId="{F13B6F22-DBED-4725-B14D-8A2C801964E5}">
      <dsp:nvSpPr>
        <dsp:cNvPr id="0" name=""/>
        <dsp:cNvSpPr/>
      </dsp:nvSpPr>
      <dsp:spPr>
        <a:xfrm>
          <a:off x="75604" y="218883"/>
          <a:ext cx="730235" cy="73023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A47E3-BA3F-4943-9A7A-F6CAF195414A}">
      <dsp:nvSpPr>
        <dsp:cNvPr id="0" name=""/>
        <dsp:cNvSpPr/>
      </dsp:nvSpPr>
      <dsp:spPr>
        <a:xfrm>
          <a:off x="859334" y="1167909"/>
          <a:ext cx="9591475" cy="5841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7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+mn-lt"/>
            </a:rPr>
            <a:t>PP No. 46 Tahun 2011 </a:t>
          </a:r>
          <a:r>
            <a:rPr lang="en-US" sz="2000" kern="1200">
              <a:latin typeface="+mn-lt"/>
            </a:rPr>
            <a:t>Tentang PENILAIAN PRESTASI KERJA PNS</a:t>
          </a:r>
          <a:endParaRPr lang="en-US" sz="2000" kern="1200" dirty="0">
            <a:latin typeface="+mn-lt"/>
          </a:endParaRPr>
        </a:p>
      </dsp:txBody>
      <dsp:txXfrm>
        <a:off x="859334" y="1167909"/>
        <a:ext cx="9591475" cy="584188"/>
      </dsp:txXfrm>
    </dsp:sp>
    <dsp:sp modelId="{9076B77B-D2CC-4D00-A33D-D7C55164A950}">
      <dsp:nvSpPr>
        <dsp:cNvPr id="0" name=""/>
        <dsp:cNvSpPr/>
      </dsp:nvSpPr>
      <dsp:spPr>
        <a:xfrm>
          <a:off x="494216" y="1094886"/>
          <a:ext cx="730235" cy="73023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F68E7C-45A4-4F30-ABA7-06AB31DCD9B0}">
      <dsp:nvSpPr>
        <dsp:cNvPr id="0" name=""/>
        <dsp:cNvSpPr/>
      </dsp:nvSpPr>
      <dsp:spPr>
        <a:xfrm>
          <a:off x="987815" y="2043912"/>
          <a:ext cx="9462995" cy="5841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7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n-lt"/>
            </a:rPr>
            <a:t>PERKA BKN No. 1 </a:t>
          </a:r>
          <a:r>
            <a:rPr lang="en-US" sz="2000" b="1" kern="1200" dirty="0" err="1">
              <a:latin typeface="+mn-lt"/>
            </a:rPr>
            <a:t>Tahun</a:t>
          </a:r>
          <a:r>
            <a:rPr lang="en-US" sz="2000" b="1" kern="1200" dirty="0">
              <a:latin typeface="+mn-lt"/>
            </a:rPr>
            <a:t> 2013 </a:t>
          </a:r>
          <a:r>
            <a:rPr lang="en-US" sz="2000" kern="1200" dirty="0" err="1">
              <a:latin typeface="+mn-lt"/>
            </a:rPr>
            <a:t>Tentang</a:t>
          </a:r>
          <a:r>
            <a:rPr lang="en-US" sz="2000" kern="1200" dirty="0">
              <a:latin typeface="+mn-lt"/>
            </a:rPr>
            <a:t> </a:t>
          </a:r>
          <a:r>
            <a:rPr lang="en-US" sz="2000" kern="1200" dirty="0" err="1">
              <a:latin typeface="+mn-lt"/>
            </a:rPr>
            <a:t>Ketentuan</a:t>
          </a:r>
          <a:r>
            <a:rPr lang="en-US" sz="2000" kern="1200" dirty="0">
              <a:latin typeface="+mn-lt"/>
            </a:rPr>
            <a:t> </a:t>
          </a:r>
          <a:r>
            <a:rPr lang="en-US" sz="2000" kern="1200" dirty="0" err="1">
              <a:latin typeface="+mn-lt"/>
            </a:rPr>
            <a:t>Pelaksanaan</a:t>
          </a:r>
          <a:r>
            <a:rPr lang="en-US" sz="2000" kern="1200" dirty="0">
              <a:latin typeface="+mn-lt"/>
            </a:rPr>
            <a:t> PP No. 46 TAHUN 2011</a:t>
          </a:r>
        </a:p>
      </dsp:txBody>
      <dsp:txXfrm>
        <a:off x="987815" y="2043912"/>
        <a:ext cx="9462995" cy="584188"/>
      </dsp:txXfrm>
    </dsp:sp>
    <dsp:sp modelId="{66482BC7-939A-4F6A-8860-45FF8049E351}">
      <dsp:nvSpPr>
        <dsp:cNvPr id="0" name=""/>
        <dsp:cNvSpPr/>
      </dsp:nvSpPr>
      <dsp:spPr>
        <a:xfrm>
          <a:off x="622697" y="1970888"/>
          <a:ext cx="730235" cy="73023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0BB275-4557-492F-A440-1C2EAB3FDA75}">
      <dsp:nvSpPr>
        <dsp:cNvPr id="0" name=""/>
        <dsp:cNvSpPr/>
      </dsp:nvSpPr>
      <dsp:spPr>
        <a:xfrm>
          <a:off x="859334" y="2919914"/>
          <a:ext cx="9591475" cy="584188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7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n-lt"/>
            </a:rPr>
            <a:t>PP No. 30 </a:t>
          </a:r>
          <a:r>
            <a:rPr lang="en-US" sz="2000" b="1" kern="1200" dirty="0" err="1">
              <a:latin typeface="+mn-lt"/>
            </a:rPr>
            <a:t>Tahun</a:t>
          </a:r>
          <a:r>
            <a:rPr lang="en-US" sz="2000" b="1" kern="1200" dirty="0">
              <a:latin typeface="+mn-lt"/>
            </a:rPr>
            <a:t> 2019 </a:t>
          </a:r>
          <a:r>
            <a:rPr lang="en-US" sz="2000" kern="1200" dirty="0" err="1">
              <a:latin typeface="+mn-lt"/>
            </a:rPr>
            <a:t>Tentang</a:t>
          </a:r>
          <a:r>
            <a:rPr lang="en-US" sz="2000" kern="1200" dirty="0">
              <a:latin typeface="+mn-lt"/>
            </a:rPr>
            <a:t> </a:t>
          </a:r>
          <a:r>
            <a:rPr lang="en-US" sz="2000" kern="1200" dirty="0" err="1">
              <a:latin typeface="+mn-lt"/>
            </a:rPr>
            <a:t>Penilaian</a:t>
          </a:r>
          <a:r>
            <a:rPr lang="en-US" sz="2000" kern="1200" dirty="0">
              <a:latin typeface="+mn-lt"/>
            </a:rPr>
            <a:t> </a:t>
          </a:r>
          <a:r>
            <a:rPr lang="en-US" sz="2000" kern="1200" dirty="0" err="1">
              <a:latin typeface="+mn-lt"/>
            </a:rPr>
            <a:t>Kinerja</a:t>
          </a:r>
          <a:r>
            <a:rPr lang="en-US" sz="2000" kern="1200" dirty="0">
              <a:latin typeface="+mn-lt"/>
            </a:rPr>
            <a:t> PNS</a:t>
          </a:r>
        </a:p>
      </dsp:txBody>
      <dsp:txXfrm>
        <a:off x="859334" y="2919914"/>
        <a:ext cx="9591475" cy="584188"/>
      </dsp:txXfrm>
    </dsp:sp>
    <dsp:sp modelId="{0CA74C7B-4656-4E91-8C3E-D067C1509155}">
      <dsp:nvSpPr>
        <dsp:cNvPr id="0" name=""/>
        <dsp:cNvSpPr/>
      </dsp:nvSpPr>
      <dsp:spPr>
        <a:xfrm>
          <a:off x="494216" y="2846891"/>
          <a:ext cx="730235" cy="73023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E284D0-EC2E-48B1-B9CF-2E1C0B0F5817}">
      <dsp:nvSpPr>
        <dsp:cNvPr id="0" name=""/>
        <dsp:cNvSpPr/>
      </dsp:nvSpPr>
      <dsp:spPr>
        <a:xfrm>
          <a:off x="440722" y="3795917"/>
          <a:ext cx="10010088" cy="584188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7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latin typeface="+mn-lt"/>
            </a:rPr>
            <a:t>Peraturan</a:t>
          </a:r>
          <a:r>
            <a:rPr lang="en-US" sz="2000" b="1" kern="1200" dirty="0">
              <a:latin typeface="+mn-lt"/>
            </a:rPr>
            <a:t> </a:t>
          </a:r>
          <a:r>
            <a:rPr lang="en-US" sz="2000" b="1" kern="1200" dirty="0" err="1">
              <a:latin typeface="+mn-lt"/>
            </a:rPr>
            <a:t>Menpan</a:t>
          </a:r>
          <a:r>
            <a:rPr lang="en-US" sz="2000" b="1" kern="1200" dirty="0">
              <a:latin typeface="+mn-lt"/>
            </a:rPr>
            <a:t>-RB No. 8 </a:t>
          </a:r>
          <a:r>
            <a:rPr lang="en-US" sz="2000" kern="1200" dirty="0" err="1">
              <a:latin typeface="+mn-lt"/>
            </a:rPr>
            <a:t>Tahun</a:t>
          </a:r>
          <a:r>
            <a:rPr lang="en-US" sz="2000" kern="1200" dirty="0">
              <a:latin typeface="+mn-lt"/>
            </a:rPr>
            <a:t> 2021 </a:t>
          </a:r>
          <a:r>
            <a:rPr lang="en-US" sz="2000" kern="1200" dirty="0" err="1">
              <a:latin typeface="+mn-lt"/>
            </a:rPr>
            <a:t>Tentang</a:t>
          </a:r>
          <a:r>
            <a:rPr lang="en-US" sz="2000" kern="1200" dirty="0">
              <a:latin typeface="+mn-lt"/>
            </a:rPr>
            <a:t> </a:t>
          </a:r>
          <a:r>
            <a:rPr lang="en-US" sz="2000" kern="1200" dirty="0" err="1">
              <a:latin typeface="+mn-lt"/>
            </a:rPr>
            <a:t>Sistem</a:t>
          </a:r>
          <a:r>
            <a:rPr lang="en-US" sz="2000" kern="1200" dirty="0">
              <a:latin typeface="+mn-lt"/>
            </a:rPr>
            <a:t> </a:t>
          </a:r>
          <a:r>
            <a:rPr lang="en-US" sz="2000" kern="1200" dirty="0" err="1">
              <a:latin typeface="+mn-lt"/>
            </a:rPr>
            <a:t>Manajemen</a:t>
          </a:r>
          <a:r>
            <a:rPr lang="en-US" sz="2000" kern="1200" dirty="0">
              <a:latin typeface="+mn-lt"/>
            </a:rPr>
            <a:t> </a:t>
          </a:r>
          <a:r>
            <a:rPr lang="en-US" sz="2000" kern="1200" dirty="0" err="1">
              <a:latin typeface="+mn-lt"/>
            </a:rPr>
            <a:t>Kinerja</a:t>
          </a:r>
          <a:r>
            <a:rPr lang="en-US" sz="2000" kern="1200" dirty="0">
              <a:latin typeface="+mn-lt"/>
            </a:rPr>
            <a:t> PNS</a:t>
          </a:r>
        </a:p>
      </dsp:txBody>
      <dsp:txXfrm>
        <a:off x="440722" y="3795917"/>
        <a:ext cx="10010088" cy="584188"/>
      </dsp:txXfrm>
    </dsp:sp>
    <dsp:sp modelId="{9B62E4F4-AF52-4425-8773-2DA66816E07C}">
      <dsp:nvSpPr>
        <dsp:cNvPr id="0" name=""/>
        <dsp:cNvSpPr/>
      </dsp:nvSpPr>
      <dsp:spPr>
        <a:xfrm>
          <a:off x="75604" y="3722893"/>
          <a:ext cx="730235" cy="73023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535D5-A26A-4B0F-A65F-9B4891F3F3EE}">
      <dsp:nvSpPr>
        <dsp:cNvPr id="0" name=""/>
        <dsp:cNvSpPr/>
      </dsp:nvSpPr>
      <dsp:spPr>
        <a:xfrm rot="10800000">
          <a:off x="2363625" y="1578"/>
          <a:ext cx="8133016" cy="1260333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772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latin typeface="+mn-lt"/>
            </a:rPr>
            <a:t>Pergub</a:t>
          </a:r>
          <a:r>
            <a:rPr lang="en-US" sz="2000" b="1" kern="1200" dirty="0">
              <a:latin typeface="+mn-lt"/>
            </a:rPr>
            <a:t> NTT No. 11 </a:t>
          </a:r>
          <a:r>
            <a:rPr lang="en-US" sz="2000" b="1" kern="1200" dirty="0" err="1">
              <a:latin typeface="+mn-lt"/>
            </a:rPr>
            <a:t>Tahun</a:t>
          </a:r>
          <a:r>
            <a:rPr lang="en-US" sz="2000" b="1" kern="1200" dirty="0">
              <a:latin typeface="+mn-lt"/>
            </a:rPr>
            <a:t> 2020 </a:t>
          </a:r>
          <a:r>
            <a:rPr lang="en-US" sz="2000" kern="1200" dirty="0" err="1">
              <a:latin typeface="+mn-lt"/>
            </a:rPr>
            <a:t>Tentang</a:t>
          </a:r>
          <a:r>
            <a:rPr lang="en-US" sz="2000" kern="1200" dirty="0">
              <a:latin typeface="+mn-lt"/>
            </a:rPr>
            <a:t> </a:t>
          </a:r>
          <a:r>
            <a:rPr lang="en-US" sz="2000" kern="1200" dirty="0" err="1">
              <a:latin typeface="+mn-lt"/>
            </a:rPr>
            <a:t>Manajemen</a:t>
          </a:r>
          <a:r>
            <a:rPr lang="en-US" sz="2000" kern="1200" dirty="0">
              <a:latin typeface="+mn-lt"/>
            </a:rPr>
            <a:t> </a:t>
          </a:r>
          <a:r>
            <a:rPr lang="en-US" sz="2000" kern="1200" dirty="0" err="1">
              <a:latin typeface="+mn-lt"/>
            </a:rPr>
            <a:t>Kinerja</a:t>
          </a:r>
          <a:r>
            <a:rPr lang="en-US" sz="2000" kern="1200" dirty="0">
              <a:latin typeface="+mn-lt"/>
            </a:rPr>
            <a:t> PNS </a:t>
          </a:r>
          <a:r>
            <a:rPr lang="en-US" sz="2000" kern="1200" dirty="0" err="1">
              <a:latin typeface="+mn-lt"/>
            </a:rPr>
            <a:t>Lingkup</a:t>
          </a:r>
          <a:r>
            <a:rPr lang="en-US" sz="2000" kern="1200" dirty="0">
              <a:latin typeface="+mn-lt"/>
            </a:rPr>
            <a:t> </a:t>
          </a:r>
          <a:r>
            <a:rPr lang="en-US" sz="2000" kern="1200" dirty="0" err="1">
              <a:latin typeface="+mn-lt"/>
            </a:rPr>
            <a:t>Pemprov</a:t>
          </a:r>
          <a:r>
            <a:rPr lang="en-US" sz="2000" kern="1200" dirty="0">
              <a:latin typeface="+mn-lt"/>
            </a:rPr>
            <a:t>. NTT</a:t>
          </a:r>
        </a:p>
      </dsp:txBody>
      <dsp:txXfrm rot="10800000">
        <a:off x="2678708" y="1578"/>
        <a:ext cx="7817933" cy="1260333"/>
      </dsp:txXfrm>
    </dsp:sp>
    <dsp:sp modelId="{4AE98998-300F-4A27-BE90-C9F94F87CB58}">
      <dsp:nvSpPr>
        <dsp:cNvPr id="0" name=""/>
        <dsp:cNvSpPr/>
      </dsp:nvSpPr>
      <dsp:spPr>
        <a:xfrm>
          <a:off x="1733458" y="1578"/>
          <a:ext cx="1260333" cy="1260333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F19381-F362-47D4-9B67-48E3BEF4AEDF}">
      <dsp:nvSpPr>
        <dsp:cNvPr id="0" name=""/>
        <dsp:cNvSpPr/>
      </dsp:nvSpPr>
      <dsp:spPr>
        <a:xfrm rot="10800000">
          <a:off x="2363625" y="1605827"/>
          <a:ext cx="8133016" cy="1260333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772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latin typeface="+mn-lt"/>
            </a:rPr>
            <a:t>Pergub</a:t>
          </a:r>
          <a:r>
            <a:rPr lang="en-US" sz="2000" b="1" kern="1200" dirty="0">
              <a:latin typeface="+mn-lt"/>
            </a:rPr>
            <a:t> NTT No. 18 </a:t>
          </a:r>
          <a:r>
            <a:rPr lang="en-US" sz="2000" b="1" kern="1200" dirty="0" err="1">
              <a:latin typeface="+mn-lt"/>
            </a:rPr>
            <a:t>Tahun</a:t>
          </a:r>
          <a:r>
            <a:rPr lang="en-US" sz="2000" b="1" kern="1200" dirty="0">
              <a:latin typeface="+mn-lt"/>
            </a:rPr>
            <a:t> 2021 </a:t>
          </a:r>
          <a:r>
            <a:rPr lang="en-US" sz="2000" kern="1200" dirty="0" err="1">
              <a:latin typeface="+mn-lt"/>
            </a:rPr>
            <a:t>Tentang</a:t>
          </a:r>
          <a:r>
            <a:rPr lang="en-US" sz="2000" kern="1200" dirty="0">
              <a:latin typeface="+mn-lt"/>
            </a:rPr>
            <a:t> </a:t>
          </a:r>
          <a:r>
            <a:rPr lang="en-US" sz="2000" kern="1200" dirty="0" err="1">
              <a:latin typeface="+mn-lt"/>
            </a:rPr>
            <a:t>Tambahan</a:t>
          </a:r>
          <a:r>
            <a:rPr lang="en-US" sz="2000" kern="1200" dirty="0">
              <a:latin typeface="+mn-lt"/>
            </a:rPr>
            <a:t> </a:t>
          </a:r>
          <a:r>
            <a:rPr lang="en-US" sz="2000" kern="1200" dirty="0" err="1">
              <a:latin typeface="+mn-lt"/>
            </a:rPr>
            <a:t>Penghasilan</a:t>
          </a:r>
          <a:r>
            <a:rPr lang="en-US" sz="2000" kern="1200" dirty="0">
              <a:latin typeface="+mn-lt"/>
            </a:rPr>
            <a:t> </a:t>
          </a:r>
          <a:r>
            <a:rPr lang="en-US" sz="2000" kern="1200" dirty="0" err="1">
              <a:latin typeface="+mn-lt"/>
            </a:rPr>
            <a:t>Pegawai</a:t>
          </a:r>
          <a:r>
            <a:rPr lang="en-US" sz="2000" kern="1200" dirty="0">
              <a:latin typeface="+mn-lt"/>
            </a:rPr>
            <a:t> PNS di </a:t>
          </a:r>
          <a:r>
            <a:rPr lang="en-US" sz="2000" kern="1200" dirty="0" err="1">
              <a:latin typeface="+mn-lt"/>
            </a:rPr>
            <a:t>Lingkungan</a:t>
          </a:r>
          <a:r>
            <a:rPr lang="en-US" sz="2000" kern="1200" dirty="0">
              <a:latin typeface="+mn-lt"/>
            </a:rPr>
            <a:t> </a:t>
          </a:r>
          <a:r>
            <a:rPr lang="en-US" sz="2000" kern="1200" dirty="0" err="1">
              <a:latin typeface="+mn-lt"/>
            </a:rPr>
            <a:t>Pemprov</a:t>
          </a:r>
          <a:r>
            <a:rPr lang="en-US" sz="2000" kern="1200" dirty="0">
              <a:latin typeface="+mn-lt"/>
            </a:rPr>
            <a:t>. NTT</a:t>
          </a:r>
        </a:p>
      </dsp:txBody>
      <dsp:txXfrm rot="10800000">
        <a:off x="2678708" y="1605827"/>
        <a:ext cx="7817933" cy="1260333"/>
      </dsp:txXfrm>
    </dsp:sp>
    <dsp:sp modelId="{1BA0361C-D168-49C0-843C-B2C3D2507F07}">
      <dsp:nvSpPr>
        <dsp:cNvPr id="0" name=""/>
        <dsp:cNvSpPr/>
      </dsp:nvSpPr>
      <dsp:spPr>
        <a:xfrm>
          <a:off x="1733458" y="1605827"/>
          <a:ext cx="1260333" cy="1260333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E53AE6-9311-4AB4-8CFE-7ED05E8DCC3A}">
      <dsp:nvSpPr>
        <dsp:cNvPr id="0" name=""/>
        <dsp:cNvSpPr/>
      </dsp:nvSpPr>
      <dsp:spPr>
        <a:xfrm rot="10800000">
          <a:off x="2363625" y="3210075"/>
          <a:ext cx="8133016" cy="1260333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772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latin typeface="+mn-lt"/>
            </a:rPr>
            <a:t>Kep</a:t>
          </a:r>
          <a:r>
            <a:rPr lang="en-US" sz="2000" b="1" kern="1200" dirty="0">
              <a:latin typeface="+mn-lt"/>
            </a:rPr>
            <a:t>. </a:t>
          </a:r>
          <a:r>
            <a:rPr lang="en-US" sz="2000" b="1" kern="1200" dirty="0" err="1">
              <a:latin typeface="+mn-lt"/>
            </a:rPr>
            <a:t>Gubernur</a:t>
          </a:r>
          <a:r>
            <a:rPr lang="en-US" sz="2000" b="1" kern="1200" dirty="0">
              <a:latin typeface="+mn-lt"/>
            </a:rPr>
            <a:t> NTT No. 136 </a:t>
          </a:r>
          <a:r>
            <a:rPr lang="en-US" sz="2000" b="1" kern="1200" dirty="0" err="1">
              <a:latin typeface="+mn-lt"/>
            </a:rPr>
            <a:t>Tahun</a:t>
          </a:r>
          <a:r>
            <a:rPr lang="en-US" sz="2000" b="1" kern="1200" dirty="0">
              <a:latin typeface="+mn-lt"/>
            </a:rPr>
            <a:t> 2021 </a:t>
          </a:r>
          <a:r>
            <a:rPr lang="en-US" sz="2000" kern="1200" dirty="0" err="1">
              <a:latin typeface="+mn-lt"/>
            </a:rPr>
            <a:t>Tentang</a:t>
          </a:r>
          <a:r>
            <a:rPr lang="en-US" sz="2000" kern="1200" dirty="0">
              <a:latin typeface="+mn-lt"/>
            </a:rPr>
            <a:t> </a:t>
          </a:r>
          <a:r>
            <a:rPr lang="en-US" sz="2000" kern="1200" dirty="0" err="1">
              <a:latin typeface="+mn-lt"/>
            </a:rPr>
            <a:t>Prosentase</a:t>
          </a:r>
          <a:r>
            <a:rPr lang="en-US" sz="2000" kern="1200" dirty="0">
              <a:latin typeface="+mn-lt"/>
            </a:rPr>
            <a:t> </a:t>
          </a:r>
          <a:r>
            <a:rPr lang="en-US" sz="2000" kern="1200" dirty="0" err="1">
              <a:latin typeface="+mn-lt"/>
            </a:rPr>
            <a:t>Perolehan</a:t>
          </a:r>
          <a:r>
            <a:rPr lang="en-US" sz="2000" kern="1200" dirty="0">
              <a:latin typeface="+mn-lt"/>
            </a:rPr>
            <a:t> </a:t>
          </a:r>
          <a:r>
            <a:rPr lang="en-US" sz="2000" kern="1200" dirty="0" err="1">
              <a:latin typeface="+mn-lt"/>
            </a:rPr>
            <a:t>Tambahan</a:t>
          </a:r>
          <a:r>
            <a:rPr lang="en-US" sz="2000" kern="1200" dirty="0">
              <a:latin typeface="+mn-lt"/>
            </a:rPr>
            <a:t> </a:t>
          </a:r>
          <a:r>
            <a:rPr lang="en-US" sz="2000" kern="1200" dirty="0" err="1">
              <a:latin typeface="+mn-lt"/>
            </a:rPr>
            <a:t>Penghasilan</a:t>
          </a:r>
          <a:r>
            <a:rPr lang="en-US" sz="2000" kern="1200" dirty="0">
              <a:latin typeface="+mn-lt"/>
            </a:rPr>
            <a:t> </a:t>
          </a:r>
          <a:r>
            <a:rPr lang="en-US" sz="2000" kern="1200" dirty="0" err="1">
              <a:latin typeface="+mn-lt"/>
            </a:rPr>
            <a:t>Pegawai</a:t>
          </a:r>
          <a:r>
            <a:rPr lang="en-US" sz="2000" kern="1200" dirty="0">
              <a:latin typeface="+mn-lt"/>
            </a:rPr>
            <a:t> </a:t>
          </a:r>
          <a:r>
            <a:rPr lang="en-US" sz="2000" kern="1200" dirty="0" err="1">
              <a:latin typeface="+mn-lt"/>
            </a:rPr>
            <a:t>Bagi</a:t>
          </a:r>
          <a:r>
            <a:rPr lang="en-US" sz="2000" kern="1200" dirty="0">
              <a:latin typeface="+mn-lt"/>
            </a:rPr>
            <a:t> PNS </a:t>
          </a:r>
          <a:r>
            <a:rPr lang="en-US" sz="2000" kern="1200" dirty="0" err="1">
              <a:latin typeface="+mn-lt"/>
            </a:rPr>
            <a:t>Sesuai</a:t>
          </a:r>
          <a:r>
            <a:rPr lang="en-US" sz="2000" kern="1200" dirty="0">
              <a:latin typeface="+mn-lt"/>
            </a:rPr>
            <a:t> </a:t>
          </a:r>
          <a:r>
            <a:rPr lang="en-US" sz="2000" kern="1200" dirty="0" err="1">
              <a:latin typeface="+mn-lt"/>
            </a:rPr>
            <a:t>Nilai</a:t>
          </a:r>
          <a:r>
            <a:rPr lang="en-US" sz="2000" kern="1200" dirty="0">
              <a:latin typeface="+mn-lt"/>
            </a:rPr>
            <a:t> </a:t>
          </a:r>
          <a:r>
            <a:rPr lang="en-US" sz="2000" kern="1200" dirty="0" err="1">
              <a:latin typeface="+mn-lt"/>
            </a:rPr>
            <a:t>Capaian</a:t>
          </a:r>
          <a:r>
            <a:rPr lang="en-US" sz="2000" kern="1200" dirty="0">
              <a:latin typeface="+mn-lt"/>
            </a:rPr>
            <a:t> </a:t>
          </a:r>
          <a:r>
            <a:rPr lang="en-US" sz="2000" kern="1200" dirty="0" err="1">
              <a:latin typeface="+mn-lt"/>
            </a:rPr>
            <a:t>Sasaran</a:t>
          </a:r>
          <a:r>
            <a:rPr lang="en-US" sz="2000" kern="1200" dirty="0">
              <a:latin typeface="+mn-lt"/>
            </a:rPr>
            <a:t> </a:t>
          </a:r>
          <a:r>
            <a:rPr lang="en-US" sz="2000" kern="1200" dirty="0" err="1">
              <a:latin typeface="+mn-lt"/>
            </a:rPr>
            <a:t>Kerja</a:t>
          </a:r>
          <a:r>
            <a:rPr lang="en-US" sz="2000" kern="1200" dirty="0">
              <a:latin typeface="+mn-lt"/>
            </a:rPr>
            <a:t> </a:t>
          </a:r>
          <a:r>
            <a:rPr lang="en-US" sz="2000" kern="1200" dirty="0" err="1">
              <a:latin typeface="+mn-lt"/>
            </a:rPr>
            <a:t>Pegawai</a:t>
          </a:r>
          <a:r>
            <a:rPr lang="en-US" sz="2000" kern="1200" dirty="0">
              <a:latin typeface="+mn-lt"/>
            </a:rPr>
            <a:t> </a:t>
          </a:r>
          <a:r>
            <a:rPr lang="en-US" sz="2000" kern="1200" dirty="0" err="1">
              <a:latin typeface="+mn-lt"/>
            </a:rPr>
            <a:t>Bulanan</a:t>
          </a:r>
          <a:r>
            <a:rPr lang="en-US" sz="2000" kern="1200" dirty="0">
              <a:latin typeface="+mn-lt"/>
            </a:rPr>
            <a:t>  </a:t>
          </a:r>
        </a:p>
      </dsp:txBody>
      <dsp:txXfrm rot="10800000">
        <a:off x="2678708" y="3210075"/>
        <a:ext cx="7817933" cy="1260333"/>
      </dsp:txXfrm>
    </dsp:sp>
    <dsp:sp modelId="{8E6D3097-2545-4C04-9CC6-A218D7A0FDB6}">
      <dsp:nvSpPr>
        <dsp:cNvPr id="0" name=""/>
        <dsp:cNvSpPr/>
      </dsp:nvSpPr>
      <dsp:spPr>
        <a:xfrm>
          <a:off x="1733458" y="3210075"/>
          <a:ext cx="1260333" cy="1260333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2913" cy="561177"/>
          </a:xfrm>
          <a:prstGeom prst="rect">
            <a:avLst/>
          </a:prstGeom>
        </p:spPr>
        <p:txBody>
          <a:bodyPr vert="horz" lIns="98847" tIns="49423" rIns="98847" bIns="4942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4595" y="0"/>
            <a:ext cx="3062913" cy="561177"/>
          </a:xfrm>
          <a:prstGeom prst="rect">
            <a:avLst/>
          </a:prstGeom>
        </p:spPr>
        <p:txBody>
          <a:bodyPr vert="horz" lIns="98847" tIns="49423" rIns="98847" bIns="49423" rtlCol="0"/>
          <a:lstStyle>
            <a:lvl1pPr algn="r">
              <a:defRPr sz="1300"/>
            </a:lvl1pPr>
          </a:lstStyle>
          <a:p>
            <a:fld id="{ABB68BD6-7DBD-48E1-9564-9CE623575641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648161"/>
            <a:ext cx="3062913" cy="561177"/>
          </a:xfrm>
          <a:prstGeom prst="rect">
            <a:avLst/>
          </a:prstGeom>
        </p:spPr>
        <p:txBody>
          <a:bodyPr vert="horz" lIns="98847" tIns="49423" rIns="98847" bIns="4942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4595" y="10648161"/>
            <a:ext cx="3062913" cy="561177"/>
          </a:xfrm>
          <a:prstGeom prst="rect">
            <a:avLst/>
          </a:prstGeom>
        </p:spPr>
        <p:txBody>
          <a:bodyPr vert="horz" lIns="98847" tIns="49423" rIns="98847" bIns="49423" rtlCol="0" anchor="b"/>
          <a:lstStyle>
            <a:lvl1pPr algn="r">
              <a:defRPr sz="1300"/>
            </a:lvl1pPr>
          </a:lstStyle>
          <a:p>
            <a:fld id="{5AFE30F7-6ADA-410E-9CC7-BAD1D4B2A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18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3294" cy="562414"/>
          </a:xfrm>
          <a:prstGeom prst="rect">
            <a:avLst/>
          </a:prstGeom>
        </p:spPr>
        <p:txBody>
          <a:bodyPr vert="horz" lIns="104435" tIns="52217" rIns="104435" bIns="52217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4210" y="0"/>
            <a:ext cx="3063294" cy="562414"/>
          </a:xfrm>
          <a:prstGeom prst="rect">
            <a:avLst/>
          </a:prstGeom>
        </p:spPr>
        <p:txBody>
          <a:bodyPr vert="horz" lIns="104435" tIns="52217" rIns="104435" bIns="52217" rtlCol="0"/>
          <a:lstStyle>
            <a:lvl1pPr algn="r">
              <a:defRPr sz="1400"/>
            </a:lvl1pPr>
          </a:lstStyle>
          <a:p>
            <a:fld id="{6C5A8063-02FA-498F-8564-9A2E478D9BF2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3038" y="1401763"/>
            <a:ext cx="6723062" cy="37830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4435" tIns="52217" rIns="104435" bIns="522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6915" y="5394495"/>
            <a:ext cx="5655310" cy="4413677"/>
          </a:xfrm>
          <a:prstGeom prst="rect">
            <a:avLst/>
          </a:prstGeom>
        </p:spPr>
        <p:txBody>
          <a:bodyPr vert="horz" lIns="104435" tIns="52217" rIns="104435" bIns="522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646926"/>
            <a:ext cx="3063294" cy="562412"/>
          </a:xfrm>
          <a:prstGeom prst="rect">
            <a:avLst/>
          </a:prstGeom>
        </p:spPr>
        <p:txBody>
          <a:bodyPr vert="horz" lIns="104435" tIns="52217" rIns="104435" bIns="52217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4210" y="10646926"/>
            <a:ext cx="3063294" cy="562412"/>
          </a:xfrm>
          <a:prstGeom prst="rect">
            <a:avLst/>
          </a:prstGeom>
        </p:spPr>
        <p:txBody>
          <a:bodyPr vert="horz" lIns="104435" tIns="52217" rIns="104435" bIns="52217" rtlCol="0" anchor="b"/>
          <a:lstStyle>
            <a:lvl1pPr algn="r">
              <a:defRPr sz="1400"/>
            </a:lvl1pPr>
          </a:lstStyle>
          <a:p>
            <a:fld id="{CC10B3BA-2403-439F-9D0C-9EDA2B00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55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FF6C-C045-4688-8B4A-E98AC7CF5DC2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29AA-94E6-4E6F-A886-3F8B4359E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FF6C-C045-4688-8B4A-E98AC7CF5DC2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29AA-94E6-4E6F-A886-3F8B4359E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5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FF6C-C045-4688-8B4A-E98AC7CF5DC2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29AA-94E6-4E6F-A886-3F8B4359E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85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FF6C-C045-4688-8B4A-E98AC7CF5DC2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29AA-94E6-4E6F-A886-3F8B4359E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2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FF6C-C045-4688-8B4A-E98AC7CF5DC2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29AA-94E6-4E6F-A886-3F8B4359E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1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FF6C-C045-4688-8B4A-E98AC7CF5DC2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29AA-94E6-4E6F-A886-3F8B4359E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4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FF6C-C045-4688-8B4A-E98AC7CF5DC2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29AA-94E6-4E6F-A886-3F8B4359E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86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FF6C-C045-4688-8B4A-E98AC7CF5DC2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29AA-94E6-4E6F-A886-3F8B4359E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80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FF6C-C045-4688-8B4A-E98AC7CF5DC2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29AA-94E6-4E6F-A886-3F8B4359E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20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FF6C-C045-4688-8B4A-E98AC7CF5DC2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29AA-94E6-4E6F-A886-3F8B4359E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4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FF6C-C045-4688-8B4A-E98AC7CF5DC2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29AA-94E6-4E6F-A886-3F8B4359E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7FF6C-C045-4688-8B4A-E98AC7CF5DC2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429AA-94E6-4E6F-A886-3F8B4359E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6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7" r="15205"/>
          <a:stretch/>
        </p:blipFill>
        <p:spPr>
          <a:xfrm>
            <a:off x="0" y="512955"/>
            <a:ext cx="12191999" cy="6066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92" t="16885" b="9652"/>
          <a:stretch/>
        </p:blipFill>
        <p:spPr>
          <a:xfrm>
            <a:off x="6003074" y="2615154"/>
            <a:ext cx="5973335" cy="33458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94181" y="5807106"/>
            <a:ext cx="4207306" cy="615553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en-US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HENDERINA S. LAISKODAT, SP, </a:t>
            </a:r>
            <a:r>
              <a:rPr lang="en-US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M.Si</a:t>
            </a:r>
            <a:endParaRPr lang="en-US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KEPALA BKD PROVINSI NTT</a:t>
            </a:r>
            <a:endParaRPr lang="en-US" sz="1600" b="0" i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6576" y="6053327"/>
            <a:ext cx="3155544" cy="36933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KUPANG</a:t>
            </a:r>
            <a:r>
              <a:rPr lang="en-US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JANUARI 2022</a:t>
            </a:r>
          </a:p>
        </p:txBody>
      </p:sp>
      <p:sp>
        <p:nvSpPr>
          <p:cNvPr id="7" name="Rectangle 6"/>
          <p:cNvSpPr/>
          <p:nvPr/>
        </p:nvSpPr>
        <p:spPr>
          <a:xfrm>
            <a:off x="576147" y="1913604"/>
            <a:ext cx="5426927" cy="120032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EVALUASI PENERAPAN</a:t>
            </a:r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PPK ONLINE 2021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75676" y="3237826"/>
            <a:ext cx="5426927" cy="120032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REGULASI SKP </a:t>
            </a:r>
          </a:p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TERINTEGRASI 2021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41076" y="2846522"/>
            <a:ext cx="1390185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</a:p>
        </p:txBody>
      </p:sp>
    </p:spTree>
    <p:extLst>
      <p:ext uri="{BB962C8B-B14F-4D97-AF65-F5344CB8AC3E}">
        <p14:creationId xmlns:p14="http://schemas.microsoft.com/office/powerpoint/2010/main" val="3647927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79399" y="560458"/>
            <a:ext cx="116554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RATA-RATA PREDIKAT</a:t>
            </a:r>
            <a:r>
              <a:rPr kumimoji="0" lang="en-US" altLang="en-US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NILAI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PPK ONLINE TAHUN 2021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285604" y="3414534"/>
            <a:ext cx="2814956" cy="2095500"/>
            <a:chOff x="203199" y="688501"/>
            <a:chExt cx="2987676" cy="2095500"/>
          </a:xfrm>
        </p:grpSpPr>
        <p:sp>
          <p:nvSpPr>
            <p:cNvPr id="2" name="Rectangle 1"/>
            <p:cNvSpPr/>
            <p:nvPr/>
          </p:nvSpPr>
          <p:spPr>
            <a:xfrm>
              <a:off x="203199" y="688501"/>
              <a:ext cx="2987676" cy="20955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PREDIKAT NILAI:</a:t>
              </a:r>
            </a:p>
            <a:p>
              <a:endPara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91 &gt;      </a:t>
              </a:r>
              <a:r>
                <a:rPr lang="en-US" sz="2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Sangat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Baik</a:t>
              </a:r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76 - 90  </a:t>
              </a:r>
              <a:r>
                <a:rPr lang="en-US" sz="2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Baik</a:t>
              </a:r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61 - 75  </a:t>
              </a:r>
              <a:r>
                <a:rPr lang="en-US" sz="2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Cukup</a:t>
              </a:r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51 - 60  </a:t>
              </a:r>
              <a:r>
                <a:rPr lang="en-US" sz="2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Kurang</a:t>
              </a:r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 50      </a:t>
              </a:r>
              <a:r>
                <a:rPr lang="en-US" sz="2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Buruk</a:t>
              </a:r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54351" y="1224490"/>
              <a:ext cx="273756" cy="2485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4351" y="1534936"/>
              <a:ext cx="273756" cy="2441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54351" y="1852894"/>
              <a:ext cx="273756" cy="2253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4351" y="2162882"/>
              <a:ext cx="273756" cy="2121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4351" y="2459676"/>
              <a:ext cx="273756" cy="2121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017543637"/>
              </p:ext>
            </p:extLst>
          </p:nvPr>
        </p:nvGraphicFramePr>
        <p:xfrm>
          <a:off x="640080" y="1399079"/>
          <a:ext cx="8270240" cy="5204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153399" y="1798606"/>
            <a:ext cx="3781425" cy="132343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GURU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KEPALA SEKOLAH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PENGAWAS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TENAGA ADM. SEKOLAH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60730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43401" y="1172818"/>
            <a:ext cx="9736856" cy="881371"/>
            <a:chOff x="2455144" y="0"/>
            <a:chExt cx="9736856" cy="881371"/>
          </a:xfrm>
        </p:grpSpPr>
        <p:grpSp>
          <p:nvGrpSpPr>
            <p:cNvPr id="5" name="Group 4"/>
            <p:cNvGrpSpPr/>
            <p:nvPr/>
          </p:nvGrpSpPr>
          <p:grpSpPr>
            <a:xfrm>
              <a:off x="2455144" y="0"/>
              <a:ext cx="9736856" cy="881371"/>
              <a:chOff x="2455144" y="0"/>
              <a:chExt cx="9736856" cy="881371"/>
            </a:xfrm>
          </p:grpSpPr>
          <p:sp>
            <p:nvSpPr>
              <p:cNvPr id="10" name="Flowchart: Data 9"/>
              <p:cNvSpPr/>
              <p:nvPr/>
            </p:nvSpPr>
            <p:spPr>
              <a:xfrm>
                <a:off x="2455144" y="157538"/>
                <a:ext cx="8896141" cy="723833"/>
              </a:xfrm>
              <a:prstGeom prst="flowChartInputOutpu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Data 8"/>
              <p:cNvSpPr/>
              <p:nvPr/>
            </p:nvSpPr>
            <p:spPr>
              <a:xfrm>
                <a:off x="2900619" y="68721"/>
                <a:ext cx="8896141" cy="723833"/>
              </a:xfrm>
              <a:prstGeom prst="flowChartInputOutpu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lowchart: Data 3"/>
              <p:cNvSpPr/>
              <p:nvPr/>
            </p:nvSpPr>
            <p:spPr>
              <a:xfrm>
                <a:off x="3295859" y="0"/>
                <a:ext cx="8896141" cy="723833"/>
              </a:xfrm>
              <a:prstGeom prst="flowChartInputOutpu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4345182" y="53791"/>
              <a:ext cx="6993655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tabLst>
                  <a:tab pos="227013" algn="l"/>
                </a:tabLst>
              </a:pPr>
              <a:r>
                <a:rPr lang="en-US" sz="2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REGULASI BARU PENILAIAN PRESTASI KERJA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9024" y="2644596"/>
            <a:ext cx="11225955" cy="3733639"/>
            <a:chOff x="7556360" y="3912520"/>
            <a:chExt cx="4508361" cy="2618909"/>
          </a:xfrm>
        </p:grpSpPr>
        <p:sp>
          <p:nvSpPr>
            <p:cNvPr id="14" name="Rectangle 13"/>
            <p:cNvSpPr/>
            <p:nvPr/>
          </p:nvSpPr>
          <p:spPr>
            <a:xfrm>
              <a:off x="7733881" y="3912520"/>
              <a:ext cx="4330840" cy="24306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000" dirty="0">
                <a:latin typeface="Arial Narrow" panose="020B0606020202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658518" y="4011650"/>
              <a:ext cx="4330840" cy="243069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000" dirty="0">
                <a:latin typeface="Arial Narrow" panose="020B0606020202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556360" y="4100732"/>
              <a:ext cx="4330840" cy="243069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latin typeface="Arial Narrow" panose="020B0606020202030204" pitchFamily="34" charset="0"/>
                </a:rPr>
                <a:t>Peraturan</a:t>
              </a:r>
              <a:r>
                <a:rPr lang="en-US" sz="3600" dirty="0">
                  <a:latin typeface="Arial Narrow" panose="020B0606020202030204" pitchFamily="34" charset="0"/>
                </a:rPr>
                <a:t> </a:t>
              </a:r>
              <a:r>
                <a:rPr lang="en-US" sz="3600" dirty="0" err="1">
                  <a:latin typeface="Arial Narrow" panose="020B0606020202030204" pitchFamily="34" charset="0"/>
                </a:rPr>
                <a:t>Pemerintah</a:t>
              </a:r>
              <a:r>
                <a:rPr lang="en-US" sz="3600" dirty="0">
                  <a:latin typeface="Arial Narrow" panose="020B0606020202030204" pitchFamily="34" charset="0"/>
                </a:rPr>
                <a:t> No. 30 </a:t>
              </a:r>
              <a:r>
                <a:rPr lang="en-US" sz="3600" dirty="0" err="1">
                  <a:latin typeface="Arial Narrow" panose="020B0606020202030204" pitchFamily="34" charset="0"/>
                </a:rPr>
                <a:t>Tahun</a:t>
              </a:r>
              <a:r>
                <a:rPr lang="en-US" sz="3600" dirty="0">
                  <a:latin typeface="Arial Narrow" panose="020B0606020202030204" pitchFamily="34" charset="0"/>
                </a:rPr>
                <a:t> 2019 </a:t>
              </a:r>
              <a:r>
                <a:rPr lang="en-US" sz="3600" dirty="0" err="1">
                  <a:latin typeface="Arial Narrow" panose="020B0606020202030204" pitchFamily="34" charset="0"/>
                </a:rPr>
                <a:t>tentang</a:t>
              </a:r>
              <a:r>
                <a:rPr lang="en-US" sz="3600" dirty="0">
                  <a:latin typeface="Arial Narrow" panose="020B0606020202030204" pitchFamily="34" charset="0"/>
                </a:rPr>
                <a:t> </a:t>
              </a:r>
            </a:p>
            <a:p>
              <a:pPr algn="ctr"/>
              <a:r>
                <a:rPr lang="en-US" sz="4800" b="1" u="sng" dirty="0" err="1">
                  <a:latin typeface="Arial Narrow" panose="020B0606020202030204" pitchFamily="34" charset="0"/>
                </a:rPr>
                <a:t>Penilaian</a:t>
              </a:r>
              <a:r>
                <a:rPr lang="en-US" sz="4800" b="1" u="sng" dirty="0">
                  <a:latin typeface="Arial Narrow" panose="020B0606020202030204" pitchFamily="34" charset="0"/>
                </a:rPr>
                <a:t> </a:t>
              </a:r>
              <a:r>
                <a:rPr lang="en-US" sz="4800" b="1" u="sng" dirty="0" err="1">
                  <a:latin typeface="Arial Narrow" panose="020B0606020202030204" pitchFamily="34" charset="0"/>
                </a:rPr>
                <a:t>Kinerja</a:t>
              </a:r>
              <a:r>
                <a:rPr lang="en-US" sz="4800" b="1" u="sng" dirty="0">
                  <a:latin typeface="Arial Narrow" panose="020B0606020202030204" pitchFamily="34" charset="0"/>
                </a:rPr>
                <a:t> </a:t>
              </a:r>
              <a:r>
                <a:rPr lang="en-US" sz="4800" b="1" u="sng" dirty="0" err="1">
                  <a:latin typeface="Arial Narrow" panose="020B0606020202030204" pitchFamily="34" charset="0"/>
                </a:rPr>
                <a:t>Pegawai</a:t>
              </a:r>
              <a:r>
                <a:rPr lang="en-US" sz="4800" b="1" u="sng" dirty="0">
                  <a:latin typeface="Arial Narrow" panose="020B0606020202030204" pitchFamily="34" charset="0"/>
                </a:rPr>
                <a:t> </a:t>
              </a:r>
              <a:r>
                <a:rPr lang="en-US" sz="4800" b="1" u="sng" dirty="0" err="1">
                  <a:latin typeface="Arial Narrow" panose="020B0606020202030204" pitchFamily="34" charset="0"/>
                </a:rPr>
                <a:t>Negeri</a:t>
              </a:r>
              <a:r>
                <a:rPr lang="en-US" sz="4800" b="1" u="sng" dirty="0">
                  <a:latin typeface="Arial Narrow" panose="020B0606020202030204" pitchFamily="34" charset="0"/>
                </a:rPr>
                <a:t> </a:t>
              </a:r>
              <a:r>
                <a:rPr lang="en-US" sz="4800" b="1" u="sng" dirty="0" err="1">
                  <a:latin typeface="Arial Narrow" panose="020B0606020202030204" pitchFamily="34" charset="0"/>
                </a:rPr>
                <a:t>Sipil</a:t>
              </a:r>
              <a:endParaRPr lang="en-US" sz="4800" b="1" u="sng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7967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556593"/>
            <a:ext cx="12192000" cy="881371"/>
            <a:chOff x="2455144" y="556593"/>
            <a:chExt cx="9736856" cy="881371"/>
          </a:xfrm>
        </p:grpSpPr>
        <p:grpSp>
          <p:nvGrpSpPr>
            <p:cNvPr id="5" name="Group 4"/>
            <p:cNvGrpSpPr/>
            <p:nvPr/>
          </p:nvGrpSpPr>
          <p:grpSpPr>
            <a:xfrm>
              <a:off x="2455144" y="556593"/>
              <a:ext cx="9736856" cy="881371"/>
              <a:chOff x="2455144" y="556593"/>
              <a:chExt cx="9736856" cy="881371"/>
            </a:xfrm>
          </p:grpSpPr>
          <p:sp>
            <p:nvSpPr>
              <p:cNvPr id="10" name="Flowchart: Data 9"/>
              <p:cNvSpPr/>
              <p:nvPr/>
            </p:nvSpPr>
            <p:spPr>
              <a:xfrm>
                <a:off x="2455144" y="714131"/>
                <a:ext cx="8896141" cy="723833"/>
              </a:xfrm>
              <a:prstGeom prst="flowChartInputOutpu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Data 8"/>
              <p:cNvSpPr/>
              <p:nvPr/>
            </p:nvSpPr>
            <p:spPr>
              <a:xfrm>
                <a:off x="2900619" y="625314"/>
                <a:ext cx="8896141" cy="723833"/>
              </a:xfrm>
              <a:prstGeom prst="flowChartInputOutpu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lowchart: Data 3"/>
              <p:cNvSpPr/>
              <p:nvPr/>
            </p:nvSpPr>
            <p:spPr>
              <a:xfrm>
                <a:off x="3295859" y="556593"/>
                <a:ext cx="8896141" cy="723833"/>
              </a:xfrm>
              <a:prstGeom prst="flowChartInputOutpu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4247102" y="626121"/>
              <a:ext cx="6993655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tabLst>
                  <a:tab pos="227013" algn="l"/>
                </a:tabLst>
              </a:pPr>
              <a:r>
                <a:rPr lang="en-US" sz="2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PERBANDINGAN</a:t>
              </a:r>
            </a:p>
            <a:p>
              <a:pPr algn="ctr">
                <a:tabLst>
                  <a:tab pos="227013" algn="l"/>
                </a:tabLst>
              </a:pPr>
              <a:r>
                <a:rPr lang="en-US" sz="2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PP NO. 46 TAHUN 2011 VS PP NO. 30 TAHUN 2019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001" t="23162" r="16445" b="8824"/>
          <a:stretch/>
        </p:blipFill>
        <p:spPr>
          <a:xfrm>
            <a:off x="1193904" y="1495841"/>
            <a:ext cx="9806997" cy="497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71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588865"/>
            <a:ext cx="12192000" cy="877359"/>
            <a:chOff x="2455144" y="815009"/>
            <a:chExt cx="9736856" cy="877359"/>
          </a:xfrm>
        </p:grpSpPr>
        <p:grpSp>
          <p:nvGrpSpPr>
            <p:cNvPr id="5" name="Group 4"/>
            <p:cNvGrpSpPr/>
            <p:nvPr/>
          </p:nvGrpSpPr>
          <p:grpSpPr>
            <a:xfrm>
              <a:off x="2455144" y="815009"/>
              <a:ext cx="9736856" cy="877359"/>
              <a:chOff x="2455144" y="815009"/>
              <a:chExt cx="9736856" cy="877359"/>
            </a:xfrm>
          </p:grpSpPr>
          <p:sp>
            <p:nvSpPr>
              <p:cNvPr id="10" name="Flowchart: Data 9"/>
              <p:cNvSpPr/>
              <p:nvPr/>
            </p:nvSpPr>
            <p:spPr>
              <a:xfrm>
                <a:off x="2455144" y="968535"/>
                <a:ext cx="8896141" cy="723833"/>
              </a:xfrm>
              <a:prstGeom prst="flowChartInputOutpu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Data 8"/>
              <p:cNvSpPr/>
              <p:nvPr/>
            </p:nvSpPr>
            <p:spPr>
              <a:xfrm>
                <a:off x="2900619" y="883730"/>
                <a:ext cx="8896141" cy="723833"/>
              </a:xfrm>
              <a:prstGeom prst="flowChartInputOutpu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lowchart: Data 3"/>
              <p:cNvSpPr/>
              <p:nvPr/>
            </p:nvSpPr>
            <p:spPr>
              <a:xfrm>
                <a:off x="3295859" y="815009"/>
                <a:ext cx="8896141" cy="723833"/>
              </a:xfrm>
              <a:prstGeom prst="flowChartInputOutpu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4247102" y="826481"/>
              <a:ext cx="6993655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tabLst>
                  <a:tab pos="227013" algn="l"/>
                </a:tabLst>
              </a:pPr>
              <a:r>
                <a:rPr lang="en-US" sz="2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PERBANDINGAN</a:t>
              </a:r>
            </a:p>
            <a:p>
              <a:pPr algn="ctr">
                <a:tabLst>
                  <a:tab pos="227013" algn="l"/>
                </a:tabLst>
              </a:pPr>
              <a:r>
                <a:rPr lang="en-US" sz="2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PP NO. 46 TAHUN 2011 VS PP NO. 30 TAHUN 2019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521" t="20586" r="15531" b="10764"/>
          <a:stretch/>
        </p:blipFill>
        <p:spPr>
          <a:xfrm>
            <a:off x="1342993" y="1551029"/>
            <a:ext cx="9450903" cy="497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6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618367"/>
            <a:ext cx="12192000" cy="871431"/>
            <a:chOff x="2455144" y="815009"/>
            <a:chExt cx="9736856" cy="871431"/>
          </a:xfrm>
        </p:grpSpPr>
        <p:grpSp>
          <p:nvGrpSpPr>
            <p:cNvPr id="5" name="Group 4"/>
            <p:cNvGrpSpPr/>
            <p:nvPr/>
          </p:nvGrpSpPr>
          <p:grpSpPr>
            <a:xfrm>
              <a:off x="2455144" y="815009"/>
              <a:ext cx="9736856" cy="871431"/>
              <a:chOff x="2455144" y="815009"/>
              <a:chExt cx="9736856" cy="871431"/>
            </a:xfrm>
          </p:grpSpPr>
          <p:sp>
            <p:nvSpPr>
              <p:cNvPr id="10" name="Flowchart: Data 9"/>
              <p:cNvSpPr/>
              <p:nvPr/>
            </p:nvSpPr>
            <p:spPr>
              <a:xfrm>
                <a:off x="2455144" y="962607"/>
                <a:ext cx="8896141" cy="723833"/>
              </a:xfrm>
              <a:prstGeom prst="flowChartInputOutpu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Data 8"/>
              <p:cNvSpPr/>
              <p:nvPr/>
            </p:nvSpPr>
            <p:spPr>
              <a:xfrm>
                <a:off x="2900619" y="883730"/>
                <a:ext cx="8896141" cy="723833"/>
              </a:xfrm>
              <a:prstGeom prst="flowChartInputOutpu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lowchart: Data 3"/>
              <p:cNvSpPr/>
              <p:nvPr/>
            </p:nvSpPr>
            <p:spPr>
              <a:xfrm>
                <a:off x="3295859" y="815009"/>
                <a:ext cx="8896141" cy="723833"/>
              </a:xfrm>
              <a:prstGeom prst="flowChartInputOutpu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4247102" y="826481"/>
              <a:ext cx="6993655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tabLst>
                  <a:tab pos="227013" algn="l"/>
                </a:tabLst>
              </a:pPr>
              <a:r>
                <a:rPr lang="en-US" sz="2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PERBANDINGAN</a:t>
              </a:r>
            </a:p>
            <a:p>
              <a:pPr algn="ctr">
                <a:tabLst>
                  <a:tab pos="227013" algn="l"/>
                </a:tabLst>
              </a:pPr>
              <a:r>
                <a:rPr lang="en-US" sz="2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PP NO. 46 TAHUN 2011 VS PP NO. 30 TAHUN 2019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666" t="23610" r="17008" b="8334"/>
          <a:stretch/>
        </p:blipFill>
        <p:spPr>
          <a:xfrm>
            <a:off x="964446" y="1598171"/>
            <a:ext cx="10326007" cy="494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87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695739"/>
            <a:ext cx="12192000" cy="881371"/>
            <a:chOff x="2455144" y="695739"/>
            <a:chExt cx="9736856" cy="881371"/>
          </a:xfrm>
        </p:grpSpPr>
        <p:grpSp>
          <p:nvGrpSpPr>
            <p:cNvPr id="5" name="Group 4"/>
            <p:cNvGrpSpPr/>
            <p:nvPr/>
          </p:nvGrpSpPr>
          <p:grpSpPr>
            <a:xfrm>
              <a:off x="2455144" y="695739"/>
              <a:ext cx="9736856" cy="881371"/>
              <a:chOff x="2455144" y="695739"/>
              <a:chExt cx="9736856" cy="881371"/>
            </a:xfrm>
          </p:grpSpPr>
          <p:sp>
            <p:nvSpPr>
              <p:cNvPr id="10" name="Flowchart: Data 9"/>
              <p:cNvSpPr/>
              <p:nvPr/>
            </p:nvSpPr>
            <p:spPr>
              <a:xfrm>
                <a:off x="2455144" y="853277"/>
                <a:ext cx="8896141" cy="723833"/>
              </a:xfrm>
              <a:prstGeom prst="flowChartInputOutpu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Data 8"/>
              <p:cNvSpPr/>
              <p:nvPr/>
            </p:nvSpPr>
            <p:spPr>
              <a:xfrm>
                <a:off x="2900619" y="764460"/>
                <a:ext cx="8896141" cy="723833"/>
              </a:xfrm>
              <a:prstGeom prst="flowChartInputOutpu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lowchart: Data 3"/>
              <p:cNvSpPr/>
              <p:nvPr/>
            </p:nvSpPr>
            <p:spPr>
              <a:xfrm>
                <a:off x="3295859" y="695739"/>
                <a:ext cx="8896141" cy="723833"/>
              </a:xfrm>
              <a:prstGeom prst="flowChartInputOutpu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4247102" y="707211"/>
              <a:ext cx="6993655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tabLst>
                  <a:tab pos="227013" algn="l"/>
                </a:tabLst>
              </a:pPr>
              <a:r>
                <a:rPr lang="en-US" sz="2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PERBANDINGAN</a:t>
              </a:r>
            </a:p>
            <a:p>
              <a:pPr algn="ctr">
                <a:tabLst>
                  <a:tab pos="227013" algn="l"/>
                </a:tabLst>
              </a:pPr>
              <a:r>
                <a:rPr lang="en-US" sz="2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PP NO. 46 TAHUN 2011 VS PP NO. 30 TAHUN 2019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690" t="16319" r="16618" b="16666"/>
          <a:stretch/>
        </p:blipFill>
        <p:spPr>
          <a:xfrm>
            <a:off x="1489660" y="1859353"/>
            <a:ext cx="9649639" cy="464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33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608002"/>
            <a:ext cx="12192000" cy="881371"/>
            <a:chOff x="2455144" y="765316"/>
            <a:chExt cx="9736856" cy="881371"/>
          </a:xfrm>
        </p:grpSpPr>
        <p:grpSp>
          <p:nvGrpSpPr>
            <p:cNvPr id="5" name="Group 4"/>
            <p:cNvGrpSpPr/>
            <p:nvPr/>
          </p:nvGrpSpPr>
          <p:grpSpPr>
            <a:xfrm>
              <a:off x="2455144" y="765316"/>
              <a:ext cx="9736856" cy="881371"/>
              <a:chOff x="2455144" y="765316"/>
              <a:chExt cx="9736856" cy="881371"/>
            </a:xfrm>
          </p:grpSpPr>
          <p:sp>
            <p:nvSpPr>
              <p:cNvPr id="10" name="Flowchart: Data 9"/>
              <p:cNvSpPr/>
              <p:nvPr/>
            </p:nvSpPr>
            <p:spPr>
              <a:xfrm>
                <a:off x="2455144" y="922854"/>
                <a:ext cx="8896141" cy="723833"/>
              </a:xfrm>
              <a:prstGeom prst="flowChartInputOutpu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Data 8"/>
              <p:cNvSpPr/>
              <p:nvPr/>
            </p:nvSpPr>
            <p:spPr>
              <a:xfrm>
                <a:off x="2900619" y="834037"/>
                <a:ext cx="8896141" cy="723833"/>
              </a:xfrm>
              <a:prstGeom prst="flowChartInputOutpu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lowchart: Data 3"/>
              <p:cNvSpPr/>
              <p:nvPr/>
            </p:nvSpPr>
            <p:spPr>
              <a:xfrm>
                <a:off x="3295859" y="765316"/>
                <a:ext cx="8896141" cy="723833"/>
              </a:xfrm>
              <a:prstGeom prst="flowChartInputOutpu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4247102" y="776788"/>
              <a:ext cx="6993655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tabLst>
                  <a:tab pos="227013" algn="l"/>
                </a:tabLst>
              </a:pPr>
              <a:r>
                <a:rPr lang="en-US" sz="2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PERBANDINGAN</a:t>
              </a:r>
            </a:p>
            <a:p>
              <a:pPr algn="ctr">
                <a:tabLst>
                  <a:tab pos="227013" algn="l"/>
                </a:tabLst>
              </a:pPr>
              <a:r>
                <a:rPr lang="en-US" sz="2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PP NO. 46 TAHUN 2011 VS PP NO. 30 TAHUN 2019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470" t="18750" r="16813" b="13542"/>
          <a:stretch/>
        </p:blipFill>
        <p:spPr>
          <a:xfrm>
            <a:off x="1211729" y="1578190"/>
            <a:ext cx="9789172" cy="491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89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586407"/>
            <a:ext cx="12192000" cy="881371"/>
            <a:chOff x="2455144" y="586407"/>
            <a:chExt cx="9736856" cy="881371"/>
          </a:xfrm>
        </p:grpSpPr>
        <p:grpSp>
          <p:nvGrpSpPr>
            <p:cNvPr id="5" name="Group 4"/>
            <p:cNvGrpSpPr/>
            <p:nvPr/>
          </p:nvGrpSpPr>
          <p:grpSpPr>
            <a:xfrm>
              <a:off x="2455144" y="586407"/>
              <a:ext cx="9736856" cy="881371"/>
              <a:chOff x="2455144" y="586407"/>
              <a:chExt cx="9736856" cy="881371"/>
            </a:xfrm>
          </p:grpSpPr>
          <p:sp>
            <p:nvSpPr>
              <p:cNvPr id="10" name="Flowchart: Data 9"/>
              <p:cNvSpPr/>
              <p:nvPr/>
            </p:nvSpPr>
            <p:spPr>
              <a:xfrm>
                <a:off x="2455144" y="743945"/>
                <a:ext cx="8896141" cy="723833"/>
              </a:xfrm>
              <a:prstGeom prst="flowChartInputOutpu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Data 8"/>
              <p:cNvSpPr/>
              <p:nvPr/>
            </p:nvSpPr>
            <p:spPr>
              <a:xfrm>
                <a:off x="2900619" y="655128"/>
                <a:ext cx="8896141" cy="723833"/>
              </a:xfrm>
              <a:prstGeom prst="flowChartInputOutpu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lowchart: Data 3"/>
              <p:cNvSpPr/>
              <p:nvPr/>
            </p:nvSpPr>
            <p:spPr>
              <a:xfrm>
                <a:off x="3295859" y="586407"/>
                <a:ext cx="8896141" cy="723833"/>
              </a:xfrm>
              <a:prstGeom prst="flowChartInputOutpu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4247102" y="597879"/>
              <a:ext cx="6993655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tabLst>
                  <a:tab pos="227013" algn="l"/>
                </a:tabLst>
              </a:pPr>
              <a:r>
                <a:rPr lang="en-US" sz="2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PERBANDINGAN</a:t>
              </a:r>
            </a:p>
            <a:p>
              <a:pPr algn="ctr">
                <a:tabLst>
                  <a:tab pos="227013" algn="l"/>
                </a:tabLst>
              </a:pPr>
              <a:r>
                <a:rPr lang="en-US" sz="2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PP NO. 46 TAHUN 2011 VS PP NO. 30 TAHUN 2019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298" t="17708" r="14862" b="9722"/>
          <a:stretch/>
        </p:blipFill>
        <p:spPr>
          <a:xfrm>
            <a:off x="1457925" y="1556595"/>
            <a:ext cx="9339050" cy="502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24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ject 4">
            <a:extLst>
              <a:ext uri="{FF2B5EF4-FFF2-40B4-BE49-F238E27FC236}">
                <a16:creationId xmlns:a16="http://schemas.microsoft.com/office/drawing/2014/main" id="{46641E4A-1E39-4E5D-ABBF-A663AD86EA3E}"/>
              </a:ext>
            </a:extLst>
          </p:cNvPr>
          <p:cNvSpPr/>
          <p:nvPr/>
        </p:nvSpPr>
        <p:spPr>
          <a:xfrm>
            <a:off x="355600" y="3073402"/>
            <a:ext cx="12192000" cy="1337309"/>
          </a:xfrm>
          <a:custGeom>
            <a:avLst/>
            <a:gdLst/>
            <a:ahLst/>
            <a:cxnLst/>
            <a:rect l="l" t="t" r="r" b="b"/>
            <a:pathLst>
              <a:path w="12192000" h="2005964">
                <a:moveTo>
                  <a:pt x="0" y="0"/>
                </a:moveTo>
                <a:lnTo>
                  <a:pt x="0" y="2005583"/>
                </a:lnTo>
                <a:lnTo>
                  <a:pt x="12191999" y="2005583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sz="1200" dirty="0">
              <a:latin typeface="Berlin Sans FB" panose="020E0602020502020306" pitchFamily="34" charset="0"/>
            </a:endParaRPr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id="{D44A3ACA-DC2E-46A4-A553-FEA007131B0F}"/>
              </a:ext>
            </a:extLst>
          </p:cNvPr>
          <p:cNvSpPr txBox="1"/>
          <p:nvPr/>
        </p:nvSpPr>
        <p:spPr>
          <a:xfrm>
            <a:off x="480420" y="713658"/>
            <a:ext cx="8437438" cy="748917"/>
          </a:xfrm>
          <a:prstGeom prst="rect">
            <a:avLst/>
          </a:prstGeom>
        </p:spPr>
        <p:txBody>
          <a:bodyPr vert="horz" wrap="square" lIns="0" tIns="10154" rIns="0" bIns="0" rtlCol="0">
            <a:spAutoFit/>
          </a:bodyPr>
          <a:lstStyle/>
          <a:p>
            <a:pPr marR="3386">
              <a:spcBef>
                <a:spcPts val="8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PENYUSUNAN</a:t>
            </a:r>
            <a:r>
              <a:rPr sz="2400" b="1" spc="-3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7" dirty="0">
                <a:latin typeface="Arial" panose="020B0604020202020204" pitchFamily="34" charset="0"/>
                <a:cs typeface="Arial" panose="020B0604020202020204" pitchFamily="34" charset="0"/>
              </a:rPr>
              <a:t>SKP</a:t>
            </a: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62">
              <a:spcBef>
                <a:spcPts val="10"/>
              </a:spcBef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berdasarkan </a:t>
            </a:r>
            <a:r>
              <a:rPr sz="2400" spc="7" dirty="0">
                <a:latin typeface="Arial" panose="020B0604020202020204" pitchFamily="34" charset="0"/>
                <a:cs typeface="Arial" panose="020B0604020202020204" pitchFamily="34" charset="0"/>
              </a:rPr>
              <a:t>PP </a:t>
            </a:r>
            <a:r>
              <a:rPr sz="2400" spc="3" dirty="0">
                <a:latin typeface="Arial" panose="020B0604020202020204" pitchFamily="34" charset="0"/>
                <a:cs typeface="Arial" panose="020B0604020202020204" pitchFamily="34" charset="0"/>
              </a:rPr>
              <a:t>30/2019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tentang Penilaian </a:t>
            </a:r>
            <a:r>
              <a:rPr sz="2400" spc="3" dirty="0">
                <a:latin typeface="Arial" panose="020B0604020202020204" pitchFamily="34" charset="0"/>
                <a:cs typeface="Arial" panose="020B0604020202020204" pitchFamily="34" charset="0"/>
              </a:rPr>
              <a:t>Kinerja</a:t>
            </a:r>
            <a:r>
              <a:rPr sz="2400" spc="-2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3" dirty="0">
                <a:latin typeface="Arial" panose="020B0604020202020204" pitchFamily="34" charset="0"/>
                <a:cs typeface="Arial" panose="020B0604020202020204" pitchFamily="34" charset="0"/>
              </a:rPr>
              <a:t>PNS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object 5">
            <a:extLst>
              <a:ext uri="{FF2B5EF4-FFF2-40B4-BE49-F238E27FC236}">
                <a16:creationId xmlns:a16="http://schemas.microsoft.com/office/drawing/2014/main" id="{58399A22-BAC3-4D44-9064-9B636BCB68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280942"/>
              </p:ext>
            </p:extLst>
          </p:nvPr>
        </p:nvGraphicFramePr>
        <p:xfrm>
          <a:off x="355600" y="1620934"/>
          <a:ext cx="11433277" cy="46160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3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2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75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04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3327">
                <a:tc>
                  <a:txBody>
                    <a:bodyPr/>
                    <a:lstStyle/>
                    <a:p>
                      <a:pPr marL="274955" marR="267335" indent="14922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  <a:cs typeface="Carlito"/>
                        </a:rPr>
                        <a:t>JENIS  </a:t>
                      </a:r>
                      <a:r>
                        <a:rPr sz="2000" b="1" spc="-40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  <a:cs typeface="Carlito"/>
                        </a:rPr>
                        <a:t>J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  <a:cs typeface="Carlito"/>
                        </a:rPr>
                        <a:t>A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  <a:cs typeface="Carlito"/>
                        </a:rPr>
                        <a:t>B</a:t>
                      </a:r>
                      <a:r>
                        <a:rPr sz="2000" b="1" spc="-114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  <a:cs typeface="Carlito"/>
                        </a:rPr>
                        <a:t>A</a:t>
                      </a:r>
                      <a:r>
                        <a:rPr sz="2000" b="1" spc="-120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  <a:cs typeface="Carlito"/>
                        </a:rPr>
                        <a:t>T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  <a:cs typeface="Carlito"/>
                        </a:rPr>
                        <a:t>AN</a:t>
                      </a:r>
                      <a:endParaRPr sz="2000" b="1" dirty="0">
                        <a:latin typeface="Arial Narrow" panose="020B0606020202030204" pitchFamily="34" charset="0"/>
                        <a:cs typeface="Carlito"/>
                      </a:endParaRPr>
                    </a:p>
                  </a:txBody>
                  <a:tcPr marL="0" marR="0" marT="16087" marB="0" anchor="ctr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R="523875" algn="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  <a:cs typeface="Carlito"/>
                        </a:rPr>
                        <a:t>B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  <a:cs typeface="Carlito"/>
                        </a:rPr>
                        <a:t>E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  <a:cs typeface="Carlito"/>
                        </a:rPr>
                        <a:t>R</a:t>
                      </a:r>
                      <a:r>
                        <a:rPr sz="2000" b="1" spc="-35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  <a:cs typeface="Carlito"/>
                        </a:rPr>
                        <a:t>D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  <a:cs typeface="Carlito"/>
                        </a:rPr>
                        <a:t>A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  <a:cs typeface="Carlito"/>
                        </a:rPr>
                        <a:t>S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  <a:cs typeface="Carlito"/>
                        </a:rPr>
                        <a:t>ARK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  <a:cs typeface="Carlito"/>
                        </a:rPr>
                        <a:t>A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  <a:cs typeface="Carlito"/>
                        </a:rPr>
                        <a:t>N</a:t>
                      </a:r>
                      <a:endParaRPr sz="2000" b="1" dirty="0">
                        <a:latin typeface="Arial Narrow" panose="020B0606020202030204" pitchFamily="34" charset="0"/>
                        <a:cs typeface="Carlito"/>
                      </a:endParaRPr>
                    </a:p>
                  </a:txBody>
                  <a:tcPr marL="0" marR="0" marT="97367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1275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2000" b="1" spc="-15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  <a:cs typeface="Carlito"/>
                        </a:rPr>
                        <a:t>MEMPERHATIKAN</a:t>
                      </a:r>
                      <a:endParaRPr sz="2000" b="1" dirty="0">
                        <a:latin typeface="Arial Narrow" panose="020B0606020202030204" pitchFamily="34" charset="0"/>
                        <a:cs typeface="Carlito"/>
                      </a:endParaRPr>
                    </a:p>
                  </a:txBody>
                  <a:tcPr marL="0" marR="0" marT="97367" marB="0" anchor="ctr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  <a:cs typeface="Carlito"/>
                        </a:rPr>
                        <a:t>DISETUJUI</a:t>
                      </a:r>
                      <a:endParaRPr sz="2000" b="1" dirty="0">
                        <a:latin typeface="Arial Narrow" panose="020B0606020202030204" pitchFamily="34" charset="0"/>
                        <a:cs typeface="Carlito"/>
                      </a:endParaRPr>
                    </a:p>
                  </a:txBody>
                  <a:tcPr marL="0" marR="0" marT="97367" marB="0" anchor="ctr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06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3200" dirty="0">
                        <a:latin typeface="Arial Narrow" panose="020B0606020202030204" pitchFamily="34" charset="0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3200" b="1" spc="-10" dirty="0">
                          <a:latin typeface="Arial Narrow" panose="020B0606020202030204" pitchFamily="34" charset="0"/>
                          <a:cs typeface="Carlito"/>
                        </a:rPr>
                        <a:t>JPT</a:t>
                      </a:r>
                      <a:endParaRPr sz="3200" dirty="0">
                        <a:latin typeface="Arial Narrow" panose="020B0606020202030204" pitchFamily="34" charset="0"/>
                        <a:cs typeface="Carlito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b="1" spc="-10" dirty="0">
                          <a:latin typeface="Arial Narrow" panose="020B0606020202030204" pitchFamily="34" charset="0"/>
                          <a:cs typeface="Carlito"/>
                        </a:rPr>
                        <a:t>Perjanjian </a:t>
                      </a:r>
                      <a:r>
                        <a:rPr sz="1800" b="1" spc="-5" dirty="0">
                          <a:latin typeface="Arial Narrow" panose="020B0606020202030204" pitchFamily="34" charset="0"/>
                          <a:cs typeface="Carlito"/>
                        </a:rPr>
                        <a:t>Kinerja</a:t>
                      </a:r>
                      <a:r>
                        <a:rPr sz="1800" b="1" spc="15" dirty="0">
                          <a:latin typeface="Arial Narrow" panose="020B0606020202030204" pitchFamily="34" charset="0"/>
                          <a:cs typeface="Carlito"/>
                        </a:rPr>
                        <a:t> </a:t>
                      </a:r>
                      <a:r>
                        <a:rPr sz="1800" b="1" spc="-5" dirty="0">
                          <a:latin typeface="Arial Narrow" panose="020B0606020202030204" pitchFamily="34" charset="0"/>
                          <a:cs typeface="Carlito"/>
                        </a:rPr>
                        <a:t>Unit</a:t>
                      </a:r>
                      <a:endParaRPr sz="1800" b="1" dirty="0">
                        <a:latin typeface="Arial Narrow" panose="020B0606020202030204" pitchFamily="34" charset="0"/>
                        <a:cs typeface="Carlito"/>
                      </a:endParaRPr>
                    </a:p>
                    <a:p>
                      <a:pPr marL="609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0" dirty="0">
                          <a:latin typeface="Arial Narrow" panose="020B0606020202030204" pitchFamily="34" charset="0"/>
                          <a:cs typeface="Carlito"/>
                        </a:rPr>
                        <a:t>Kerja yang</a:t>
                      </a:r>
                      <a:r>
                        <a:rPr sz="1800" b="1" spc="10" dirty="0">
                          <a:latin typeface="Arial Narrow" panose="020B0606020202030204" pitchFamily="34" charset="0"/>
                          <a:cs typeface="Carlito"/>
                        </a:rPr>
                        <a:t> </a:t>
                      </a:r>
                      <a:r>
                        <a:rPr sz="1800" b="1" spc="-10" dirty="0">
                          <a:latin typeface="Arial Narrow" panose="020B0606020202030204" pitchFamily="34" charset="0"/>
                          <a:cs typeface="Carlito"/>
                        </a:rPr>
                        <a:t>dipimpinnya</a:t>
                      </a:r>
                      <a:endParaRPr sz="1800" b="1" dirty="0">
                        <a:latin typeface="Arial Narrow" panose="020B0606020202030204" pitchFamily="34" charset="0"/>
                        <a:cs typeface="Carlito"/>
                      </a:endParaRPr>
                    </a:p>
                  </a:txBody>
                  <a:tcPr marL="0" marR="0" marT="118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04495" indent="-343535">
                        <a:lnSpc>
                          <a:spcPct val="100000"/>
                        </a:lnSpc>
                        <a:spcBef>
                          <a:spcPts val="140"/>
                        </a:spcBef>
                        <a:buAutoNum type="arabicPeriod"/>
                        <a:tabLst>
                          <a:tab pos="404495" algn="l"/>
                          <a:tab pos="405130" algn="l"/>
                        </a:tabLst>
                      </a:pPr>
                      <a:r>
                        <a:rPr sz="1800" spc="-15" dirty="0">
                          <a:latin typeface="Arial Narrow" panose="020B0606020202030204" pitchFamily="34" charset="0"/>
                          <a:cs typeface="Carlito"/>
                        </a:rPr>
                        <a:t>Renstra</a:t>
                      </a:r>
                      <a:endParaRPr sz="1800" dirty="0">
                        <a:latin typeface="Arial Narrow" panose="020B0606020202030204" pitchFamily="34" charset="0"/>
                        <a:cs typeface="Carlito"/>
                      </a:endParaRPr>
                    </a:p>
                    <a:p>
                      <a:pPr marL="404495" indent="-343535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eriod"/>
                        <a:tabLst>
                          <a:tab pos="404495" algn="l"/>
                          <a:tab pos="405130" algn="l"/>
                        </a:tabLst>
                      </a:pPr>
                      <a:r>
                        <a:rPr sz="1800" spc="-5" dirty="0">
                          <a:latin typeface="Arial Narrow" panose="020B0606020202030204" pitchFamily="34" charset="0"/>
                          <a:cs typeface="Carlito"/>
                        </a:rPr>
                        <a:t>RKT</a:t>
                      </a:r>
                      <a:endParaRPr sz="1800" dirty="0">
                        <a:latin typeface="Arial Narrow" panose="020B0606020202030204" pitchFamily="34" charset="0"/>
                        <a:cs typeface="Carlito"/>
                      </a:endParaRPr>
                    </a:p>
                  </a:txBody>
                  <a:tcPr marL="0" marR="0" marT="11853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1606550" indent="-395288" algn="l">
                        <a:lnSpc>
                          <a:spcPct val="100000"/>
                        </a:lnSpc>
                        <a:spcBef>
                          <a:spcPts val="140"/>
                        </a:spcBef>
                        <a:buAutoNum type="arabicPeriod"/>
                        <a:tabLst/>
                      </a:pPr>
                      <a:r>
                        <a:rPr sz="1800" spc="-10" dirty="0">
                          <a:latin typeface="Arial Narrow" panose="020B0606020202030204" pitchFamily="34" charset="0"/>
                          <a:cs typeface="Carlito"/>
                        </a:rPr>
                        <a:t>JPT Utama </a:t>
                      </a:r>
                      <a:r>
                        <a:rPr sz="1800" spc="-5" dirty="0">
                          <a:latin typeface="Arial Narrow" panose="020B0606020202030204" pitchFamily="34" charset="0"/>
                          <a:cs typeface="Carlito"/>
                        </a:rPr>
                        <a:t>: </a:t>
                      </a:r>
                      <a:r>
                        <a:rPr sz="1800" spc="-10" dirty="0" err="1">
                          <a:latin typeface="Arial Narrow" panose="020B0606020202030204" pitchFamily="34" charset="0"/>
                          <a:cs typeface="Carlito"/>
                        </a:rPr>
                        <a:t>Menteri</a:t>
                      </a:r>
                      <a:r>
                        <a:rPr sz="1800" spc="-10" dirty="0">
                          <a:latin typeface="Arial Narrow" panose="020B0606020202030204" pitchFamily="34" charset="0"/>
                          <a:cs typeface="Carlito"/>
                        </a:rPr>
                        <a:t> yang</a:t>
                      </a:r>
                      <a:r>
                        <a:rPr lang="en-US" sz="1800" spc="-10" baseline="0" dirty="0">
                          <a:latin typeface="Arial Narrow" panose="020B0606020202030204" pitchFamily="34" charset="0"/>
                          <a:cs typeface="Carlito"/>
                        </a:rPr>
                        <a:t> </a:t>
                      </a:r>
                      <a:r>
                        <a:rPr lang="en-US" sz="1800" spc="-10" baseline="0" dirty="0" err="1">
                          <a:latin typeface="Arial Narrow" panose="020B0606020202030204" pitchFamily="34" charset="0"/>
                          <a:cs typeface="Carlito"/>
                        </a:rPr>
                        <a:t>m</a:t>
                      </a:r>
                      <a:r>
                        <a:rPr sz="1800" spc="-15" dirty="0" err="1">
                          <a:latin typeface="Arial Narrow" panose="020B0606020202030204" pitchFamily="34" charset="0"/>
                          <a:cs typeface="Carlito"/>
                        </a:rPr>
                        <a:t>engkoordinasikannya</a:t>
                      </a:r>
                      <a:endParaRPr sz="1800" dirty="0">
                        <a:latin typeface="Arial Narrow" panose="020B0606020202030204" pitchFamily="34" charset="0"/>
                        <a:cs typeface="Carlito"/>
                      </a:endParaRPr>
                    </a:p>
                    <a:p>
                      <a:pPr marL="395288" indent="-333375">
                        <a:lnSpc>
                          <a:spcPct val="100000"/>
                        </a:lnSpc>
                        <a:buAutoNum type="arabicPeriod" startAt="2"/>
                        <a:tabLst/>
                      </a:pPr>
                      <a:r>
                        <a:rPr sz="1800" spc="-10" dirty="0">
                          <a:latin typeface="Arial Narrow" panose="020B0606020202030204" pitchFamily="34" charset="0"/>
                          <a:cs typeface="Carlito"/>
                        </a:rPr>
                        <a:t>JPT Madya </a:t>
                      </a:r>
                      <a:r>
                        <a:rPr sz="1800" spc="-5" dirty="0">
                          <a:latin typeface="Arial Narrow" panose="020B0606020202030204" pitchFamily="34" charset="0"/>
                          <a:cs typeface="Carlito"/>
                        </a:rPr>
                        <a:t>: Pimpinan</a:t>
                      </a:r>
                      <a:r>
                        <a:rPr sz="1800" spc="-20" dirty="0">
                          <a:latin typeface="Arial Narrow" panose="020B0606020202030204" pitchFamily="34" charset="0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Arial Narrow" panose="020B0606020202030204" pitchFamily="34" charset="0"/>
                          <a:cs typeface="Carlito"/>
                        </a:rPr>
                        <a:t>IP</a:t>
                      </a:r>
                      <a:endParaRPr sz="1800" dirty="0">
                        <a:latin typeface="Arial Narrow" panose="020B0606020202030204" pitchFamily="34" charset="0"/>
                        <a:cs typeface="Carlito"/>
                      </a:endParaRPr>
                    </a:p>
                    <a:p>
                      <a:pPr marL="457200" indent="-395288">
                        <a:lnSpc>
                          <a:spcPct val="100000"/>
                        </a:lnSpc>
                        <a:buAutoNum type="arabicPeriod" startAt="2"/>
                        <a:tabLst/>
                      </a:pPr>
                      <a:r>
                        <a:rPr sz="1800" spc="-10" dirty="0">
                          <a:latin typeface="Arial Narrow" panose="020B0606020202030204" pitchFamily="34" charset="0"/>
                          <a:cs typeface="Carlito"/>
                        </a:rPr>
                        <a:t>JPT </a:t>
                      </a:r>
                      <a:r>
                        <a:rPr sz="1800" spc="-15" dirty="0">
                          <a:latin typeface="Arial Narrow" panose="020B0606020202030204" pitchFamily="34" charset="0"/>
                          <a:cs typeface="Carlito"/>
                        </a:rPr>
                        <a:t>Pratama </a:t>
                      </a:r>
                      <a:r>
                        <a:rPr sz="1800" spc="-5" dirty="0">
                          <a:latin typeface="Arial Narrow" panose="020B0606020202030204" pitchFamily="34" charset="0"/>
                          <a:cs typeface="Carlito"/>
                        </a:rPr>
                        <a:t>: </a:t>
                      </a:r>
                      <a:r>
                        <a:rPr sz="1800" spc="-10" dirty="0">
                          <a:latin typeface="Arial Narrow" panose="020B0606020202030204" pitchFamily="34" charset="0"/>
                          <a:cs typeface="Carlito"/>
                        </a:rPr>
                        <a:t>Pejabat </a:t>
                      </a:r>
                      <a:r>
                        <a:rPr sz="1800" spc="-5" dirty="0">
                          <a:latin typeface="Arial Narrow" panose="020B0606020202030204" pitchFamily="34" charset="0"/>
                          <a:cs typeface="Carlito"/>
                        </a:rPr>
                        <a:t>Pim.</a:t>
                      </a:r>
                      <a:r>
                        <a:rPr sz="1800" spc="10" dirty="0">
                          <a:latin typeface="Arial Narrow" panose="020B0606020202030204" pitchFamily="34" charset="0"/>
                          <a:cs typeface="Carlito"/>
                        </a:rPr>
                        <a:t> </a:t>
                      </a:r>
                      <a:r>
                        <a:rPr sz="1800" spc="-10" dirty="0">
                          <a:latin typeface="Arial Narrow" panose="020B0606020202030204" pitchFamily="34" charset="0"/>
                          <a:cs typeface="Carlito"/>
                        </a:rPr>
                        <a:t>Madya</a:t>
                      </a:r>
                      <a:endParaRPr sz="1800" dirty="0">
                        <a:latin typeface="Arial Narrow" panose="020B0606020202030204" pitchFamily="34" charset="0"/>
                        <a:cs typeface="Carlito"/>
                      </a:endParaRPr>
                    </a:p>
                    <a:p>
                      <a:pPr marL="457200" marR="93980" indent="-396875">
                        <a:lnSpc>
                          <a:spcPct val="100000"/>
                        </a:lnSpc>
                        <a:buAutoNum type="arabicPeriod" startAt="2"/>
                        <a:tabLst/>
                      </a:pPr>
                      <a:r>
                        <a:rPr sz="1800" spc="-5" dirty="0">
                          <a:latin typeface="Arial Narrow" panose="020B0606020202030204" pitchFamily="34" charset="0"/>
                          <a:cs typeface="Carlito"/>
                        </a:rPr>
                        <a:t>Memimpin Unit </a:t>
                      </a:r>
                      <a:r>
                        <a:rPr sz="1800" spc="-10" dirty="0">
                          <a:latin typeface="Arial Narrow" panose="020B0606020202030204" pitchFamily="34" charset="0"/>
                          <a:cs typeface="Carlito"/>
                        </a:rPr>
                        <a:t>Kerja </a:t>
                      </a:r>
                      <a:r>
                        <a:rPr sz="1800" spc="-5" dirty="0">
                          <a:latin typeface="Arial Narrow" panose="020B0606020202030204" pitchFamily="34" charset="0"/>
                          <a:cs typeface="Carlito"/>
                        </a:rPr>
                        <a:t>: </a:t>
                      </a:r>
                      <a:r>
                        <a:rPr sz="1800" spc="-10" dirty="0">
                          <a:latin typeface="Arial Narrow" panose="020B0606020202030204" pitchFamily="34" charset="0"/>
                          <a:cs typeface="Carlito"/>
                        </a:rPr>
                        <a:t>Menteri </a:t>
                      </a:r>
                      <a:r>
                        <a:rPr sz="1800" spc="-5" dirty="0">
                          <a:latin typeface="Arial Narrow" panose="020B0606020202030204" pitchFamily="34" charset="0"/>
                          <a:cs typeface="Carlito"/>
                        </a:rPr>
                        <a:t>/ </a:t>
                      </a:r>
                      <a:r>
                        <a:rPr sz="1800" spc="-10" dirty="0">
                          <a:latin typeface="Arial Narrow" panose="020B0606020202030204" pitchFamily="34" charset="0"/>
                          <a:cs typeface="Carlito"/>
                        </a:rPr>
                        <a:t>Pejabat  </a:t>
                      </a:r>
                      <a:r>
                        <a:rPr sz="1800" spc="-5" dirty="0">
                          <a:latin typeface="Arial Narrow" panose="020B0606020202030204" pitchFamily="34" charset="0"/>
                          <a:cs typeface="Carlito"/>
                        </a:rPr>
                        <a:t>Pimpinan </a:t>
                      </a:r>
                      <a:r>
                        <a:rPr sz="1800" dirty="0">
                          <a:latin typeface="Arial Narrow" panose="020B0606020202030204" pitchFamily="34" charset="0"/>
                          <a:cs typeface="Carlito"/>
                        </a:rPr>
                        <a:t>Tinggi </a:t>
                      </a:r>
                      <a:r>
                        <a:rPr sz="1800" spc="-10" dirty="0">
                          <a:latin typeface="Arial Narrow" panose="020B0606020202030204" pitchFamily="34" charset="0"/>
                          <a:cs typeface="Carlito"/>
                        </a:rPr>
                        <a:t>yang</a:t>
                      </a:r>
                      <a:r>
                        <a:rPr sz="1800" spc="-75" dirty="0">
                          <a:latin typeface="Arial Narrow" panose="020B0606020202030204" pitchFamily="34" charset="0"/>
                          <a:cs typeface="Carlito"/>
                        </a:rPr>
                        <a:t> </a:t>
                      </a:r>
                      <a:r>
                        <a:rPr sz="1800" spc="-15" dirty="0">
                          <a:latin typeface="Arial Narrow" panose="020B0606020202030204" pitchFamily="34" charset="0"/>
                          <a:cs typeface="Carlito"/>
                        </a:rPr>
                        <a:t>mengkoordinasikannya</a:t>
                      </a:r>
                      <a:endParaRPr sz="1800" dirty="0">
                        <a:latin typeface="Arial Narrow" panose="020B0606020202030204" pitchFamily="34" charset="0"/>
                        <a:cs typeface="Carlito"/>
                      </a:endParaRPr>
                    </a:p>
                  </a:txBody>
                  <a:tcPr marL="0" marR="0" marT="11853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8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3200" b="1" spc="-45" dirty="0">
                          <a:latin typeface="Arial Narrow" panose="020B0606020202030204" pitchFamily="34" charset="0"/>
                          <a:cs typeface="Carlito"/>
                        </a:rPr>
                        <a:t>JA</a:t>
                      </a:r>
                      <a:endParaRPr sz="3200" dirty="0">
                        <a:latin typeface="Arial Narrow" panose="020B0606020202030204" pitchFamily="34" charset="0"/>
                        <a:cs typeface="Carlito"/>
                      </a:endParaRPr>
                    </a:p>
                  </a:txBody>
                  <a:tcPr marL="0" marR="0" marT="11049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339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b="1" spc="-10" dirty="0">
                          <a:latin typeface="Arial Narrow" panose="020B0606020202030204" pitchFamily="34" charset="0"/>
                          <a:cs typeface="Carlito"/>
                        </a:rPr>
                        <a:t>SKP </a:t>
                      </a:r>
                      <a:r>
                        <a:rPr sz="1800" b="1" spc="-15" dirty="0">
                          <a:latin typeface="Arial Narrow" panose="020B0606020202030204" pitchFamily="34" charset="0"/>
                          <a:cs typeface="Carlito"/>
                        </a:rPr>
                        <a:t>Atasan</a:t>
                      </a:r>
                      <a:r>
                        <a:rPr sz="1800" b="1" spc="-5" dirty="0">
                          <a:latin typeface="Arial Narrow" panose="020B0606020202030204" pitchFamily="34" charset="0"/>
                          <a:cs typeface="Carlito"/>
                        </a:rPr>
                        <a:t> </a:t>
                      </a:r>
                      <a:r>
                        <a:rPr sz="1800" b="1" spc="-10" dirty="0">
                          <a:latin typeface="Arial Narrow" panose="020B0606020202030204" pitchFamily="34" charset="0"/>
                          <a:cs typeface="Carlito"/>
                        </a:rPr>
                        <a:t>Langsung</a:t>
                      </a:r>
                      <a:endParaRPr sz="1800" b="1" dirty="0">
                        <a:latin typeface="Arial Narrow" panose="020B0606020202030204" pitchFamily="34" charset="0"/>
                        <a:cs typeface="Carlito"/>
                      </a:endParaRPr>
                    </a:p>
                  </a:txBody>
                  <a:tcPr marL="0" marR="0" marT="118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2570" indent="-181610">
                        <a:lnSpc>
                          <a:spcPct val="100000"/>
                        </a:lnSpc>
                        <a:spcBef>
                          <a:spcPts val="140"/>
                        </a:spcBef>
                        <a:buAutoNum type="arabicPeriod"/>
                        <a:tabLst>
                          <a:tab pos="243204" algn="l"/>
                        </a:tabLst>
                      </a:pPr>
                      <a:r>
                        <a:rPr sz="1800" spc="-25" dirty="0">
                          <a:latin typeface="Arial Narrow" panose="020B0606020202030204" pitchFamily="34" charset="0"/>
                          <a:cs typeface="Carlito"/>
                        </a:rPr>
                        <a:t>OTK</a:t>
                      </a:r>
                      <a:endParaRPr sz="1800" dirty="0">
                        <a:latin typeface="Arial Narrow" panose="020B0606020202030204" pitchFamily="34" charset="0"/>
                        <a:cs typeface="Carlito"/>
                      </a:endParaRPr>
                    </a:p>
                    <a:p>
                      <a:pPr marL="242570" indent="-181610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eriod"/>
                        <a:tabLst>
                          <a:tab pos="243204" algn="l"/>
                        </a:tabLst>
                      </a:pPr>
                      <a:r>
                        <a:rPr sz="1800" spc="-10" dirty="0">
                          <a:latin typeface="Arial Narrow" panose="020B0606020202030204" pitchFamily="34" charset="0"/>
                          <a:cs typeface="Carlito"/>
                        </a:rPr>
                        <a:t>Uraian</a:t>
                      </a:r>
                      <a:r>
                        <a:rPr sz="1800" dirty="0">
                          <a:latin typeface="Arial Narrow" panose="020B0606020202030204" pitchFamily="34" charset="0"/>
                          <a:cs typeface="Carlito"/>
                        </a:rPr>
                        <a:t> </a:t>
                      </a:r>
                      <a:r>
                        <a:rPr sz="1800" spc="-10" dirty="0">
                          <a:latin typeface="Arial Narrow" panose="020B0606020202030204" pitchFamily="34" charset="0"/>
                          <a:cs typeface="Carlito"/>
                        </a:rPr>
                        <a:t>Jabatan</a:t>
                      </a:r>
                      <a:endParaRPr sz="1800" dirty="0">
                        <a:latin typeface="Arial Narrow" panose="020B0606020202030204" pitchFamily="34" charset="0"/>
                        <a:cs typeface="Carlito"/>
                      </a:endParaRPr>
                    </a:p>
                  </a:txBody>
                  <a:tcPr marL="0" marR="0" marT="11853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spc="-15" dirty="0">
                          <a:latin typeface="Arial Narrow" panose="020B0606020202030204" pitchFamily="34" charset="0"/>
                          <a:cs typeface="Carlito"/>
                        </a:rPr>
                        <a:t>Atasan </a:t>
                      </a:r>
                      <a:r>
                        <a:rPr sz="1800" spc="-10" dirty="0">
                          <a:latin typeface="Arial Narrow" panose="020B0606020202030204" pitchFamily="34" charset="0"/>
                          <a:cs typeface="Carlito"/>
                        </a:rPr>
                        <a:t>Langsung</a:t>
                      </a:r>
                      <a:endParaRPr sz="1800" dirty="0">
                        <a:latin typeface="Arial Narrow" panose="020B0606020202030204" pitchFamily="34" charset="0"/>
                        <a:cs typeface="Carlito"/>
                      </a:endParaRPr>
                    </a:p>
                  </a:txBody>
                  <a:tcPr marL="0" marR="0" marT="11853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33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Arial Narrow" panose="020B0606020202030204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00" dirty="0">
                        <a:latin typeface="Arial Narrow" panose="020B0606020202030204" pitchFamily="34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3200" b="1" spc="-10" dirty="0">
                          <a:latin typeface="Arial Narrow" panose="020B0606020202030204" pitchFamily="34" charset="0"/>
                          <a:cs typeface="Carlito"/>
                        </a:rPr>
                        <a:t>JF</a:t>
                      </a:r>
                      <a:endParaRPr sz="3200" dirty="0">
                        <a:latin typeface="Arial Narrow" panose="020B0606020202030204" pitchFamily="34" charset="0"/>
                        <a:cs typeface="Carlito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42570" indent="-182245">
                        <a:lnSpc>
                          <a:spcPct val="100000"/>
                        </a:lnSpc>
                        <a:spcBef>
                          <a:spcPts val="145"/>
                        </a:spcBef>
                        <a:buAutoNum type="arabicPeriod"/>
                        <a:tabLst>
                          <a:tab pos="243204" algn="l"/>
                        </a:tabLst>
                      </a:pPr>
                      <a:r>
                        <a:rPr sz="1800" b="1" spc="-10" dirty="0">
                          <a:latin typeface="Arial Narrow" panose="020B0606020202030204" pitchFamily="34" charset="0"/>
                          <a:cs typeface="Carlito"/>
                        </a:rPr>
                        <a:t>SKP </a:t>
                      </a:r>
                      <a:r>
                        <a:rPr sz="1800" b="1" spc="-15" dirty="0">
                          <a:latin typeface="Arial Narrow" panose="020B0606020202030204" pitchFamily="34" charset="0"/>
                          <a:cs typeface="Carlito"/>
                        </a:rPr>
                        <a:t>Atasan</a:t>
                      </a:r>
                      <a:r>
                        <a:rPr sz="1800" b="1" spc="-5" dirty="0">
                          <a:latin typeface="Arial Narrow" panose="020B0606020202030204" pitchFamily="34" charset="0"/>
                          <a:cs typeface="Carlito"/>
                        </a:rPr>
                        <a:t> </a:t>
                      </a:r>
                      <a:r>
                        <a:rPr sz="1800" b="1" spc="-10" dirty="0">
                          <a:latin typeface="Arial Narrow" panose="020B0606020202030204" pitchFamily="34" charset="0"/>
                          <a:cs typeface="Carlito"/>
                        </a:rPr>
                        <a:t>Langsung</a:t>
                      </a:r>
                      <a:endParaRPr sz="1800" b="1" dirty="0">
                        <a:latin typeface="Arial Narrow" panose="020B0606020202030204" pitchFamily="34" charset="0"/>
                        <a:cs typeface="Carlito"/>
                      </a:endParaRPr>
                    </a:p>
                    <a:p>
                      <a:pPr marL="242570" indent="-182245">
                        <a:lnSpc>
                          <a:spcPct val="100000"/>
                        </a:lnSpc>
                        <a:buAutoNum type="arabicPeriod"/>
                        <a:tabLst>
                          <a:tab pos="243204" algn="l"/>
                        </a:tabLst>
                      </a:pPr>
                      <a:r>
                        <a:rPr sz="1800" b="1" spc="-10" dirty="0">
                          <a:latin typeface="Arial Narrow" panose="020B0606020202030204" pitchFamily="34" charset="0"/>
                          <a:cs typeface="Carlito"/>
                        </a:rPr>
                        <a:t>Organisasi/unit</a:t>
                      </a:r>
                      <a:r>
                        <a:rPr sz="1800" b="1" spc="-40" dirty="0">
                          <a:latin typeface="Arial Narrow" panose="020B0606020202030204" pitchFamily="34" charset="0"/>
                          <a:cs typeface="Carlito"/>
                        </a:rPr>
                        <a:t> </a:t>
                      </a:r>
                      <a:r>
                        <a:rPr sz="1800" b="1" spc="-20" dirty="0">
                          <a:latin typeface="Arial Narrow" panose="020B0606020202030204" pitchFamily="34" charset="0"/>
                          <a:cs typeface="Carlito"/>
                        </a:rPr>
                        <a:t>kerja</a:t>
                      </a:r>
                      <a:endParaRPr sz="1800" b="1" dirty="0">
                        <a:latin typeface="Arial Narrow" panose="020B0606020202030204" pitchFamily="34" charset="0"/>
                        <a:cs typeface="Carlito"/>
                      </a:endParaRPr>
                    </a:p>
                  </a:txBody>
                  <a:tcPr marL="0" marR="0" marT="12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42570" indent="-181610">
                        <a:lnSpc>
                          <a:spcPct val="100000"/>
                        </a:lnSpc>
                        <a:spcBef>
                          <a:spcPts val="145"/>
                        </a:spcBef>
                        <a:buAutoNum type="arabicPeriod"/>
                        <a:tabLst>
                          <a:tab pos="243204" algn="l"/>
                        </a:tabLst>
                      </a:pPr>
                      <a:r>
                        <a:rPr sz="1800" spc="-10" dirty="0">
                          <a:latin typeface="Arial Narrow" panose="020B0606020202030204" pitchFamily="34" charset="0"/>
                          <a:cs typeface="Carlito"/>
                        </a:rPr>
                        <a:t>RKT</a:t>
                      </a:r>
                      <a:endParaRPr sz="1800" dirty="0">
                        <a:latin typeface="Arial Narrow" panose="020B0606020202030204" pitchFamily="34" charset="0"/>
                        <a:cs typeface="Carlito"/>
                      </a:endParaRPr>
                    </a:p>
                    <a:p>
                      <a:pPr marL="242570" indent="-181610">
                        <a:lnSpc>
                          <a:spcPct val="100000"/>
                        </a:lnSpc>
                        <a:buAutoNum type="arabicPeriod"/>
                        <a:tabLst>
                          <a:tab pos="243204" algn="l"/>
                        </a:tabLst>
                      </a:pPr>
                      <a:r>
                        <a:rPr sz="1800" spc="-5" dirty="0">
                          <a:latin typeface="Arial Narrow" panose="020B0606020202030204" pitchFamily="34" charset="0"/>
                          <a:cs typeface="Carlito"/>
                        </a:rPr>
                        <a:t>PK</a:t>
                      </a:r>
                      <a:endParaRPr sz="1800" dirty="0">
                        <a:latin typeface="Arial Narrow" panose="020B0606020202030204" pitchFamily="34" charset="0"/>
                        <a:cs typeface="Carlito"/>
                      </a:endParaRPr>
                    </a:p>
                    <a:p>
                      <a:pPr marL="242570" indent="-181610">
                        <a:lnSpc>
                          <a:spcPct val="100000"/>
                        </a:lnSpc>
                        <a:buAutoNum type="arabicPeriod"/>
                        <a:tabLst>
                          <a:tab pos="243204" algn="l"/>
                        </a:tabLst>
                      </a:pPr>
                      <a:r>
                        <a:rPr sz="1800" spc="-25" dirty="0">
                          <a:latin typeface="Arial Narrow" panose="020B0606020202030204" pitchFamily="34" charset="0"/>
                          <a:cs typeface="Carlito"/>
                        </a:rPr>
                        <a:t>OTK</a:t>
                      </a:r>
                      <a:endParaRPr sz="1800" dirty="0">
                        <a:latin typeface="Arial Narrow" panose="020B0606020202030204" pitchFamily="34" charset="0"/>
                        <a:cs typeface="Carlito"/>
                      </a:endParaRPr>
                    </a:p>
                    <a:p>
                      <a:pPr marL="242570" indent="-181610">
                        <a:lnSpc>
                          <a:spcPct val="100000"/>
                        </a:lnSpc>
                        <a:buAutoNum type="arabicPeriod"/>
                        <a:tabLst>
                          <a:tab pos="243204" algn="l"/>
                        </a:tabLst>
                      </a:pPr>
                      <a:r>
                        <a:rPr sz="1800" spc="-10" dirty="0">
                          <a:latin typeface="Arial Narrow" panose="020B0606020202030204" pitchFamily="34" charset="0"/>
                          <a:cs typeface="Carlito"/>
                        </a:rPr>
                        <a:t>Uraian </a:t>
                      </a:r>
                      <a:r>
                        <a:rPr sz="1800" spc="-5" dirty="0">
                          <a:latin typeface="Arial Narrow" panose="020B0606020202030204" pitchFamily="34" charset="0"/>
                          <a:cs typeface="Carlito"/>
                        </a:rPr>
                        <a:t>Jabatan</a:t>
                      </a:r>
                      <a:endParaRPr sz="1800" dirty="0">
                        <a:latin typeface="Arial Narrow" panose="020B0606020202030204" pitchFamily="34" charset="0"/>
                        <a:cs typeface="Carlito"/>
                      </a:endParaRPr>
                    </a:p>
                    <a:p>
                      <a:pPr marL="242570" indent="-181610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eriod"/>
                        <a:tabLst>
                          <a:tab pos="243204" algn="l"/>
                        </a:tabLst>
                      </a:pPr>
                      <a:r>
                        <a:rPr sz="1800" spc="-5" dirty="0">
                          <a:latin typeface="Arial Narrow" panose="020B0606020202030204" pitchFamily="34" charset="0"/>
                          <a:cs typeface="Carlito"/>
                        </a:rPr>
                        <a:t>Butir – butir </a:t>
                      </a:r>
                      <a:r>
                        <a:rPr sz="1800" spc="-15" dirty="0">
                          <a:latin typeface="Arial Narrow" panose="020B0606020202030204" pitchFamily="34" charset="0"/>
                          <a:cs typeface="Carlito"/>
                        </a:rPr>
                        <a:t>kegiatan</a:t>
                      </a:r>
                      <a:r>
                        <a:rPr sz="1800" spc="-25" dirty="0">
                          <a:latin typeface="Arial Narrow" panose="020B0606020202030204" pitchFamily="34" charset="0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Arial Narrow" panose="020B0606020202030204" pitchFamily="34" charset="0"/>
                          <a:cs typeface="Carlito"/>
                        </a:rPr>
                        <a:t>JF</a:t>
                      </a:r>
                      <a:endParaRPr sz="1800" dirty="0">
                        <a:latin typeface="Arial Narrow" panose="020B0606020202030204" pitchFamily="34" charset="0"/>
                        <a:cs typeface="Carlito"/>
                      </a:endParaRPr>
                    </a:p>
                  </a:txBody>
                  <a:tcPr marL="0" marR="0" marT="12277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15" dirty="0">
                          <a:latin typeface="Arial Narrow" panose="020B0606020202030204" pitchFamily="34" charset="0"/>
                          <a:cs typeface="Carlito"/>
                        </a:rPr>
                        <a:t>Atasan</a:t>
                      </a:r>
                      <a:r>
                        <a:rPr sz="1800" spc="-20" dirty="0">
                          <a:latin typeface="Arial Narrow" panose="020B0606020202030204" pitchFamily="34" charset="0"/>
                          <a:cs typeface="Carlito"/>
                        </a:rPr>
                        <a:t> </a:t>
                      </a:r>
                      <a:r>
                        <a:rPr sz="1800" spc="-10" dirty="0">
                          <a:latin typeface="Arial Narrow" panose="020B0606020202030204" pitchFamily="34" charset="0"/>
                          <a:cs typeface="Carlito"/>
                        </a:rPr>
                        <a:t>Langsung</a:t>
                      </a:r>
                      <a:endParaRPr sz="1800" dirty="0">
                        <a:latin typeface="Arial Narrow" panose="020B0606020202030204" pitchFamily="34" charset="0"/>
                        <a:cs typeface="Carlito"/>
                      </a:endParaRPr>
                    </a:p>
                  </a:txBody>
                  <a:tcPr marL="0" marR="0" marT="12277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93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43401" y="983226"/>
            <a:ext cx="9736856" cy="1070963"/>
            <a:chOff x="2455144" y="0"/>
            <a:chExt cx="9736856" cy="881371"/>
          </a:xfrm>
        </p:grpSpPr>
        <p:grpSp>
          <p:nvGrpSpPr>
            <p:cNvPr id="5" name="Group 4"/>
            <p:cNvGrpSpPr/>
            <p:nvPr/>
          </p:nvGrpSpPr>
          <p:grpSpPr>
            <a:xfrm>
              <a:off x="2455144" y="0"/>
              <a:ext cx="9736856" cy="881371"/>
              <a:chOff x="2455144" y="0"/>
              <a:chExt cx="9736856" cy="881371"/>
            </a:xfrm>
          </p:grpSpPr>
          <p:sp>
            <p:nvSpPr>
              <p:cNvPr id="10" name="Flowchart: Data 9"/>
              <p:cNvSpPr/>
              <p:nvPr/>
            </p:nvSpPr>
            <p:spPr>
              <a:xfrm>
                <a:off x="2455144" y="157538"/>
                <a:ext cx="8896141" cy="723833"/>
              </a:xfrm>
              <a:prstGeom prst="flowChartInputOutpu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Data 8"/>
              <p:cNvSpPr/>
              <p:nvPr/>
            </p:nvSpPr>
            <p:spPr>
              <a:xfrm>
                <a:off x="2900619" y="68721"/>
                <a:ext cx="8896141" cy="723833"/>
              </a:xfrm>
              <a:prstGeom prst="flowChartInputOutpu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lowchart: Data 3"/>
              <p:cNvSpPr/>
              <p:nvPr/>
            </p:nvSpPr>
            <p:spPr>
              <a:xfrm>
                <a:off x="3295859" y="0"/>
                <a:ext cx="8896141" cy="723833"/>
              </a:xfrm>
              <a:prstGeom prst="flowChartInputOutpu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4095900" y="148800"/>
              <a:ext cx="6993655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tabLst>
                  <a:tab pos="227013" algn="l"/>
                </a:tabLst>
              </a:pPr>
              <a:r>
                <a:rPr lang="en-US" sz="2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SE </a:t>
              </a:r>
              <a:r>
                <a:rPr lang="en-US" sz="2800" b="1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Menpan</a:t>
              </a:r>
              <a:r>
                <a:rPr lang="en-US" sz="2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-RB No. 3 </a:t>
              </a:r>
              <a:r>
                <a:rPr lang="en-US" sz="2800" b="1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Tahun</a:t>
              </a:r>
              <a:r>
                <a:rPr lang="en-US" sz="2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2021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9024" y="2644597"/>
            <a:ext cx="11225955" cy="2556668"/>
            <a:chOff x="7556360" y="3912520"/>
            <a:chExt cx="4508361" cy="2618909"/>
          </a:xfrm>
        </p:grpSpPr>
        <p:sp>
          <p:nvSpPr>
            <p:cNvPr id="14" name="Rectangle 13"/>
            <p:cNvSpPr/>
            <p:nvPr/>
          </p:nvSpPr>
          <p:spPr>
            <a:xfrm>
              <a:off x="7733881" y="3912520"/>
              <a:ext cx="4330840" cy="24306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658518" y="4011650"/>
              <a:ext cx="4330840" cy="243069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556360" y="4100732"/>
              <a:ext cx="4330840" cy="243069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6200" lvl="0" algn="ctr">
                <a:spcBef>
                  <a:spcPts val="600"/>
                </a:spcBef>
                <a:buSzPts val="2400"/>
              </a:pP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Pedoman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Panduan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bagi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Instansi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Pemerintah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dalam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penyusunan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Sasaran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Kinerja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Pegawai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(SKP)</a:t>
              </a:r>
            </a:p>
            <a:p>
              <a:pPr marL="76200" lvl="0" algn="ctr">
                <a:spcBef>
                  <a:spcPts val="600"/>
                </a:spcBef>
                <a:buSzPts val="2400"/>
              </a:pP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setiap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PNS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pada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Periode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Tahun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5892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4468"/>
            <a:ext cx="10515600" cy="91440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16975487"/>
              </p:ext>
            </p:extLst>
          </p:nvPr>
        </p:nvGraphicFramePr>
        <p:xfrm>
          <a:off x="838200" y="1825625"/>
          <a:ext cx="9900424" cy="4312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9181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object 4">
            <a:extLst>
              <a:ext uri="{FF2B5EF4-FFF2-40B4-BE49-F238E27FC236}">
                <a16:creationId xmlns:a16="http://schemas.microsoft.com/office/drawing/2014/main" id="{9ED52C80-095F-4F2E-908A-B66DDA6144EE}"/>
              </a:ext>
            </a:extLst>
          </p:cNvPr>
          <p:cNvGrpSpPr/>
          <p:nvPr/>
        </p:nvGrpSpPr>
        <p:grpSpPr>
          <a:xfrm>
            <a:off x="661772" y="2508633"/>
            <a:ext cx="10744842" cy="3230904"/>
            <a:chOff x="1146047" y="2488692"/>
            <a:chExt cx="9889490" cy="2973705"/>
          </a:xfrm>
        </p:grpSpPr>
        <p:sp>
          <p:nvSpPr>
            <p:cNvPr id="57" name="object 5">
              <a:extLst>
                <a:ext uri="{FF2B5EF4-FFF2-40B4-BE49-F238E27FC236}">
                  <a16:creationId xmlns:a16="http://schemas.microsoft.com/office/drawing/2014/main" id="{6EBA1464-A27B-4A81-8757-D1D720F7CCA2}"/>
                </a:ext>
              </a:extLst>
            </p:cNvPr>
            <p:cNvSpPr/>
            <p:nvPr/>
          </p:nvSpPr>
          <p:spPr>
            <a:xfrm>
              <a:off x="1296923" y="2488692"/>
              <a:ext cx="421005" cy="419100"/>
            </a:xfrm>
            <a:custGeom>
              <a:avLst/>
              <a:gdLst/>
              <a:ahLst/>
              <a:cxnLst/>
              <a:rect l="l" t="t" r="r" b="b"/>
              <a:pathLst>
                <a:path w="421005" h="419100">
                  <a:moveTo>
                    <a:pt x="210312" y="0"/>
                  </a:moveTo>
                  <a:lnTo>
                    <a:pt x="162072" y="5536"/>
                  </a:lnTo>
                  <a:lnTo>
                    <a:pt x="117798" y="21304"/>
                  </a:lnTo>
                  <a:lnTo>
                    <a:pt x="78750" y="46046"/>
                  </a:lnTo>
                  <a:lnTo>
                    <a:pt x="46186" y="78501"/>
                  </a:lnTo>
                  <a:lnTo>
                    <a:pt x="21367" y="117410"/>
                  </a:lnTo>
                  <a:lnTo>
                    <a:pt x="5551" y="161512"/>
                  </a:lnTo>
                  <a:lnTo>
                    <a:pt x="0" y="209550"/>
                  </a:lnTo>
                  <a:lnTo>
                    <a:pt x="5551" y="257587"/>
                  </a:lnTo>
                  <a:lnTo>
                    <a:pt x="21367" y="301689"/>
                  </a:lnTo>
                  <a:lnTo>
                    <a:pt x="46186" y="340598"/>
                  </a:lnTo>
                  <a:lnTo>
                    <a:pt x="78750" y="373053"/>
                  </a:lnTo>
                  <a:lnTo>
                    <a:pt x="117798" y="397795"/>
                  </a:lnTo>
                  <a:lnTo>
                    <a:pt x="162072" y="413563"/>
                  </a:lnTo>
                  <a:lnTo>
                    <a:pt x="210312" y="419100"/>
                  </a:lnTo>
                  <a:lnTo>
                    <a:pt x="258551" y="413563"/>
                  </a:lnTo>
                  <a:lnTo>
                    <a:pt x="302825" y="397795"/>
                  </a:lnTo>
                  <a:lnTo>
                    <a:pt x="341873" y="373053"/>
                  </a:lnTo>
                  <a:lnTo>
                    <a:pt x="343584" y="371348"/>
                  </a:lnTo>
                  <a:lnTo>
                    <a:pt x="210312" y="371348"/>
                  </a:lnTo>
                  <a:lnTo>
                    <a:pt x="167093" y="365571"/>
                  </a:lnTo>
                  <a:lnTo>
                    <a:pt x="128260" y="349268"/>
                  </a:lnTo>
                  <a:lnTo>
                    <a:pt x="95361" y="323977"/>
                  </a:lnTo>
                  <a:lnTo>
                    <a:pt x="69944" y="291234"/>
                  </a:lnTo>
                  <a:lnTo>
                    <a:pt x="53558" y="252579"/>
                  </a:lnTo>
                  <a:lnTo>
                    <a:pt x="47751" y="209550"/>
                  </a:lnTo>
                  <a:lnTo>
                    <a:pt x="53558" y="166520"/>
                  </a:lnTo>
                  <a:lnTo>
                    <a:pt x="69944" y="127865"/>
                  </a:lnTo>
                  <a:lnTo>
                    <a:pt x="95361" y="95123"/>
                  </a:lnTo>
                  <a:lnTo>
                    <a:pt x="128260" y="69831"/>
                  </a:lnTo>
                  <a:lnTo>
                    <a:pt x="167093" y="53528"/>
                  </a:lnTo>
                  <a:lnTo>
                    <a:pt x="210312" y="47752"/>
                  </a:lnTo>
                  <a:lnTo>
                    <a:pt x="343584" y="47752"/>
                  </a:lnTo>
                  <a:lnTo>
                    <a:pt x="341873" y="46046"/>
                  </a:lnTo>
                  <a:lnTo>
                    <a:pt x="302825" y="21304"/>
                  </a:lnTo>
                  <a:lnTo>
                    <a:pt x="258551" y="5536"/>
                  </a:lnTo>
                  <a:lnTo>
                    <a:pt x="210312" y="0"/>
                  </a:lnTo>
                  <a:close/>
                </a:path>
                <a:path w="421005" h="419100">
                  <a:moveTo>
                    <a:pt x="343584" y="47752"/>
                  </a:moveTo>
                  <a:lnTo>
                    <a:pt x="210312" y="47752"/>
                  </a:lnTo>
                  <a:lnTo>
                    <a:pt x="253530" y="53528"/>
                  </a:lnTo>
                  <a:lnTo>
                    <a:pt x="292363" y="69831"/>
                  </a:lnTo>
                  <a:lnTo>
                    <a:pt x="325262" y="95123"/>
                  </a:lnTo>
                  <a:lnTo>
                    <a:pt x="350679" y="127865"/>
                  </a:lnTo>
                  <a:lnTo>
                    <a:pt x="367065" y="166520"/>
                  </a:lnTo>
                  <a:lnTo>
                    <a:pt x="372871" y="209550"/>
                  </a:lnTo>
                  <a:lnTo>
                    <a:pt x="367065" y="252579"/>
                  </a:lnTo>
                  <a:lnTo>
                    <a:pt x="350679" y="291234"/>
                  </a:lnTo>
                  <a:lnTo>
                    <a:pt x="325262" y="323977"/>
                  </a:lnTo>
                  <a:lnTo>
                    <a:pt x="292363" y="349268"/>
                  </a:lnTo>
                  <a:lnTo>
                    <a:pt x="253530" y="365571"/>
                  </a:lnTo>
                  <a:lnTo>
                    <a:pt x="210312" y="371348"/>
                  </a:lnTo>
                  <a:lnTo>
                    <a:pt x="343584" y="371348"/>
                  </a:lnTo>
                  <a:lnTo>
                    <a:pt x="374437" y="340598"/>
                  </a:lnTo>
                  <a:lnTo>
                    <a:pt x="399256" y="301689"/>
                  </a:lnTo>
                  <a:lnTo>
                    <a:pt x="415072" y="257587"/>
                  </a:lnTo>
                  <a:lnTo>
                    <a:pt x="420624" y="209550"/>
                  </a:lnTo>
                  <a:lnTo>
                    <a:pt x="415072" y="161512"/>
                  </a:lnTo>
                  <a:lnTo>
                    <a:pt x="399256" y="117410"/>
                  </a:lnTo>
                  <a:lnTo>
                    <a:pt x="374437" y="78501"/>
                  </a:lnTo>
                  <a:lnTo>
                    <a:pt x="343584" y="47752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58" name="object 6">
              <a:extLst>
                <a:ext uri="{FF2B5EF4-FFF2-40B4-BE49-F238E27FC236}">
                  <a16:creationId xmlns:a16="http://schemas.microsoft.com/office/drawing/2014/main" id="{3F107EED-172F-47EB-B1F4-27DE40C99148}"/>
                </a:ext>
              </a:extLst>
            </p:cNvPr>
            <p:cNvSpPr/>
            <p:nvPr/>
          </p:nvSpPr>
          <p:spPr>
            <a:xfrm>
              <a:off x="1392935" y="2584704"/>
              <a:ext cx="228600" cy="228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59" name="object 7">
              <a:extLst>
                <a:ext uri="{FF2B5EF4-FFF2-40B4-BE49-F238E27FC236}">
                  <a16:creationId xmlns:a16="http://schemas.microsoft.com/office/drawing/2014/main" id="{E553A610-1679-4452-AAF8-4769FE8CFD14}"/>
                </a:ext>
              </a:extLst>
            </p:cNvPr>
            <p:cNvSpPr/>
            <p:nvPr/>
          </p:nvSpPr>
          <p:spPr>
            <a:xfrm>
              <a:off x="1517904" y="2488691"/>
              <a:ext cx="9377680" cy="428625"/>
            </a:xfrm>
            <a:custGeom>
              <a:avLst/>
              <a:gdLst/>
              <a:ahLst/>
              <a:cxnLst/>
              <a:rect l="l" t="t" r="r" b="b"/>
              <a:pathLst>
                <a:path w="9377680" h="428625">
                  <a:moveTo>
                    <a:pt x="9377172" y="218694"/>
                  </a:moveTo>
                  <a:lnTo>
                    <a:pt x="9371609" y="170662"/>
                  </a:lnTo>
                  <a:lnTo>
                    <a:pt x="9355798" y="126555"/>
                  </a:lnTo>
                  <a:lnTo>
                    <a:pt x="9330982" y="87655"/>
                  </a:lnTo>
                  <a:lnTo>
                    <a:pt x="9329420" y="86106"/>
                  </a:lnTo>
                  <a:lnTo>
                    <a:pt x="9329420" y="218694"/>
                  </a:lnTo>
                  <a:lnTo>
                    <a:pt x="9323603" y="261734"/>
                  </a:lnTo>
                  <a:lnTo>
                    <a:pt x="9307220" y="300380"/>
                  </a:lnTo>
                  <a:lnTo>
                    <a:pt x="9281808" y="333133"/>
                  </a:lnTo>
                  <a:lnTo>
                    <a:pt x="9248902" y="358419"/>
                  </a:lnTo>
                  <a:lnTo>
                    <a:pt x="9210078" y="374726"/>
                  </a:lnTo>
                  <a:lnTo>
                    <a:pt x="9189720" y="377444"/>
                  </a:lnTo>
                  <a:lnTo>
                    <a:pt x="9189720" y="371856"/>
                  </a:lnTo>
                  <a:lnTo>
                    <a:pt x="9116784" y="371856"/>
                  </a:lnTo>
                  <a:lnTo>
                    <a:pt x="9051900" y="333133"/>
                  </a:lnTo>
                  <a:lnTo>
                    <a:pt x="9026487" y="300380"/>
                  </a:lnTo>
                  <a:lnTo>
                    <a:pt x="9010104" y="261734"/>
                  </a:lnTo>
                  <a:lnTo>
                    <a:pt x="9004300" y="218694"/>
                  </a:lnTo>
                  <a:lnTo>
                    <a:pt x="9010104" y="175666"/>
                  </a:lnTo>
                  <a:lnTo>
                    <a:pt x="9026487" y="137020"/>
                  </a:lnTo>
                  <a:lnTo>
                    <a:pt x="9051900" y="104267"/>
                  </a:lnTo>
                  <a:lnTo>
                    <a:pt x="9084805" y="78981"/>
                  </a:lnTo>
                  <a:lnTo>
                    <a:pt x="9123629" y="62674"/>
                  </a:lnTo>
                  <a:lnTo>
                    <a:pt x="9166860" y="56896"/>
                  </a:lnTo>
                  <a:lnTo>
                    <a:pt x="9210078" y="62674"/>
                  </a:lnTo>
                  <a:lnTo>
                    <a:pt x="9248902" y="78981"/>
                  </a:lnTo>
                  <a:lnTo>
                    <a:pt x="9281808" y="104267"/>
                  </a:lnTo>
                  <a:lnTo>
                    <a:pt x="9307220" y="137020"/>
                  </a:lnTo>
                  <a:lnTo>
                    <a:pt x="9323603" y="175666"/>
                  </a:lnTo>
                  <a:lnTo>
                    <a:pt x="9329420" y="218694"/>
                  </a:lnTo>
                  <a:lnTo>
                    <a:pt x="9329420" y="86106"/>
                  </a:lnTo>
                  <a:lnTo>
                    <a:pt x="9300121" y="56896"/>
                  </a:lnTo>
                  <a:lnTo>
                    <a:pt x="9298419" y="55194"/>
                  </a:lnTo>
                  <a:lnTo>
                    <a:pt x="9259367" y="30454"/>
                  </a:lnTo>
                  <a:lnTo>
                    <a:pt x="9215095" y="14681"/>
                  </a:lnTo>
                  <a:lnTo>
                    <a:pt x="9189720" y="11772"/>
                  </a:lnTo>
                  <a:lnTo>
                    <a:pt x="9189720" y="0"/>
                  </a:lnTo>
                  <a:lnTo>
                    <a:pt x="0" y="0"/>
                  </a:lnTo>
                  <a:lnTo>
                    <a:pt x="0" y="47244"/>
                  </a:lnTo>
                  <a:lnTo>
                    <a:pt x="9047836" y="47244"/>
                  </a:lnTo>
                  <a:lnTo>
                    <a:pt x="9035288" y="55194"/>
                  </a:lnTo>
                  <a:lnTo>
                    <a:pt x="9002725" y="87655"/>
                  </a:lnTo>
                  <a:lnTo>
                    <a:pt x="8977909" y="126555"/>
                  </a:lnTo>
                  <a:lnTo>
                    <a:pt x="8962098" y="170662"/>
                  </a:lnTo>
                  <a:lnTo>
                    <a:pt x="8956548" y="218694"/>
                  </a:lnTo>
                  <a:lnTo>
                    <a:pt x="8962098" y="266738"/>
                  </a:lnTo>
                  <a:lnTo>
                    <a:pt x="8977909" y="310845"/>
                  </a:lnTo>
                  <a:lnTo>
                    <a:pt x="9002725" y="349745"/>
                  </a:lnTo>
                  <a:lnTo>
                    <a:pt x="9024899" y="371856"/>
                  </a:lnTo>
                  <a:lnTo>
                    <a:pt x="0" y="371856"/>
                  </a:lnTo>
                  <a:lnTo>
                    <a:pt x="0" y="419100"/>
                  </a:lnTo>
                  <a:lnTo>
                    <a:pt x="9108453" y="419100"/>
                  </a:lnTo>
                  <a:lnTo>
                    <a:pt x="9118613" y="422719"/>
                  </a:lnTo>
                  <a:lnTo>
                    <a:pt x="9166860" y="428244"/>
                  </a:lnTo>
                  <a:lnTo>
                    <a:pt x="9215095" y="422719"/>
                  </a:lnTo>
                  <a:lnTo>
                    <a:pt x="9259367" y="406946"/>
                  </a:lnTo>
                  <a:lnTo>
                    <a:pt x="9298419" y="382206"/>
                  </a:lnTo>
                  <a:lnTo>
                    <a:pt x="9300121" y="380492"/>
                  </a:lnTo>
                  <a:lnTo>
                    <a:pt x="9330982" y="349745"/>
                  </a:lnTo>
                  <a:lnTo>
                    <a:pt x="9355798" y="310845"/>
                  </a:lnTo>
                  <a:lnTo>
                    <a:pt x="9371609" y="266738"/>
                  </a:lnTo>
                  <a:lnTo>
                    <a:pt x="9377172" y="218694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60" name="object 8">
              <a:extLst>
                <a:ext uri="{FF2B5EF4-FFF2-40B4-BE49-F238E27FC236}">
                  <a16:creationId xmlns:a16="http://schemas.microsoft.com/office/drawing/2014/main" id="{945C218A-E08A-4B57-8005-DCA5410FB3F0}"/>
                </a:ext>
              </a:extLst>
            </p:cNvPr>
            <p:cNvSpPr/>
            <p:nvPr/>
          </p:nvSpPr>
          <p:spPr>
            <a:xfrm>
              <a:off x="10570464" y="2592324"/>
              <a:ext cx="228600" cy="228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61" name="object 9">
              <a:extLst>
                <a:ext uri="{FF2B5EF4-FFF2-40B4-BE49-F238E27FC236}">
                  <a16:creationId xmlns:a16="http://schemas.microsoft.com/office/drawing/2014/main" id="{F0CF2C10-5D8A-4E06-953E-AC213AE30766}"/>
                </a:ext>
              </a:extLst>
            </p:cNvPr>
            <p:cNvSpPr/>
            <p:nvPr/>
          </p:nvSpPr>
          <p:spPr>
            <a:xfrm>
              <a:off x="5366003" y="2552700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4018" y="0"/>
                  </a:move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7"/>
                  </a:lnTo>
                  <a:lnTo>
                    <a:pt x="7345" y="189524"/>
                  </a:lnTo>
                  <a:lnTo>
                    <a:pt x="27797" y="229057"/>
                  </a:lnTo>
                  <a:lnTo>
                    <a:pt x="58978" y="260238"/>
                  </a:lnTo>
                  <a:lnTo>
                    <a:pt x="98511" y="280690"/>
                  </a:lnTo>
                  <a:lnTo>
                    <a:pt x="144018" y="288036"/>
                  </a:lnTo>
                  <a:lnTo>
                    <a:pt x="189524" y="280690"/>
                  </a:lnTo>
                  <a:lnTo>
                    <a:pt x="229057" y="260238"/>
                  </a:lnTo>
                  <a:lnTo>
                    <a:pt x="260238" y="229057"/>
                  </a:lnTo>
                  <a:lnTo>
                    <a:pt x="280690" y="189524"/>
                  </a:lnTo>
                  <a:lnTo>
                    <a:pt x="288036" y="144017"/>
                  </a:lnTo>
                  <a:lnTo>
                    <a:pt x="280690" y="98511"/>
                  </a:lnTo>
                  <a:lnTo>
                    <a:pt x="260238" y="58978"/>
                  </a:lnTo>
                  <a:lnTo>
                    <a:pt x="229057" y="27797"/>
                  </a:lnTo>
                  <a:lnTo>
                    <a:pt x="189524" y="7345"/>
                  </a:lnTo>
                  <a:lnTo>
                    <a:pt x="14401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62" name="object 10">
              <a:extLst>
                <a:ext uri="{FF2B5EF4-FFF2-40B4-BE49-F238E27FC236}">
                  <a16:creationId xmlns:a16="http://schemas.microsoft.com/office/drawing/2014/main" id="{8222C5F1-6256-47EF-85AF-DCC015A626F4}"/>
                </a:ext>
              </a:extLst>
            </p:cNvPr>
            <p:cNvSpPr/>
            <p:nvPr/>
          </p:nvSpPr>
          <p:spPr>
            <a:xfrm>
              <a:off x="5811012" y="2538983"/>
              <a:ext cx="683260" cy="1381125"/>
            </a:xfrm>
            <a:custGeom>
              <a:avLst/>
              <a:gdLst/>
              <a:ahLst/>
              <a:cxnLst/>
              <a:rect l="l" t="t" r="r" b="b"/>
              <a:pathLst>
                <a:path w="683260" h="1381125">
                  <a:moveTo>
                    <a:pt x="486156" y="144018"/>
                  </a:moveTo>
                  <a:lnTo>
                    <a:pt x="478802" y="98513"/>
                  </a:lnTo>
                  <a:lnTo>
                    <a:pt x="458355" y="58978"/>
                  </a:lnTo>
                  <a:lnTo>
                    <a:pt x="427164" y="27800"/>
                  </a:lnTo>
                  <a:lnTo>
                    <a:pt x="387642" y="7353"/>
                  </a:lnTo>
                  <a:lnTo>
                    <a:pt x="342138" y="0"/>
                  </a:lnTo>
                  <a:lnTo>
                    <a:pt x="296621" y="7353"/>
                  </a:lnTo>
                  <a:lnTo>
                    <a:pt x="257098" y="27800"/>
                  </a:lnTo>
                  <a:lnTo>
                    <a:pt x="225907" y="58978"/>
                  </a:lnTo>
                  <a:lnTo>
                    <a:pt x="205460" y="98513"/>
                  </a:lnTo>
                  <a:lnTo>
                    <a:pt x="198120" y="144018"/>
                  </a:lnTo>
                  <a:lnTo>
                    <a:pt x="205460" y="189534"/>
                  </a:lnTo>
                  <a:lnTo>
                    <a:pt x="225907" y="229057"/>
                  </a:lnTo>
                  <a:lnTo>
                    <a:pt x="257098" y="260248"/>
                  </a:lnTo>
                  <a:lnTo>
                    <a:pt x="296621" y="280695"/>
                  </a:lnTo>
                  <a:lnTo>
                    <a:pt x="342138" y="288036"/>
                  </a:lnTo>
                  <a:lnTo>
                    <a:pt x="387642" y="280695"/>
                  </a:lnTo>
                  <a:lnTo>
                    <a:pt x="427177" y="260248"/>
                  </a:lnTo>
                  <a:lnTo>
                    <a:pt x="458355" y="229057"/>
                  </a:lnTo>
                  <a:lnTo>
                    <a:pt x="478802" y="189534"/>
                  </a:lnTo>
                  <a:lnTo>
                    <a:pt x="486156" y="144018"/>
                  </a:lnTo>
                  <a:close/>
                </a:path>
                <a:path w="683260" h="1381125">
                  <a:moveTo>
                    <a:pt x="682752" y="1038606"/>
                  </a:moveTo>
                  <a:lnTo>
                    <a:pt x="679627" y="992187"/>
                  </a:lnTo>
                  <a:lnTo>
                    <a:pt x="670560" y="947648"/>
                  </a:lnTo>
                  <a:lnTo>
                    <a:pt x="655929" y="905433"/>
                  </a:lnTo>
                  <a:lnTo>
                    <a:pt x="636155" y="865924"/>
                  </a:lnTo>
                  <a:lnTo>
                    <a:pt x="611632" y="829538"/>
                  </a:lnTo>
                  <a:lnTo>
                    <a:pt x="582777" y="796671"/>
                  </a:lnTo>
                  <a:lnTo>
                    <a:pt x="549998" y="767753"/>
                  </a:lnTo>
                  <a:lnTo>
                    <a:pt x="513689" y="743178"/>
                  </a:lnTo>
                  <a:lnTo>
                    <a:pt x="474268" y="723353"/>
                  </a:lnTo>
                  <a:lnTo>
                    <a:pt x="432142" y="708698"/>
                  </a:lnTo>
                  <a:lnTo>
                    <a:pt x="387705" y="699592"/>
                  </a:lnTo>
                  <a:lnTo>
                    <a:pt x="348907" y="696976"/>
                  </a:lnTo>
                  <a:lnTo>
                    <a:pt x="355092" y="696976"/>
                  </a:lnTo>
                  <a:lnTo>
                    <a:pt x="355092" y="476605"/>
                  </a:lnTo>
                  <a:lnTo>
                    <a:pt x="376301" y="512953"/>
                  </a:lnTo>
                  <a:lnTo>
                    <a:pt x="379857" y="519176"/>
                  </a:lnTo>
                  <a:lnTo>
                    <a:pt x="387858" y="521208"/>
                  </a:lnTo>
                  <a:lnTo>
                    <a:pt x="393954" y="517652"/>
                  </a:lnTo>
                  <a:lnTo>
                    <a:pt x="400177" y="514096"/>
                  </a:lnTo>
                  <a:lnTo>
                    <a:pt x="402209" y="506095"/>
                  </a:lnTo>
                  <a:lnTo>
                    <a:pt x="357098" y="428752"/>
                  </a:lnTo>
                  <a:lnTo>
                    <a:pt x="342138" y="403098"/>
                  </a:lnTo>
                  <a:lnTo>
                    <a:pt x="282067" y="506095"/>
                  </a:lnTo>
                  <a:lnTo>
                    <a:pt x="284099" y="514096"/>
                  </a:lnTo>
                  <a:lnTo>
                    <a:pt x="290322" y="517652"/>
                  </a:lnTo>
                  <a:lnTo>
                    <a:pt x="296418" y="521208"/>
                  </a:lnTo>
                  <a:lnTo>
                    <a:pt x="304419" y="519176"/>
                  </a:lnTo>
                  <a:lnTo>
                    <a:pt x="307975" y="512953"/>
                  </a:lnTo>
                  <a:lnTo>
                    <a:pt x="329184" y="476605"/>
                  </a:lnTo>
                  <a:lnTo>
                    <a:pt x="329184" y="696976"/>
                  </a:lnTo>
                  <a:lnTo>
                    <a:pt x="333832" y="696976"/>
                  </a:lnTo>
                  <a:lnTo>
                    <a:pt x="295033" y="699592"/>
                  </a:lnTo>
                  <a:lnTo>
                    <a:pt x="250596" y="708698"/>
                  </a:lnTo>
                  <a:lnTo>
                    <a:pt x="208470" y="723353"/>
                  </a:lnTo>
                  <a:lnTo>
                    <a:pt x="169049" y="743178"/>
                  </a:lnTo>
                  <a:lnTo>
                    <a:pt x="132740" y="767753"/>
                  </a:lnTo>
                  <a:lnTo>
                    <a:pt x="99961" y="796683"/>
                  </a:lnTo>
                  <a:lnTo>
                    <a:pt x="71107" y="829538"/>
                  </a:lnTo>
                  <a:lnTo>
                    <a:pt x="46583" y="865924"/>
                  </a:lnTo>
                  <a:lnTo>
                    <a:pt x="26809" y="905433"/>
                  </a:lnTo>
                  <a:lnTo>
                    <a:pt x="12179" y="947648"/>
                  </a:lnTo>
                  <a:lnTo>
                    <a:pt x="3111" y="992187"/>
                  </a:lnTo>
                  <a:lnTo>
                    <a:pt x="0" y="1038606"/>
                  </a:lnTo>
                  <a:lnTo>
                    <a:pt x="3111" y="1085037"/>
                  </a:lnTo>
                  <a:lnTo>
                    <a:pt x="12179" y="1129576"/>
                  </a:lnTo>
                  <a:lnTo>
                    <a:pt x="26809" y="1171790"/>
                  </a:lnTo>
                  <a:lnTo>
                    <a:pt x="46583" y="1211300"/>
                  </a:lnTo>
                  <a:lnTo>
                    <a:pt x="71107" y="1247686"/>
                  </a:lnTo>
                  <a:lnTo>
                    <a:pt x="99961" y="1280541"/>
                  </a:lnTo>
                  <a:lnTo>
                    <a:pt x="132740" y="1309471"/>
                  </a:lnTo>
                  <a:lnTo>
                    <a:pt x="169049" y="1334046"/>
                  </a:lnTo>
                  <a:lnTo>
                    <a:pt x="208470" y="1353870"/>
                  </a:lnTo>
                  <a:lnTo>
                    <a:pt x="250596" y="1368526"/>
                  </a:lnTo>
                  <a:lnTo>
                    <a:pt x="295033" y="1377632"/>
                  </a:lnTo>
                  <a:lnTo>
                    <a:pt x="341376" y="1380744"/>
                  </a:lnTo>
                  <a:lnTo>
                    <a:pt x="387705" y="1377632"/>
                  </a:lnTo>
                  <a:lnTo>
                    <a:pt x="432142" y="1368526"/>
                  </a:lnTo>
                  <a:lnTo>
                    <a:pt x="474268" y="1353870"/>
                  </a:lnTo>
                  <a:lnTo>
                    <a:pt x="513689" y="1334046"/>
                  </a:lnTo>
                  <a:lnTo>
                    <a:pt x="549998" y="1309471"/>
                  </a:lnTo>
                  <a:lnTo>
                    <a:pt x="582777" y="1280541"/>
                  </a:lnTo>
                  <a:lnTo>
                    <a:pt x="611632" y="1247686"/>
                  </a:lnTo>
                  <a:lnTo>
                    <a:pt x="636155" y="1211300"/>
                  </a:lnTo>
                  <a:lnTo>
                    <a:pt x="655929" y="1171790"/>
                  </a:lnTo>
                  <a:lnTo>
                    <a:pt x="670560" y="1129576"/>
                  </a:lnTo>
                  <a:lnTo>
                    <a:pt x="679627" y="1085037"/>
                  </a:lnTo>
                  <a:lnTo>
                    <a:pt x="682752" y="103860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63" name="object 11">
              <a:extLst>
                <a:ext uri="{FF2B5EF4-FFF2-40B4-BE49-F238E27FC236}">
                  <a16:creationId xmlns:a16="http://schemas.microsoft.com/office/drawing/2014/main" id="{73CBA3E7-5AEF-4C78-893A-89AC24A7605E}"/>
                </a:ext>
              </a:extLst>
            </p:cNvPr>
            <p:cNvSpPr/>
            <p:nvPr/>
          </p:nvSpPr>
          <p:spPr>
            <a:xfrm>
              <a:off x="10351008" y="2957321"/>
              <a:ext cx="684530" cy="963930"/>
            </a:xfrm>
            <a:custGeom>
              <a:avLst/>
              <a:gdLst/>
              <a:ahLst/>
              <a:cxnLst/>
              <a:rect l="l" t="t" r="r" b="b"/>
              <a:pathLst>
                <a:path w="684529" h="963929">
                  <a:moveTo>
                    <a:pt x="402463" y="101981"/>
                  </a:moveTo>
                  <a:lnTo>
                    <a:pt x="398653" y="95885"/>
                  </a:lnTo>
                  <a:lnTo>
                    <a:pt x="355981" y="25400"/>
                  </a:lnTo>
                  <a:lnTo>
                    <a:pt x="340614" y="0"/>
                  </a:lnTo>
                  <a:lnTo>
                    <a:pt x="285623" y="97790"/>
                  </a:lnTo>
                  <a:lnTo>
                    <a:pt x="282194" y="104013"/>
                  </a:lnTo>
                  <a:lnTo>
                    <a:pt x="284353" y="111887"/>
                  </a:lnTo>
                  <a:lnTo>
                    <a:pt x="290576" y="115443"/>
                  </a:lnTo>
                  <a:lnTo>
                    <a:pt x="296799" y="118872"/>
                  </a:lnTo>
                  <a:lnTo>
                    <a:pt x="304800" y="116713"/>
                  </a:lnTo>
                  <a:lnTo>
                    <a:pt x="308229" y="110490"/>
                  </a:lnTo>
                  <a:lnTo>
                    <a:pt x="328815" y="73812"/>
                  </a:lnTo>
                  <a:lnTo>
                    <a:pt x="332232" y="281305"/>
                  </a:lnTo>
                  <a:lnTo>
                    <a:pt x="358140" y="280924"/>
                  </a:lnTo>
                  <a:lnTo>
                    <a:pt x="354723" y="73329"/>
                  </a:lnTo>
                  <a:lnTo>
                    <a:pt x="380238" y="115443"/>
                  </a:lnTo>
                  <a:lnTo>
                    <a:pt x="388239" y="117348"/>
                  </a:lnTo>
                  <a:lnTo>
                    <a:pt x="400431" y="109982"/>
                  </a:lnTo>
                  <a:lnTo>
                    <a:pt x="402463" y="101981"/>
                  </a:lnTo>
                  <a:close/>
                </a:path>
                <a:path w="684529" h="963929">
                  <a:moveTo>
                    <a:pt x="684276" y="622554"/>
                  </a:moveTo>
                  <a:lnTo>
                    <a:pt x="681151" y="576224"/>
                  </a:lnTo>
                  <a:lnTo>
                    <a:pt x="672045" y="531787"/>
                  </a:lnTo>
                  <a:lnTo>
                    <a:pt x="657390" y="489661"/>
                  </a:lnTo>
                  <a:lnTo>
                    <a:pt x="637565" y="450240"/>
                  </a:lnTo>
                  <a:lnTo>
                    <a:pt x="612990" y="413931"/>
                  </a:lnTo>
                  <a:lnTo>
                    <a:pt x="584073" y="381152"/>
                  </a:lnTo>
                  <a:lnTo>
                    <a:pt x="551205" y="352298"/>
                  </a:lnTo>
                  <a:lnTo>
                    <a:pt x="514819" y="327774"/>
                  </a:lnTo>
                  <a:lnTo>
                    <a:pt x="475310" y="308000"/>
                  </a:lnTo>
                  <a:lnTo>
                    <a:pt x="433095" y="293370"/>
                  </a:lnTo>
                  <a:lnTo>
                    <a:pt x="388556" y="284302"/>
                  </a:lnTo>
                  <a:lnTo>
                    <a:pt x="342138" y="281178"/>
                  </a:lnTo>
                  <a:lnTo>
                    <a:pt x="295706" y="284302"/>
                  </a:lnTo>
                  <a:lnTo>
                    <a:pt x="251167" y="293370"/>
                  </a:lnTo>
                  <a:lnTo>
                    <a:pt x="208953" y="308000"/>
                  </a:lnTo>
                  <a:lnTo>
                    <a:pt x="169443" y="327774"/>
                  </a:lnTo>
                  <a:lnTo>
                    <a:pt x="133057" y="352298"/>
                  </a:lnTo>
                  <a:lnTo>
                    <a:pt x="100203" y="381152"/>
                  </a:lnTo>
                  <a:lnTo>
                    <a:pt x="71272" y="413931"/>
                  </a:lnTo>
                  <a:lnTo>
                    <a:pt x="46697" y="450240"/>
                  </a:lnTo>
                  <a:lnTo>
                    <a:pt x="26873" y="489661"/>
                  </a:lnTo>
                  <a:lnTo>
                    <a:pt x="12217" y="531787"/>
                  </a:lnTo>
                  <a:lnTo>
                    <a:pt x="3111" y="576224"/>
                  </a:lnTo>
                  <a:lnTo>
                    <a:pt x="0" y="622554"/>
                  </a:lnTo>
                  <a:lnTo>
                    <a:pt x="3111" y="668896"/>
                  </a:lnTo>
                  <a:lnTo>
                    <a:pt x="12217" y="713333"/>
                  </a:lnTo>
                  <a:lnTo>
                    <a:pt x="26873" y="755459"/>
                  </a:lnTo>
                  <a:lnTo>
                    <a:pt x="46697" y="794880"/>
                  </a:lnTo>
                  <a:lnTo>
                    <a:pt x="71272" y="831189"/>
                  </a:lnTo>
                  <a:lnTo>
                    <a:pt x="100203" y="863968"/>
                  </a:lnTo>
                  <a:lnTo>
                    <a:pt x="133057" y="892822"/>
                  </a:lnTo>
                  <a:lnTo>
                    <a:pt x="169443" y="917346"/>
                  </a:lnTo>
                  <a:lnTo>
                    <a:pt x="208953" y="937120"/>
                  </a:lnTo>
                  <a:lnTo>
                    <a:pt x="251167" y="951750"/>
                  </a:lnTo>
                  <a:lnTo>
                    <a:pt x="295706" y="960818"/>
                  </a:lnTo>
                  <a:lnTo>
                    <a:pt x="342138" y="963930"/>
                  </a:lnTo>
                  <a:lnTo>
                    <a:pt x="388556" y="960818"/>
                  </a:lnTo>
                  <a:lnTo>
                    <a:pt x="433095" y="951750"/>
                  </a:lnTo>
                  <a:lnTo>
                    <a:pt x="475310" y="937120"/>
                  </a:lnTo>
                  <a:lnTo>
                    <a:pt x="514819" y="917346"/>
                  </a:lnTo>
                  <a:lnTo>
                    <a:pt x="551205" y="892822"/>
                  </a:lnTo>
                  <a:lnTo>
                    <a:pt x="584060" y="863968"/>
                  </a:lnTo>
                  <a:lnTo>
                    <a:pt x="612990" y="831189"/>
                  </a:lnTo>
                  <a:lnTo>
                    <a:pt x="637565" y="794880"/>
                  </a:lnTo>
                  <a:lnTo>
                    <a:pt x="657390" y="755459"/>
                  </a:lnTo>
                  <a:lnTo>
                    <a:pt x="672045" y="713333"/>
                  </a:lnTo>
                  <a:lnTo>
                    <a:pt x="681151" y="668896"/>
                  </a:lnTo>
                  <a:lnTo>
                    <a:pt x="684276" y="622554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64" name="object 12">
              <a:extLst>
                <a:ext uri="{FF2B5EF4-FFF2-40B4-BE49-F238E27FC236}">
                  <a16:creationId xmlns:a16="http://schemas.microsoft.com/office/drawing/2014/main" id="{25BCADAC-8E02-40E1-916A-EC6B64BF0E38}"/>
                </a:ext>
              </a:extLst>
            </p:cNvPr>
            <p:cNvSpPr/>
            <p:nvPr/>
          </p:nvSpPr>
          <p:spPr>
            <a:xfrm>
              <a:off x="5167884" y="2893313"/>
              <a:ext cx="684530" cy="2569210"/>
            </a:xfrm>
            <a:custGeom>
              <a:avLst/>
              <a:gdLst/>
              <a:ahLst/>
              <a:cxnLst/>
              <a:rect l="l" t="t" r="r" b="b"/>
              <a:pathLst>
                <a:path w="684529" h="2569210">
                  <a:moveTo>
                    <a:pt x="684276" y="2226564"/>
                  </a:moveTo>
                  <a:lnTo>
                    <a:pt x="681151" y="2180145"/>
                  </a:lnTo>
                  <a:lnTo>
                    <a:pt x="672045" y="2135606"/>
                  </a:lnTo>
                  <a:lnTo>
                    <a:pt x="657390" y="2093391"/>
                  </a:lnTo>
                  <a:lnTo>
                    <a:pt x="637565" y="2053882"/>
                  </a:lnTo>
                  <a:lnTo>
                    <a:pt x="612990" y="2017496"/>
                  </a:lnTo>
                  <a:lnTo>
                    <a:pt x="584060" y="1984641"/>
                  </a:lnTo>
                  <a:lnTo>
                    <a:pt x="551205" y="1955711"/>
                  </a:lnTo>
                  <a:lnTo>
                    <a:pt x="514819" y="1931136"/>
                  </a:lnTo>
                  <a:lnTo>
                    <a:pt x="475310" y="1911311"/>
                  </a:lnTo>
                  <a:lnTo>
                    <a:pt x="433095" y="1896656"/>
                  </a:lnTo>
                  <a:lnTo>
                    <a:pt x="388556" y="1887550"/>
                  </a:lnTo>
                  <a:lnTo>
                    <a:pt x="356616" y="1885403"/>
                  </a:lnTo>
                  <a:lnTo>
                    <a:pt x="356616" y="73507"/>
                  </a:lnTo>
                  <a:lnTo>
                    <a:pt x="377825" y="109855"/>
                  </a:lnTo>
                  <a:lnTo>
                    <a:pt x="381381" y="116078"/>
                  </a:lnTo>
                  <a:lnTo>
                    <a:pt x="389382" y="118110"/>
                  </a:lnTo>
                  <a:lnTo>
                    <a:pt x="395478" y="114554"/>
                  </a:lnTo>
                  <a:lnTo>
                    <a:pt x="401701" y="110998"/>
                  </a:lnTo>
                  <a:lnTo>
                    <a:pt x="403733" y="102997"/>
                  </a:lnTo>
                  <a:lnTo>
                    <a:pt x="358622" y="25654"/>
                  </a:lnTo>
                  <a:lnTo>
                    <a:pt x="343662" y="0"/>
                  </a:lnTo>
                  <a:lnTo>
                    <a:pt x="283591" y="102997"/>
                  </a:lnTo>
                  <a:lnTo>
                    <a:pt x="285623" y="110998"/>
                  </a:lnTo>
                  <a:lnTo>
                    <a:pt x="291846" y="114554"/>
                  </a:lnTo>
                  <a:lnTo>
                    <a:pt x="297942" y="118110"/>
                  </a:lnTo>
                  <a:lnTo>
                    <a:pt x="305943" y="116078"/>
                  </a:lnTo>
                  <a:lnTo>
                    <a:pt x="309499" y="109855"/>
                  </a:lnTo>
                  <a:lnTo>
                    <a:pt x="330708" y="73507"/>
                  </a:lnTo>
                  <a:lnTo>
                    <a:pt x="330708" y="1885200"/>
                  </a:lnTo>
                  <a:lnTo>
                    <a:pt x="295706" y="1887550"/>
                  </a:lnTo>
                  <a:lnTo>
                    <a:pt x="251167" y="1896656"/>
                  </a:lnTo>
                  <a:lnTo>
                    <a:pt x="208953" y="1911311"/>
                  </a:lnTo>
                  <a:lnTo>
                    <a:pt x="169443" y="1931136"/>
                  </a:lnTo>
                  <a:lnTo>
                    <a:pt x="133057" y="1955711"/>
                  </a:lnTo>
                  <a:lnTo>
                    <a:pt x="100190" y="1984629"/>
                  </a:lnTo>
                  <a:lnTo>
                    <a:pt x="71272" y="2017496"/>
                  </a:lnTo>
                  <a:lnTo>
                    <a:pt x="46697" y="2053882"/>
                  </a:lnTo>
                  <a:lnTo>
                    <a:pt x="26873" y="2093391"/>
                  </a:lnTo>
                  <a:lnTo>
                    <a:pt x="12217" y="2135606"/>
                  </a:lnTo>
                  <a:lnTo>
                    <a:pt x="3111" y="2180145"/>
                  </a:lnTo>
                  <a:lnTo>
                    <a:pt x="0" y="2226564"/>
                  </a:lnTo>
                  <a:lnTo>
                    <a:pt x="3111" y="2272995"/>
                  </a:lnTo>
                  <a:lnTo>
                    <a:pt x="12217" y="2317534"/>
                  </a:lnTo>
                  <a:lnTo>
                    <a:pt x="26873" y="2359749"/>
                  </a:lnTo>
                  <a:lnTo>
                    <a:pt x="46697" y="2399258"/>
                  </a:lnTo>
                  <a:lnTo>
                    <a:pt x="71272" y="2435644"/>
                  </a:lnTo>
                  <a:lnTo>
                    <a:pt x="100203" y="2468499"/>
                  </a:lnTo>
                  <a:lnTo>
                    <a:pt x="133057" y="2497429"/>
                  </a:lnTo>
                  <a:lnTo>
                    <a:pt x="169443" y="2522004"/>
                  </a:lnTo>
                  <a:lnTo>
                    <a:pt x="208953" y="2541828"/>
                  </a:lnTo>
                  <a:lnTo>
                    <a:pt x="251167" y="2556484"/>
                  </a:lnTo>
                  <a:lnTo>
                    <a:pt x="295706" y="2565590"/>
                  </a:lnTo>
                  <a:lnTo>
                    <a:pt x="342138" y="2568702"/>
                  </a:lnTo>
                  <a:lnTo>
                    <a:pt x="388556" y="2565590"/>
                  </a:lnTo>
                  <a:lnTo>
                    <a:pt x="433095" y="2556484"/>
                  </a:lnTo>
                  <a:lnTo>
                    <a:pt x="475310" y="2541828"/>
                  </a:lnTo>
                  <a:lnTo>
                    <a:pt x="514819" y="2522004"/>
                  </a:lnTo>
                  <a:lnTo>
                    <a:pt x="551205" y="2497429"/>
                  </a:lnTo>
                  <a:lnTo>
                    <a:pt x="584073" y="2468499"/>
                  </a:lnTo>
                  <a:lnTo>
                    <a:pt x="612990" y="2435644"/>
                  </a:lnTo>
                  <a:lnTo>
                    <a:pt x="637565" y="2399258"/>
                  </a:lnTo>
                  <a:lnTo>
                    <a:pt x="657390" y="2359749"/>
                  </a:lnTo>
                  <a:lnTo>
                    <a:pt x="672045" y="2317534"/>
                  </a:lnTo>
                  <a:lnTo>
                    <a:pt x="681151" y="2272995"/>
                  </a:lnTo>
                  <a:lnTo>
                    <a:pt x="684276" y="2226564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65" name="object 13">
              <a:extLst>
                <a:ext uri="{FF2B5EF4-FFF2-40B4-BE49-F238E27FC236}">
                  <a16:creationId xmlns:a16="http://schemas.microsoft.com/office/drawing/2014/main" id="{0BBAF2A3-870B-417F-8708-92288FABD7AE}"/>
                </a:ext>
              </a:extLst>
            </p:cNvPr>
            <p:cNvSpPr/>
            <p:nvPr/>
          </p:nvSpPr>
          <p:spPr>
            <a:xfrm>
              <a:off x="6030468" y="3389376"/>
              <a:ext cx="245745" cy="355600"/>
            </a:xfrm>
            <a:custGeom>
              <a:avLst/>
              <a:gdLst/>
              <a:ahLst/>
              <a:cxnLst/>
              <a:rect l="l" t="t" r="r" b="b"/>
              <a:pathLst>
                <a:path w="245745" h="355600">
                  <a:moveTo>
                    <a:pt x="226060" y="175387"/>
                  </a:moveTo>
                  <a:lnTo>
                    <a:pt x="19304" y="175387"/>
                  </a:lnTo>
                  <a:lnTo>
                    <a:pt x="11787" y="176903"/>
                  </a:lnTo>
                  <a:lnTo>
                    <a:pt x="5651" y="181038"/>
                  </a:lnTo>
                  <a:lnTo>
                    <a:pt x="1516" y="187174"/>
                  </a:lnTo>
                  <a:lnTo>
                    <a:pt x="0" y="194690"/>
                  </a:lnTo>
                  <a:lnTo>
                    <a:pt x="0" y="335788"/>
                  </a:lnTo>
                  <a:lnTo>
                    <a:pt x="1516" y="343304"/>
                  </a:lnTo>
                  <a:lnTo>
                    <a:pt x="5651" y="349440"/>
                  </a:lnTo>
                  <a:lnTo>
                    <a:pt x="11787" y="353575"/>
                  </a:lnTo>
                  <a:lnTo>
                    <a:pt x="19304" y="355092"/>
                  </a:lnTo>
                  <a:lnTo>
                    <a:pt x="226060" y="355092"/>
                  </a:lnTo>
                  <a:lnTo>
                    <a:pt x="233576" y="353575"/>
                  </a:lnTo>
                  <a:lnTo>
                    <a:pt x="239712" y="349440"/>
                  </a:lnTo>
                  <a:lnTo>
                    <a:pt x="243847" y="343304"/>
                  </a:lnTo>
                  <a:lnTo>
                    <a:pt x="245364" y="335788"/>
                  </a:lnTo>
                  <a:lnTo>
                    <a:pt x="245364" y="297815"/>
                  </a:lnTo>
                  <a:lnTo>
                    <a:pt x="109093" y="297815"/>
                  </a:lnTo>
                  <a:lnTo>
                    <a:pt x="114808" y="263525"/>
                  </a:lnTo>
                  <a:lnTo>
                    <a:pt x="109601" y="260857"/>
                  </a:lnTo>
                  <a:lnTo>
                    <a:pt x="106172" y="255397"/>
                  </a:lnTo>
                  <a:lnTo>
                    <a:pt x="106172" y="240030"/>
                  </a:lnTo>
                  <a:lnTo>
                    <a:pt x="113537" y="232663"/>
                  </a:lnTo>
                  <a:lnTo>
                    <a:pt x="245364" y="232663"/>
                  </a:lnTo>
                  <a:lnTo>
                    <a:pt x="245364" y="194690"/>
                  </a:lnTo>
                  <a:lnTo>
                    <a:pt x="243847" y="187174"/>
                  </a:lnTo>
                  <a:lnTo>
                    <a:pt x="239712" y="181038"/>
                  </a:lnTo>
                  <a:lnTo>
                    <a:pt x="233576" y="176903"/>
                  </a:lnTo>
                  <a:lnTo>
                    <a:pt x="226060" y="175387"/>
                  </a:lnTo>
                  <a:close/>
                </a:path>
                <a:path w="245745" h="355600">
                  <a:moveTo>
                    <a:pt x="245364" y="232663"/>
                  </a:moveTo>
                  <a:lnTo>
                    <a:pt x="131826" y="232663"/>
                  </a:lnTo>
                  <a:lnTo>
                    <a:pt x="139192" y="240030"/>
                  </a:lnTo>
                  <a:lnTo>
                    <a:pt x="139192" y="255397"/>
                  </a:lnTo>
                  <a:lnTo>
                    <a:pt x="135762" y="260857"/>
                  </a:lnTo>
                  <a:lnTo>
                    <a:pt x="130556" y="263525"/>
                  </a:lnTo>
                  <a:lnTo>
                    <a:pt x="136271" y="297815"/>
                  </a:lnTo>
                  <a:lnTo>
                    <a:pt x="245364" y="297815"/>
                  </a:lnTo>
                  <a:lnTo>
                    <a:pt x="245364" y="232663"/>
                  </a:lnTo>
                  <a:close/>
                </a:path>
                <a:path w="245745" h="355600">
                  <a:moveTo>
                    <a:pt x="121666" y="0"/>
                  </a:moveTo>
                  <a:lnTo>
                    <a:pt x="69056" y="22288"/>
                  </a:lnTo>
                  <a:lnTo>
                    <a:pt x="47221" y="74549"/>
                  </a:lnTo>
                  <a:lnTo>
                    <a:pt x="47117" y="175387"/>
                  </a:lnTo>
                  <a:lnTo>
                    <a:pt x="76454" y="175387"/>
                  </a:lnTo>
                  <a:lnTo>
                    <a:pt x="76581" y="75691"/>
                  </a:lnTo>
                  <a:lnTo>
                    <a:pt x="80148" y="57933"/>
                  </a:lnTo>
                  <a:lnTo>
                    <a:pt x="89884" y="43354"/>
                  </a:lnTo>
                  <a:lnTo>
                    <a:pt x="104334" y="33418"/>
                  </a:lnTo>
                  <a:lnTo>
                    <a:pt x="122047" y="29590"/>
                  </a:lnTo>
                  <a:lnTo>
                    <a:pt x="181024" y="29590"/>
                  </a:lnTo>
                  <a:lnTo>
                    <a:pt x="175101" y="21177"/>
                  </a:lnTo>
                  <a:lnTo>
                    <a:pt x="150955" y="5492"/>
                  </a:lnTo>
                  <a:lnTo>
                    <a:pt x="121666" y="0"/>
                  </a:lnTo>
                  <a:close/>
                </a:path>
                <a:path w="245745" h="355600">
                  <a:moveTo>
                    <a:pt x="181024" y="29590"/>
                  </a:moveTo>
                  <a:lnTo>
                    <a:pt x="122047" y="29590"/>
                  </a:lnTo>
                  <a:lnTo>
                    <a:pt x="139922" y="32954"/>
                  </a:lnTo>
                  <a:lnTo>
                    <a:pt x="154654" y="42497"/>
                  </a:lnTo>
                  <a:lnTo>
                    <a:pt x="164766" y="56826"/>
                  </a:lnTo>
                  <a:lnTo>
                    <a:pt x="168783" y="74549"/>
                  </a:lnTo>
                  <a:lnTo>
                    <a:pt x="168910" y="175387"/>
                  </a:lnTo>
                  <a:lnTo>
                    <a:pt x="198247" y="175387"/>
                  </a:lnTo>
                  <a:lnTo>
                    <a:pt x="198247" y="73913"/>
                  </a:lnTo>
                  <a:lnTo>
                    <a:pt x="193040" y="73913"/>
                  </a:lnTo>
                  <a:lnTo>
                    <a:pt x="198247" y="73787"/>
                  </a:lnTo>
                  <a:lnTo>
                    <a:pt x="191674" y="44719"/>
                  </a:lnTo>
                  <a:lnTo>
                    <a:pt x="181024" y="295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66" name="object 14">
              <a:extLst>
                <a:ext uri="{FF2B5EF4-FFF2-40B4-BE49-F238E27FC236}">
                  <a16:creationId xmlns:a16="http://schemas.microsoft.com/office/drawing/2014/main" id="{B0BCD5B6-D7B0-4F35-889F-67D9D3A8F3F4}"/>
                </a:ext>
              </a:extLst>
            </p:cNvPr>
            <p:cNvSpPr/>
            <p:nvPr/>
          </p:nvSpPr>
          <p:spPr>
            <a:xfrm>
              <a:off x="1146048" y="2942081"/>
              <a:ext cx="684530" cy="977900"/>
            </a:xfrm>
            <a:custGeom>
              <a:avLst/>
              <a:gdLst/>
              <a:ahLst/>
              <a:cxnLst/>
              <a:rect l="l" t="t" r="r" b="b"/>
              <a:pathLst>
                <a:path w="684530" h="977900">
                  <a:moveTo>
                    <a:pt x="684276" y="635508"/>
                  </a:moveTo>
                  <a:lnTo>
                    <a:pt x="681151" y="589089"/>
                  </a:lnTo>
                  <a:lnTo>
                    <a:pt x="672045" y="544550"/>
                  </a:lnTo>
                  <a:lnTo>
                    <a:pt x="657390" y="502335"/>
                  </a:lnTo>
                  <a:lnTo>
                    <a:pt x="637565" y="462826"/>
                  </a:lnTo>
                  <a:lnTo>
                    <a:pt x="612990" y="426440"/>
                  </a:lnTo>
                  <a:lnTo>
                    <a:pt x="584073" y="393573"/>
                  </a:lnTo>
                  <a:lnTo>
                    <a:pt x="551205" y="364655"/>
                  </a:lnTo>
                  <a:lnTo>
                    <a:pt x="514819" y="340080"/>
                  </a:lnTo>
                  <a:lnTo>
                    <a:pt x="475310" y="320255"/>
                  </a:lnTo>
                  <a:lnTo>
                    <a:pt x="433095" y="305600"/>
                  </a:lnTo>
                  <a:lnTo>
                    <a:pt x="388556" y="296494"/>
                  </a:lnTo>
                  <a:lnTo>
                    <a:pt x="349681" y="293878"/>
                  </a:lnTo>
                  <a:lnTo>
                    <a:pt x="355092" y="293878"/>
                  </a:lnTo>
                  <a:lnTo>
                    <a:pt x="355092" y="73507"/>
                  </a:lnTo>
                  <a:lnTo>
                    <a:pt x="376301" y="109855"/>
                  </a:lnTo>
                  <a:lnTo>
                    <a:pt x="379857" y="116078"/>
                  </a:lnTo>
                  <a:lnTo>
                    <a:pt x="387858" y="118110"/>
                  </a:lnTo>
                  <a:lnTo>
                    <a:pt x="393954" y="114554"/>
                  </a:lnTo>
                  <a:lnTo>
                    <a:pt x="400177" y="110998"/>
                  </a:lnTo>
                  <a:lnTo>
                    <a:pt x="402209" y="102997"/>
                  </a:lnTo>
                  <a:lnTo>
                    <a:pt x="357098" y="25654"/>
                  </a:lnTo>
                  <a:lnTo>
                    <a:pt x="342138" y="0"/>
                  </a:lnTo>
                  <a:lnTo>
                    <a:pt x="282067" y="102997"/>
                  </a:lnTo>
                  <a:lnTo>
                    <a:pt x="284099" y="110998"/>
                  </a:lnTo>
                  <a:lnTo>
                    <a:pt x="290322" y="114554"/>
                  </a:lnTo>
                  <a:lnTo>
                    <a:pt x="296418" y="118110"/>
                  </a:lnTo>
                  <a:lnTo>
                    <a:pt x="304419" y="116078"/>
                  </a:lnTo>
                  <a:lnTo>
                    <a:pt x="307975" y="109855"/>
                  </a:lnTo>
                  <a:lnTo>
                    <a:pt x="329184" y="73507"/>
                  </a:lnTo>
                  <a:lnTo>
                    <a:pt x="329184" y="293878"/>
                  </a:lnTo>
                  <a:lnTo>
                    <a:pt x="334581" y="293878"/>
                  </a:lnTo>
                  <a:lnTo>
                    <a:pt x="295706" y="296494"/>
                  </a:lnTo>
                  <a:lnTo>
                    <a:pt x="251167" y="305600"/>
                  </a:lnTo>
                  <a:lnTo>
                    <a:pt x="208953" y="320255"/>
                  </a:lnTo>
                  <a:lnTo>
                    <a:pt x="169443" y="340080"/>
                  </a:lnTo>
                  <a:lnTo>
                    <a:pt x="133057" y="364655"/>
                  </a:lnTo>
                  <a:lnTo>
                    <a:pt x="100203" y="393585"/>
                  </a:lnTo>
                  <a:lnTo>
                    <a:pt x="71272" y="426440"/>
                  </a:lnTo>
                  <a:lnTo>
                    <a:pt x="46697" y="462826"/>
                  </a:lnTo>
                  <a:lnTo>
                    <a:pt x="26873" y="502335"/>
                  </a:lnTo>
                  <a:lnTo>
                    <a:pt x="12217" y="544550"/>
                  </a:lnTo>
                  <a:lnTo>
                    <a:pt x="3111" y="589089"/>
                  </a:lnTo>
                  <a:lnTo>
                    <a:pt x="0" y="635508"/>
                  </a:lnTo>
                  <a:lnTo>
                    <a:pt x="3111" y="681939"/>
                  </a:lnTo>
                  <a:lnTo>
                    <a:pt x="12217" y="726478"/>
                  </a:lnTo>
                  <a:lnTo>
                    <a:pt x="26873" y="768692"/>
                  </a:lnTo>
                  <a:lnTo>
                    <a:pt x="46697" y="808202"/>
                  </a:lnTo>
                  <a:lnTo>
                    <a:pt x="71272" y="844588"/>
                  </a:lnTo>
                  <a:lnTo>
                    <a:pt x="100203" y="877443"/>
                  </a:lnTo>
                  <a:lnTo>
                    <a:pt x="133057" y="906373"/>
                  </a:lnTo>
                  <a:lnTo>
                    <a:pt x="169443" y="930948"/>
                  </a:lnTo>
                  <a:lnTo>
                    <a:pt x="208953" y="950772"/>
                  </a:lnTo>
                  <a:lnTo>
                    <a:pt x="251167" y="965428"/>
                  </a:lnTo>
                  <a:lnTo>
                    <a:pt x="295706" y="974534"/>
                  </a:lnTo>
                  <a:lnTo>
                    <a:pt x="342138" y="977646"/>
                  </a:lnTo>
                  <a:lnTo>
                    <a:pt x="388556" y="974534"/>
                  </a:lnTo>
                  <a:lnTo>
                    <a:pt x="433095" y="965428"/>
                  </a:lnTo>
                  <a:lnTo>
                    <a:pt x="475310" y="950772"/>
                  </a:lnTo>
                  <a:lnTo>
                    <a:pt x="514819" y="930948"/>
                  </a:lnTo>
                  <a:lnTo>
                    <a:pt x="551205" y="906373"/>
                  </a:lnTo>
                  <a:lnTo>
                    <a:pt x="584060" y="877443"/>
                  </a:lnTo>
                  <a:lnTo>
                    <a:pt x="612990" y="844588"/>
                  </a:lnTo>
                  <a:lnTo>
                    <a:pt x="637565" y="808202"/>
                  </a:lnTo>
                  <a:lnTo>
                    <a:pt x="657390" y="768692"/>
                  </a:lnTo>
                  <a:lnTo>
                    <a:pt x="672045" y="726478"/>
                  </a:lnTo>
                  <a:lnTo>
                    <a:pt x="681151" y="681939"/>
                  </a:lnTo>
                  <a:lnTo>
                    <a:pt x="684276" y="635508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67" name="object 15">
              <a:extLst>
                <a:ext uri="{FF2B5EF4-FFF2-40B4-BE49-F238E27FC236}">
                  <a16:creationId xmlns:a16="http://schemas.microsoft.com/office/drawing/2014/main" id="{ACB8C8EC-CE55-4B8B-B949-B9DF44108DBD}"/>
                </a:ext>
              </a:extLst>
            </p:cNvPr>
            <p:cNvSpPr/>
            <p:nvPr/>
          </p:nvSpPr>
          <p:spPr>
            <a:xfrm>
              <a:off x="1296924" y="3374135"/>
              <a:ext cx="9630410" cy="1934210"/>
            </a:xfrm>
            <a:custGeom>
              <a:avLst/>
              <a:gdLst/>
              <a:ahLst/>
              <a:cxnLst/>
              <a:rect l="l" t="t" r="r" b="b"/>
              <a:pathLst>
                <a:path w="9630410" h="1934210">
                  <a:moveTo>
                    <a:pt x="361188" y="106426"/>
                  </a:moveTo>
                  <a:lnTo>
                    <a:pt x="347840" y="106426"/>
                  </a:lnTo>
                  <a:lnTo>
                    <a:pt x="347840" y="72009"/>
                  </a:lnTo>
                  <a:lnTo>
                    <a:pt x="318262" y="72136"/>
                  </a:lnTo>
                  <a:lnTo>
                    <a:pt x="304419" y="29997"/>
                  </a:lnTo>
                  <a:lnTo>
                    <a:pt x="268224" y="24384"/>
                  </a:lnTo>
                  <a:lnTo>
                    <a:pt x="245275" y="27533"/>
                  </a:lnTo>
                  <a:lnTo>
                    <a:pt x="224434" y="36309"/>
                  </a:lnTo>
                  <a:lnTo>
                    <a:pt x="204787" y="50304"/>
                  </a:lnTo>
                  <a:lnTo>
                    <a:pt x="185420" y="69088"/>
                  </a:lnTo>
                  <a:lnTo>
                    <a:pt x="185420" y="331470"/>
                  </a:lnTo>
                  <a:lnTo>
                    <a:pt x="218681" y="308711"/>
                  </a:lnTo>
                  <a:lnTo>
                    <a:pt x="252691" y="295211"/>
                  </a:lnTo>
                  <a:lnTo>
                    <a:pt x="286461" y="291719"/>
                  </a:lnTo>
                  <a:lnTo>
                    <a:pt x="319024" y="298958"/>
                  </a:lnTo>
                  <a:lnTo>
                    <a:pt x="318262" y="82931"/>
                  </a:lnTo>
                  <a:lnTo>
                    <a:pt x="334518" y="82931"/>
                  </a:lnTo>
                  <a:lnTo>
                    <a:pt x="333502" y="325247"/>
                  </a:lnTo>
                  <a:lnTo>
                    <a:pt x="292823" y="313994"/>
                  </a:lnTo>
                  <a:lnTo>
                    <a:pt x="258406" y="313182"/>
                  </a:lnTo>
                  <a:lnTo>
                    <a:pt x="224523" y="320294"/>
                  </a:lnTo>
                  <a:lnTo>
                    <a:pt x="185420" y="332740"/>
                  </a:lnTo>
                  <a:lnTo>
                    <a:pt x="185420" y="334518"/>
                  </a:lnTo>
                  <a:lnTo>
                    <a:pt x="175768" y="332740"/>
                  </a:lnTo>
                  <a:lnTo>
                    <a:pt x="137566" y="320662"/>
                  </a:lnTo>
                  <a:lnTo>
                    <a:pt x="102755" y="312318"/>
                  </a:lnTo>
                  <a:lnTo>
                    <a:pt x="66903" y="311797"/>
                  </a:lnTo>
                  <a:lnTo>
                    <a:pt x="25654" y="323215"/>
                  </a:lnTo>
                  <a:lnTo>
                    <a:pt x="26670" y="82931"/>
                  </a:lnTo>
                  <a:lnTo>
                    <a:pt x="42926" y="82931"/>
                  </a:lnTo>
                  <a:lnTo>
                    <a:pt x="42164" y="298958"/>
                  </a:lnTo>
                  <a:lnTo>
                    <a:pt x="74714" y="291719"/>
                  </a:lnTo>
                  <a:lnTo>
                    <a:pt x="108483" y="295211"/>
                  </a:lnTo>
                  <a:lnTo>
                    <a:pt x="142494" y="308711"/>
                  </a:lnTo>
                  <a:lnTo>
                    <a:pt x="175768" y="331470"/>
                  </a:lnTo>
                  <a:lnTo>
                    <a:pt x="175768" y="69088"/>
                  </a:lnTo>
                  <a:lnTo>
                    <a:pt x="156400" y="50304"/>
                  </a:lnTo>
                  <a:lnTo>
                    <a:pt x="136740" y="36309"/>
                  </a:lnTo>
                  <a:lnTo>
                    <a:pt x="115900" y="27533"/>
                  </a:lnTo>
                  <a:lnTo>
                    <a:pt x="92964" y="24384"/>
                  </a:lnTo>
                  <a:lnTo>
                    <a:pt x="81610" y="24942"/>
                  </a:lnTo>
                  <a:lnTo>
                    <a:pt x="69570" y="26797"/>
                  </a:lnTo>
                  <a:lnTo>
                    <a:pt x="56756" y="29997"/>
                  </a:lnTo>
                  <a:lnTo>
                    <a:pt x="43053" y="34544"/>
                  </a:lnTo>
                  <a:lnTo>
                    <a:pt x="42926" y="72136"/>
                  </a:lnTo>
                  <a:lnTo>
                    <a:pt x="11430" y="72009"/>
                  </a:lnTo>
                  <a:lnTo>
                    <a:pt x="11430" y="106426"/>
                  </a:lnTo>
                  <a:lnTo>
                    <a:pt x="0" y="106426"/>
                  </a:lnTo>
                  <a:lnTo>
                    <a:pt x="0" y="361188"/>
                  </a:lnTo>
                  <a:lnTo>
                    <a:pt x="361188" y="361188"/>
                  </a:lnTo>
                  <a:lnTo>
                    <a:pt x="361188" y="106426"/>
                  </a:lnTo>
                  <a:close/>
                </a:path>
                <a:path w="9630410" h="1934210">
                  <a:moveTo>
                    <a:pt x="4361688" y="1898777"/>
                  </a:moveTo>
                  <a:lnTo>
                    <a:pt x="4073271" y="1898777"/>
                  </a:lnTo>
                  <a:lnTo>
                    <a:pt x="4069842" y="1898396"/>
                  </a:lnTo>
                  <a:lnTo>
                    <a:pt x="4055110" y="1884299"/>
                  </a:lnTo>
                  <a:lnTo>
                    <a:pt x="4055110" y="1600200"/>
                  </a:lnTo>
                  <a:lnTo>
                    <a:pt x="4027805" y="1600200"/>
                  </a:lnTo>
                  <a:lnTo>
                    <a:pt x="4009644" y="1613789"/>
                  </a:lnTo>
                  <a:lnTo>
                    <a:pt x="4009644" y="1919478"/>
                  </a:lnTo>
                  <a:lnTo>
                    <a:pt x="4027805" y="1933956"/>
                  </a:lnTo>
                  <a:lnTo>
                    <a:pt x="4343527" y="1933956"/>
                  </a:lnTo>
                  <a:lnTo>
                    <a:pt x="4361688" y="1919478"/>
                  </a:lnTo>
                  <a:lnTo>
                    <a:pt x="4361688" y="1898777"/>
                  </a:lnTo>
                  <a:close/>
                </a:path>
                <a:path w="9630410" h="1934210">
                  <a:moveTo>
                    <a:pt x="4418076" y="1626616"/>
                  </a:moveTo>
                  <a:lnTo>
                    <a:pt x="4357878" y="1626616"/>
                  </a:lnTo>
                  <a:lnTo>
                    <a:pt x="4351655" y="1626108"/>
                  </a:lnTo>
                  <a:lnTo>
                    <a:pt x="4328287" y="1603883"/>
                  </a:lnTo>
                  <a:lnTo>
                    <a:pt x="4328287" y="1557528"/>
                  </a:lnTo>
                  <a:lnTo>
                    <a:pt x="4084193" y="1557528"/>
                  </a:lnTo>
                  <a:lnTo>
                    <a:pt x="4066032" y="1571498"/>
                  </a:lnTo>
                  <a:lnTo>
                    <a:pt x="4066032" y="1875790"/>
                  </a:lnTo>
                  <a:lnTo>
                    <a:pt x="4080764" y="1889760"/>
                  </a:lnTo>
                  <a:lnTo>
                    <a:pt x="4403344" y="1889760"/>
                  </a:lnTo>
                  <a:lnTo>
                    <a:pt x="4418076" y="1875790"/>
                  </a:lnTo>
                  <a:lnTo>
                    <a:pt x="4418076" y="1626616"/>
                  </a:lnTo>
                  <a:close/>
                </a:path>
                <a:path w="9630410" h="1934210">
                  <a:moveTo>
                    <a:pt x="4418076" y="1616964"/>
                  </a:moveTo>
                  <a:lnTo>
                    <a:pt x="4338828" y="1557528"/>
                  </a:lnTo>
                  <a:lnTo>
                    <a:pt x="4338828" y="1606169"/>
                  </a:lnTo>
                  <a:lnTo>
                    <a:pt x="4353179" y="1616964"/>
                  </a:lnTo>
                  <a:lnTo>
                    <a:pt x="4418076" y="1616964"/>
                  </a:lnTo>
                  <a:close/>
                </a:path>
                <a:path w="9630410" h="1934210">
                  <a:moveTo>
                    <a:pt x="9630156" y="214757"/>
                  </a:moveTo>
                  <a:lnTo>
                    <a:pt x="9628759" y="203200"/>
                  </a:lnTo>
                  <a:lnTo>
                    <a:pt x="9627489" y="191643"/>
                  </a:lnTo>
                  <a:lnTo>
                    <a:pt x="9623425" y="169926"/>
                  </a:lnTo>
                  <a:lnTo>
                    <a:pt x="9619996" y="159004"/>
                  </a:lnTo>
                  <a:lnTo>
                    <a:pt x="9616567" y="148844"/>
                  </a:lnTo>
                  <a:lnTo>
                    <a:pt x="9612503" y="137922"/>
                  </a:lnTo>
                  <a:lnTo>
                    <a:pt x="9607677" y="128524"/>
                  </a:lnTo>
                  <a:lnTo>
                    <a:pt x="9602978" y="118237"/>
                  </a:lnTo>
                  <a:lnTo>
                    <a:pt x="9597517" y="108712"/>
                  </a:lnTo>
                  <a:lnTo>
                    <a:pt x="9591421" y="99949"/>
                  </a:lnTo>
                  <a:lnTo>
                    <a:pt x="9585325" y="91059"/>
                  </a:lnTo>
                  <a:lnTo>
                    <a:pt x="9578467" y="82296"/>
                  </a:lnTo>
                  <a:lnTo>
                    <a:pt x="9571736" y="74041"/>
                  </a:lnTo>
                  <a:lnTo>
                    <a:pt x="9563481" y="66675"/>
                  </a:lnTo>
                  <a:lnTo>
                    <a:pt x="9556115" y="59182"/>
                  </a:lnTo>
                  <a:lnTo>
                    <a:pt x="9547987" y="51689"/>
                  </a:lnTo>
                  <a:lnTo>
                    <a:pt x="9539097" y="44831"/>
                  </a:lnTo>
                  <a:lnTo>
                    <a:pt x="9521444" y="32639"/>
                  </a:lnTo>
                  <a:lnTo>
                    <a:pt x="9518015" y="30683"/>
                  </a:lnTo>
                  <a:lnTo>
                    <a:pt x="9518015" y="173355"/>
                  </a:lnTo>
                  <a:lnTo>
                    <a:pt x="9518015" y="177419"/>
                  </a:lnTo>
                  <a:lnTo>
                    <a:pt x="9395079" y="306451"/>
                  </a:lnTo>
                  <a:lnTo>
                    <a:pt x="9380728" y="311912"/>
                  </a:lnTo>
                  <a:lnTo>
                    <a:pt x="9374632" y="311912"/>
                  </a:lnTo>
                  <a:lnTo>
                    <a:pt x="9369806" y="310642"/>
                  </a:lnTo>
                  <a:lnTo>
                    <a:pt x="9365742" y="307848"/>
                  </a:lnTo>
                  <a:lnTo>
                    <a:pt x="9361678" y="305181"/>
                  </a:lnTo>
                  <a:lnTo>
                    <a:pt x="9304655" y="248031"/>
                  </a:lnTo>
                  <a:lnTo>
                    <a:pt x="9301861" y="243967"/>
                  </a:lnTo>
                  <a:lnTo>
                    <a:pt x="9299194" y="239903"/>
                  </a:lnTo>
                  <a:lnTo>
                    <a:pt x="9297797" y="235204"/>
                  </a:lnTo>
                  <a:lnTo>
                    <a:pt x="9297797" y="225679"/>
                  </a:lnTo>
                  <a:lnTo>
                    <a:pt x="9322308" y="205994"/>
                  </a:lnTo>
                  <a:lnTo>
                    <a:pt x="9327007" y="206629"/>
                  </a:lnTo>
                  <a:lnTo>
                    <a:pt x="9331071" y="208026"/>
                  </a:lnTo>
                  <a:lnTo>
                    <a:pt x="9335897" y="209931"/>
                  </a:lnTo>
                  <a:lnTo>
                    <a:pt x="9339326" y="213372"/>
                  </a:lnTo>
                  <a:lnTo>
                    <a:pt x="9377299" y="250825"/>
                  </a:lnTo>
                  <a:lnTo>
                    <a:pt x="9424137" y="205994"/>
                  </a:lnTo>
                  <a:lnTo>
                    <a:pt x="9474581" y="157746"/>
                  </a:lnTo>
                  <a:lnTo>
                    <a:pt x="9478645" y="153543"/>
                  </a:lnTo>
                  <a:lnTo>
                    <a:pt x="9483344" y="150876"/>
                  </a:lnTo>
                  <a:lnTo>
                    <a:pt x="9488043" y="149479"/>
                  </a:lnTo>
                  <a:lnTo>
                    <a:pt x="9493504" y="148844"/>
                  </a:lnTo>
                  <a:lnTo>
                    <a:pt x="9497568" y="148844"/>
                  </a:lnTo>
                  <a:lnTo>
                    <a:pt x="9501759" y="150241"/>
                  </a:lnTo>
                  <a:lnTo>
                    <a:pt x="9505823" y="151511"/>
                  </a:lnTo>
                  <a:lnTo>
                    <a:pt x="9518015" y="173355"/>
                  </a:lnTo>
                  <a:lnTo>
                    <a:pt x="9518015" y="30683"/>
                  </a:lnTo>
                  <a:lnTo>
                    <a:pt x="9511919" y="27178"/>
                  </a:lnTo>
                  <a:lnTo>
                    <a:pt x="9501759" y="22479"/>
                  </a:lnTo>
                  <a:lnTo>
                    <a:pt x="9492234" y="17653"/>
                  </a:lnTo>
                  <a:lnTo>
                    <a:pt x="9481947" y="13589"/>
                  </a:lnTo>
                  <a:lnTo>
                    <a:pt x="9471152" y="10160"/>
                  </a:lnTo>
                  <a:lnTo>
                    <a:pt x="9460230" y="6858"/>
                  </a:lnTo>
                  <a:lnTo>
                    <a:pt x="9449308" y="4826"/>
                  </a:lnTo>
                  <a:lnTo>
                    <a:pt x="9438513" y="2667"/>
                  </a:lnTo>
                  <a:lnTo>
                    <a:pt x="9426956" y="1397"/>
                  </a:lnTo>
                  <a:lnTo>
                    <a:pt x="9415399" y="0"/>
                  </a:lnTo>
                  <a:lnTo>
                    <a:pt x="9392285" y="0"/>
                  </a:lnTo>
                  <a:lnTo>
                    <a:pt x="9380728" y="1397"/>
                  </a:lnTo>
                  <a:lnTo>
                    <a:pt x="9369171" y="2667"/>
                  </a:lnTo>
                  <a:lnTo>
                    <a:pt x="9358376" y="4826"/>
                  </a:lnTo>
                  <a:lnTo>
                    <a:pt x="9315450" y="17653"/>
                  </a:lnTo>
                  <a:lnTo>
                    <a:pt x="9305925" y="22479"/>
                  </a:lnTo>
                  <a:lnTo>
                    <a:pt x="9295765" y="27178"/>
                  </a:lnTo>
                  <a:lnTo>
                    <a:pt x="9259697" y="51689"/>
                  </a:lnTo>
                  <a:lnTo>
                    <a:pt x="9244203" y="66675"/>
                  </a:lnTo>
                  <a:lnTo>
                    <a:pt x="9236710" y="74041"/>
                  </a:lnTo>
                  <a:lnTo>
                    <a:pt x="9229217" y="82296"/>
                  </a:lnTo>
                  <a:lnTo>
                    <a:pt x="9222359" y="91059"/>
                  </a:lnTo>
                  <a:lnTo>
                    <a:pt x="9216263" y="99949"/>
                  </a:lnTo>
                  <a:lnTo>
                    <a:pt x="9210167" y="108712"/>
                  </a:lnTo>
                  <a:lnTo>
                    <a:pt x="9204706" y="118237"/>
                  </a:lnTo>
                  <a:lnTo>
                    <a:pt x="9200007" y="128524"/>
                  </a:lnTo>
                  <a:lnTo>
                    <a:pt x="9195181" y="137922"/>
                  </a:lnTo>
                  <a:lnTo>
                    <a:pt x="9180195" y="191643"/>
                  </a:lnTo>
                  <a:lnTo>
                    <a:pt x="9178925" y="203200"/>
                  </a:lnTo>
                  <a:lnTo>
                    <a:pt x="9177528" y="214757"/>
                  </a:lnTo>
                  <a:lnTo>
                    <a:pt x="9177528" y="237871"/>
                  </a:lnTo>
                  <a:lnTo>
                    <a:pt x="9178925" y="249428"/>
                  </a:lnTo>
                  <a:lnTo>
                    <a:pt x="9180195" y="260985"/>
                  </a:lnTo>
                  <a:lnTo>
                    <a:pt x="9191117" y="303784"/>
                  </a:lnTo>
                  <a:lnTo>
                    <a:pt x="9200007" y="324104"/>
                  </a:lnTo>
                  <a:lnTo>
                    <a:pt x="9204706" y="334391"/>
                  </a:lnTo>
                  <a:lnTo>
                    <a:pt x="9210167" y="343916"/>
                  </a:lnTo>
                  <a:lnTo>
                    <a:pt x="9216263" y="352679"/>
                  </a:lnTo>
                  <a:lnTo>
                    <a:pt x="9222359" y="361569"/>
                  </a:lnTo>
                  <a:lnTo>
                    <a:pt x="9229217" y="370332"/>
                  </a:lnTo>
                  <a:lnTo>
                    <a:pt x="9236710" y="378587"/>
                  </a:lnTo>
                  <a:lnTo>
                    <a:pt x="9244203" y="385953"/>
                  </a:lnTo>
                  <a:lnTo>
                    <a:pt x="9251569" y="393446"/>
                  </a:lnTo>
                  <a:lnTo>
                    <a:pt x="9286240" y="419989"/>
                  </a:lnTo>
                  <a:lnTo>
                    <a:pt x="9305925" y="430149"/>
                  </a:lnTo>
                  <a:lnTo>
                    <a:pt x="9315450" y="434975"/>
                  </a:lnTo>
                  <a:lnTo>
                    <a:pt x="9326372" y="439039"/>
                  </a:lnTo>
                  <a:lnTo>
                    <a:pt x="9336532" y="442468"/>
                  </a:lnTo>
                  <a:lnTo>
                    <a:pt x="9347454" y="445770"/>
                  </a:lnTo>
                  <a:lnTo>
                    <a:pt x="9358376" y="447802"/>
                  </a:lnTo>
                  <a:lnTo>
                    <a:pt x="9369171" y="449961"/>
                  </a:lnTo>
                  <a:lnTo>
                    <a:pt x="9380728" y="451231"/>
                  </a:lnTo>
                  <a:lnTo>
                    <a:pt x="9392285" y="452628"/>
                  </a:lnTo>
                  <a:lnTo>
                    <a:pt x="9415399" y="452628"/>
                  </a:lnTo>
                  <a:lnTo>
                    <a:pt x="9426956" y="451231"/>
                  </a:lnTo>
                  <a:lnTo>
                    <a:pt x="9438513" y="449961"/>
                  </a:lnTo>
                  <a:lnTo>
                    <a:pt x="9449308" y="447802"/>
                  </a:lnTo>
                  <a:lnTo>
                    <a:pt x="9492234" y="434975"/>
                  </a:lnTo>
                  <a:lnTo>
                    <a:pt x="9501759" y="430149"/>
                  </a:lnTo>
                  <a:lnTo>
                    <a:pt x="9511919" y="425450"/>
                  </a:lnTo>
                  <a:lnTo>
                    <a:pt x="9547987" y="400939"/>
                  </a:lnTo>
                  <a:lnTo>
                    <a:pt x="9563481" y="385953"/>
                  </a:lnTo>
                  <a:lnTo>
                    <a:pt x="9571736" y="378587"/>
                  </a:lnTo>
                  <a:lnTo>
                    <a:pt x="9578467" y="370332"/>
                  </a:lnTo>
                  <a:lnTo>
                    <a:pt x="9585325" y="361569"/>
                  </a:lnTo>
                  <a:lnTo>
                    <a:pt x="9591421" y="352679"/>
                  </a:lnTo>
                  <a:lnTo>
                    <a:pt x="9597517" y="343916"/>
                  </a:lnTo>
                  <a:lnTo>
                    <a:pt x="9602978" y="334391"/>
                  </a:lnTo>
                  <a:lnTo>
                    <a:pt x="9607677" y="324104"/>
                  </a:lnTo>
                  <a:lnTo>
                    <a:pt x="9612503" y="314706"/>
                  </a:lnTo>
                  <a:lnTo>
                    <a:pt x="9613532" y="311912"/>
                  </a:lnTo>
                  <a:lnTo>
                    <a:pt x="9616567" y="303784"/>
                  </a:lnTo>
                  <a:lnTo>
                    <a:pt x="9619996" y="293624"/>
                  </a:lnTo>
                  <a:lnTo>
                    <a:pt x="9623425" y="282702"/>
                  </a:lnTo>
                  <a:lnTo>
                    <a:pt x="9627489" y="260985"/>
                  </a:lnTo>
                  <a:lnTo>
                    <a:pt x="9628759" y="249428"/>
                  </a:lnTo>
                  <a:lnTo>
                    <a:pt x="9630156" y="237871"/>
                  </a:lnTo>
                  <a:lnTo>
                    <a:pt x="9630156" y="2147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69" name="object 17">
            <a:extLst>
              <a:ext uri="{FF2B5EF4-FFF2-40B4-BE49-F238E27FC236}">
                <a16:creationId xmlns:a16="http://schemas.microsoft.com/office/drawing/2014/main" id="{55E28FE9-E862-447C-829F-B6392FEDA187}"/>
              </a:ext>
            </a:extLst>
          </p:cNvPr>
          <p:cNvSpPr txBox="1"/>
          <p:nvPr/>
        </p:nvSpPr>
        <p:spPr>
          <a:xfrm>
            <a:off x="9813147" y="4191530"/>
            <a:ext cx="2270698" cy="1732092"/>
          </a:xfrm>
          <a:prstGeom prst="rect">
            <a:avLst/>
          </a:prstGeom>
        </p:spPr>
        <p:txBody>
          <a:bodyPr vert="horz" wrap="square" lIns="0" tIns="8461" rIns="0" bIns="0" rtlCol="0">
            <a:spAutoFit/>
          </a:bodyPr>
          <a:lstStyle/>
          <a:p>
            <a:pPr marL="146397" indent="-138353">
              <a:spcBef>
                <a:spcPts val="67"/>
              </a:spcBef>
              <a:buAutoNum type="arabicPeriod"/>
              <a:tabLst>
                <a:tab pos="146819" algn="l"/>
              </a:tabLst>
            </a:pPr>
            <a:r>
              <a:rPr sz="1600" b="1" spc="-3" dirty="0">
                <a:latin typeface="Carlito"/>
                <a:cs typeface="Carlito"/>
              </a:rPr>
              <a:t>Penilaian SKP </a:t>
            </a:r>
            <a:r>
              <a:rPr sz="1600" b="1" dirty="0">
                <a:latin typeface="Carlito"/>
                <a:cs typeface="Carlito"/>
              </a:rPr>
              <a:t>periode</a:t>
            </a:r>
            <a:r>
              <a:rPr sz="1600" b="1" spc="-27" dirty="0">
                <a:latin typeface="Carlito"/>
                <a:cs typeface="Carlito"/>
              </a:rPr>
              <a:t> </a:t>
            </a:r>
            <a:r>
              <a:rPr sz="1600" b="1" spc="-3" dirty="0">
                <a:latin typeface="Carlito"/>
                <a:cs typeface="Carlito"/>
              </a:rPr>
              <a:t>II</a:t>
            </a:r>
            <a:endParaRPr sz="1600" b="1" dirty="0">
              <a:latin typeface="Carlito"/>
              <a:cs typeface="Carlito"/>
            </a:endParaRPr>
          </a:p>
          <a:p>
            <a:pPr marL="146397" marR="305481" indent="-138353">
              <a:buAutoNum type="arabicPeriod"/>
              <a:tabLst>
                <a:tab pos="146819" algn="l"/>
              </a:tabLst>
            </a:pPr>
            <a:r>
              <a:rPr sz="1600" b="1" spc="-3" dirty="0">
                <a:latin typeface="Carlito"/>
                <a:cs typeface="Carlito"/>
              </a:rPr>
              <a:t>Penilaian Perilaku</a:t>
            </a:r>
            <a:r>
              <a:rPr sz="1600" b="1" spc="-47" dirty="0">
                <a:latin typeface="Carlito"/>
                <a:cs typeface="Carlito"/>
              </a:rPr>
              <a:t> </a:t>
            </a:r>
            <a:r>
              <a:rPr sz="1600" b="1" spc="-7" dirty="0">
                <a:latin typeface="Carlito"/>
                <a:cs typeface="Carlito"/>
              </a:rPr>
              <a:t>Kerja  </a:t>
            </a:r>
            <a:r>
              <a:rPr sz="1600" b="1" dirty="0">
                <a:latin typeface="Carlito"/>
                <a:cs typeface="Carlito"/>
              </a:rPr>
              <a:t>periode</a:t>
            </a:r>
            <a:r>
              <a:rPr sz="1600" b="1" spc="-23" dirty="0">
                <a:latin typeface="Carlito"/>
                <a:cs typeface="Carlito"/>
              </a:rPr>
              <a:t> </a:t>
            </a:r>
            <a:r>
              <a:rPr sz="1600" b="1" spc="-3" dirty="0">
                <a:latin typeface="Carlito"/>
                <a:cs typeface="Carlito"/>
              </a:rPr>
              <a:t>II</a:t>
            </a:r>
            <a:endParaRPr sz="1600" b="1" dirty="0">
              <a:latin typeface="Carlito"/>
              <a:cs typeface="Carlito"/>
            </a:endParaRPr>
          </a:p>
          <a:p>
            <a:pPr marL="146397" marR="3386" indent="-138353">
              <a:buAutoNum type="arabicPeriod"/>
              <a:tabLst>
                <a:tab pos="146819" algn="l"/>
              </a:tabLst>
            </a:pPr>
            <a:r>
              <a:rPr sz="1600" b="1" spc="-3" dirty="0">
                <a:latin typeface="Carlito"/>
                <a:cs typeface="Carlito"/>
              </a:rPr>
              <a:t>Integrasi </a:t>
            </a:r>
            <a:r>
              <a:rPr sz="1600" b="1" dirty="0">
                <a:latin typeface="Carlito"/>
                <a:cs typeface="Carlito"/>
              </a:rPr>
              <a:t>Nilai Kinerja periode</a:t>
            </a:r>
            <a:r>
              <a:rPr sz="1600" b="1" spc="-97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I  dan II </a:t>
            </a:r>
            <a:r>
              <a:rPr sz="1600" b="1" spc="-3" dirty="0">
                <a:latin typeface="Carlito"/>
                <a:cs typeface="Carlito"/>
              </a:rPr>
              <a:t>(</a:t>
            </a:r>
            <a:r>
              <a:rPr sz="1600" b="1" spc="-3" dirty="0" err="1">
                <a:latin typeface="Carlito"/>
                <a:cs typeface="Carlito"/>
              </a:rPr>
              <a:t>maks</a:t>
            </a:r>
            <a:r>
              <a:rPr sz="1600" b="1" spc="-3" dirty="0">
                <a:latin typeface="Carlito"/>
                <a:cs typeface="Carlito"/>
              </a:rPr>
              <a:t> </a:t>
            </a:r>
            <a:r>
              <a:rPr lang="en-US" sz="1600" b="1" spc="-7" dirty="0">
                <a:latin typeface="Carlito"/>
                <a:cs typeface="Carlito"/>
              </a:rPr>
              <a:t>F</a:t>
            </a:r>
            <a:r>
              <a:rPr sz="1600" b="1" spc="-7" dirty="0">
                <a:latin typeface="Carlito"/>
                <a:cs typeface="Carlito"/>
              </a:rPr>
              <a:t>eb</a:t>
            </a:r>
            <a:r>
              <a:rPr sz="1600" b="1" spc="-23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2022)</a:t>
            </a:r>
          </a:p>
        </p:txBody>
      </p:sp>
      <p:sp>
        <p:nvSpPr>
          <p:cNvPr id="70" name="object 18">
            <a:extLst>
              <a:ext uri="{FF2B5EF4-FFF2-40B4-BE49-F238E27FC236}">
                <a16:creationId xmlns:a16="http://schemas.microsoft.com/office/drawing/2014/main" id="{A5D8129D-6858-455F-B51C-23CF596BD878}"/>
              </a:ext>
            </a:extLst>
          </p:cNvPr>
          <p:cNvSpPr txBox="1"/>
          <p:nvPr/>
        </p:nvSpPr>
        <p:spPr>
          <a:xfrm>
            <a:off x="3535102" y="5827777"/>
            <a:ext cx="3771175" cy="667698"/>
          </a:xfrm>
          <a:prstGeom prst="rect">
            <a:avLst/>
          </a:prstGeom>
        </p:spPr>
        <p:txBody>
          <a:bodyPr vert="horz" wrap="square" lIns="0" tIns="8461" rIns="0" bIns="0" rtlCol="0">
            <a:spAutoFit/>
          </a:bodyPr>
          <a:lstStyle/>
          <a:p>
            <a:pPr marL="7409" marR="3386" indent="-7409" algn="ctr">
              <a:spcBef>
                <a:spcPts val="67"/>
              </a:spcBef>
            </a:pPr>
            <a:r>
              <a:rPr lang="en-US" sz="1400" b="1" spc="-3" dirty="0" err="1">
                <a:latin typeface="Carlito"/>
                <a:cs typeface="Carlito"/>
              </a:rPr>
              <a:t>Penilaian</a:t>
            </a:r>
            <a:r>
              <a:rPr lang="en-US" sz="1400" b="1" spc="-3" dirty="0">
                <a:latin typeface="Carlito"/>
                <a:cs typeface="Carlito"/>
              </a:rPr>
              <a:t> </a:t>
            </a:r>
            <a:r>
              <a:rPr lang="en-US" sz="1400" b="1" spc="-3" dirty="0" err="1">
                <a:latin typeface="Carlito"/>
                <a:cs typeface="Carlito"/>
              </a:rPr>
              <a:t>Prestasi</a:t>
            </a:r>
            <a:r>
              <a:rPr lang="en-US" sz="1400" b="1" spc="-3" dirty="0">
                <a:latin typeface="Carlito"/>
                <a:cs typeface="Carlito"/>
              </a:rPr>
              <a:t> </a:t>
            </a:r>
            <a:r>
              <a:rPr lang="en-US" sz="1400" b="1" spc="-3" dirty="0" err="1">
                <a:latin typeface="Carlito"/>
                <a:cs typeface="Carlito"/>
              </a:rPr>
              <a:t>Kerja</a:t>
            </a:r>
            <a:r>
              <a:rPr lang="en-US" sz="1400" b="1" spc="-3" dirty="0">
                <a:latin typeface="Carlito"/>
                <a:cs typeface="Carlito"/>
              </a:rPr>
              <a:t> PNS</a:t>
            </a:r>
          </a:p>
          <a:p>
            <a:pPr marL="7409" marR="3386" indent="-7409" algn="ctr">
              <a:spcBef>
                <a:spcPts val="67"/>
              </a:spcBef>
            </a:pPr>
            <a:r>
              <a:rPr lang="en-US" sz="1400" b="1" spc="-3" dirty="0">
                <a:latin typeface="Carlito"/>
                <a:cs typeface="Carlito"/>
              </a:rPr>
              <a:t>(</a:t>
            </a:r>
            <a:r>
              <a:rPr sz="1400" b="1" spc="-3" dirty="0" err="1">
                <a:latin typeface="Carlito"/>
                <a:cs typeface="Carlito"/>
              </a:rPr>
              <a:t>Penilaian</a:t>
            </a:r>
            <a:r>
              <a:rPr sz="1400" b="1" spc="-3" dirty="0">
                <a:latin typeface="Carlito"/>
                <a:cs typeface="Carlito"/>
              </a:rPr>
              <a:t> SKP</a:t>
            </a:r>
            <a:r>
              <a:rPr lang="en-US" sz="1400" b="1" spc="-3" dirty="0">
                <a:latin typeface="Carlito"/>
                <a:cs typeface="Carlito"/>
              </a:rPr>
              <a:t> &amp; </a:t>
            </a:r>
            <a:r>
              <a:rPr sz="1400" b="1" spc="-3" dirty="0" err="1">
                <a:latin typeface="Carlito"/>
                <a:cs typeface="Carlito"/>
              </a:rPr>
              <a:t>Penilaian</a:t>
            </a:r>
            <a:r>
              <a:rPr sz="1400" b="1" spc="-3" dirty="0">
                <a:latin typeface="Carlito"/>
                <a:cs typeface="Carlito"/>
              </a:rPr>
              <a:t> </a:t>
            </a:r>
            <a:r>
              <a:rPr sz="1400" b="1" spc="-3" dirty="0" err="1">
                <a:latin typeface="Carlito"/>
                <a:cs typeface="Carlito"/>
              </a:rPr>
              <a:t>Perilaku</a:t>
            </a:r>
            <a:r>
              <a:rPr sz="1400" b="1" spc="-47" dirty="0">
                <a:latin typeface="Carlito"/>
                <a:cs typeface="Carlito"/>
              </a:rPr>
              <a:t> </a:t>
            </a:r>
            <a:r>
              <a:rPr sz="1400" b="1" spc="-7" dirty="0" err="1">
                <a:latin typeface="Carlito"/>
                <a:cs typeface="Carlito"/>
              </a:rPr>
              <a:t>Kerja</a:t>
            </a:r>
            <a:r>
              <a:rPr lang="en-US" sz="1400" b="1" spc="-7" dirty="0">
                <a:latin typeface="Carlito"/>
                <a:cs typeface="Carlito"/>
              </a:rPr>
              <a:t>)</a:t>
            </a:r>
            <a:endParaRPr sz="1400" b="1" dirty="0">
              <a:latin typeface="Carlito"/>
              <a:cs typeface="Carlito"/>
            </a:endParaRPr>
          </a:p>
          <a:p>
            <a:pPr algn="ctr"/>
            <a:r>
              <a:rPr lang="en-US" sz="1400" b="1" dirty="0" err="1">
                <a:latin typeface="Carlito"/>
                <a:cs typeface="Carlito"/>
              </a:rPr>
              <a:t>P</a:t>
            </a:r>
            <a:r>
              <a:rPr sz="1400" b="1" dirty="0" err="1">
                <a:latin typeface="Carlito"/>
                <a:cs typeface="Carlito"/>
              </a:rPr>
              <a:t>eriode</a:t>
            </a:r>
            <a:r>
              <a:rPr sz="1400" b="1" spc="-23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I</a:t>
            </a:r>
          </a:p>
        </p:txBody>
      </p:sp>
      <p:sp>
        <p:nvSpPr>
          <p:cNvPr id="71" name="object 19">
            <a:extLst>
              <a:ext uri="{FF2B5EF4-FFF2-40B4-BE49-F238E27FC236}">
                <a16:creationId xmlns:a16="http://schemas.microsoft.com/office/drawing/2014/main" id="{7DE771E3-9235-4ED1-B4BA-D72FA0CA7601}"/>
              </a:ext>
            </a:extLst>
          </p:cNvPr>
          <p:cNvSpPr txBox="1"/>
          <p:nvPr/>
        </p:nvSpPr>
        <p:spPr>
          <a:xfrm>
            <a:off x="10827384" y="2163077"/>
            <a:ext cx="680937" cy="255192"/>
          </a:xfrm>
          <a:prstGeom prst="rect">
            <a:avLst/>
          </a:prstGeom>
        </p:spPr>
        <p:txBody>
          <a:bodyPr vert="horz" wrap="square" lIns="0" tIns="8884" rIns="0" bIns="0" rtlCol="0">
            <a:spAutoFit/>
          </a:bodyPr>
          <a:lstStyle/>
          <a:p>
            <a:pPr marL="8462">
              <a:spcBef>
                <a:spcPts val="70"/>
              </a:spcBef>
            </a:pPr>
            <a:r>
              <a:rPr sz="1600" b="1" spc="-3" dirty="0">
                <a:solidFill>
                  <a:srgbClr val="404040"/>
                </a:solidFill>
                <a:latin typeface="Carlito"/>
                <a:cs typeface="Carlito"/>
              </a:rPr>
              <a:t>D</a:t>
            </a:r>
            <a:r>
              <a:rPr sz="1600" b="1" spc="-23" dirty="0">
                <a:solidFill>
                  <a:srgbClr val="404040"/>
                </a:solidFill>
                <a:latin typeface="Carlito"/>
                <a:cs typeface="Carlito"/>
              </a:rPr>
              <a:t>E</a:t>
            </a:r>
            <a:r>
              <a:rPr sz="1600" b="1" dirty="0">
                <a:solidFill>
                  <a:srgbClr val="404040"/>
                </a:solidFill>
                <a:latin typeface="Carlito"/>
                <a:cs typeface="Carlito"/>
              </a:rPr>
              <a:t>S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72" name="object 20">
            <a:extLst>
              <a:ext uri="{FF2B5EF4-FFF2-40B4-BE49-F238E27FC236}">
                <a16:creationId xmlns:a16="http://schemas.microsoft.com/office/drawing/2014/main" id="{711551FA-7716-4816-9071-EEF3E8579167}"/>
              </a:ext>
            </a:extLst>
          </p:cNvPr>
          <p:cNvSpPr txBox="1"/>
          <p:nvPr/>
        </p:nvSpPr>
        <p:spPr>
          <a:xfrm>
            <a:off x="5953313" y="2195104"/>
            <a:ext cx="655035" cy="255192"/>
          </a:xfrm>
          <a:prstGeom prst="rect">
            <a:avLst/>
          </a:prstGeom>
        </p:spPr>
        <p:txBody>
          <a:bodyPr vert="horz" wrap="square" lIns="0" tIns="8884" rIns="0" bIns="0" rtlCol="0">
            <a:spAutoFit/>
          </a:bodyPr>
          <a:lstStyle/>
          <a:p>
            <a:pPr marL="8462">
              <a:spcBef>
                <a:spcPts val="70"/>
              </a:spcBef>
            </a:pPr>
            <a:r>
              <a:rPr sz="1600" b="1" spc="-3" dirty="0">
                <a:solidFill>
                  <a:srgbClr val="585858"/>
                </a:solidFill>
                <a:latin typeface="Carlito"/>
                <a:cs typeface="Carlito"/>
              </a:rPr>
              <a:t>JUL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78" name="object 21">
            <a:extLst>
              <a:ext uri="{FF2B5EF4-FFF2-40B4-BE49-F238E27FC236}">
                <a16:creationId xmlns:a16="http://schemas.microsoft.com/office/drawing/2014/main" id="{C5A61423-D82E-465E-9793-B5F973F6418C}"/>
              </a:ext>
            </a:extLst>
          </p:cNvPr>
          <p:cNvSpPr txBox="1"/>
          <p:nvPr/>
        </p:nvSpPr>
        <p:spPr>
          <a:xfrm>
            <a:off x="5221520" y="2201915"/>
            <a:ext cx="826359" cy="255192"/>
          </a:xfrm>
          <a:prstGeom prst="rect">
            <a:avLst/>
          </a:prstGeom>
        </p:spPr>
        <p:txBody>
          <a:bodyPr vert="horz" wrap="square" lIns="0" tIns="8884" rIns="0" bIns="0" rtlCol="0">
            <a:spAutoFit/>
          </a:bodyPr>
          <a:lstStyle/>
          <a:p>
            <a:pPr marL="8462">
              <a:spcBef>
                <a:spcPts val="70"/>
              </a:spcBef>
            </a:pPr>
            <a:r>
              <a:rPr sz="1600" b="1" spc="-3" dirty="0">
                <a:solidFill>
                  <a:srgbClr val="585858"/>
                </a:solidFill>
                <a:latin typeface="Carlito"/>
                <a:cs typeface="Carlito"/>
              </a:rPr>
              <a:t>JUN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79" name="object 22">
            <a:extLst>
              <a:ext uri="{FF2B5EF4-FFF2-40B4-BE49-F238E27FC236}">
                <a16:creationId xmlns:a16="http://schemas.microsoft.com/office/drawing/2014/main" id="{2A543844-EEBA-4D91-BDBF-BD91DB2A2E52}"/>
              </a:ext>
            </a:extLst>
          </p:cNvPr>
          <p:cNvSpPr txBox="1"/>
          <p:nvPr/>
        </p:nvSpPr>
        <p:spPr>
          <a:xfrm>
            <a:off x="205063" y="4191530"/>
            <a:ext cx="1657155" cy="452255"/>
          </a:xfrm>
          <a:prstGeom prst="rect">
            <a:avLst/>
          </a:prstGeom>
        </p:spPr>
        <p:txBody>
          <a:bodyPr vert="horz" wrap="square" lIns="0" tIns="8461" rIns="0" bIns="0" rtlCol="0">
            <a:spAutoFit/>
          </a:bodyPr>
          <a:lstStyle/>
          <a:p>
            <a:pPr marR="3386" indent="7409" algn="ctr">
              <a:spcBef>
                <a:spcPts val="67"/>
              </a:spcBef>
            </a:pPr>
            <a:r>
              <a:rPr sz="1400" b="1" spc="-3" dirty="0">
                <a:latin typeface="Aharoni" pitchFamily="2" charset="-79"/>
                <a:cs typeface="Aharoni" pitchFamily="2" charset="-79"/>
              </a:rPr>
              <a:t>Penyusunan</a:t>
            </a:r>
            <a:r>
              <a:rPr sz="1400" b="1" spc="-76" dirty="0">
                <a:latin typeface="Aharoni" pitchFamily="2" charset="-79"/>
                <a:cs typeface="Aharoni" pitchFamily="2" charset="-79"/>
              </a:rPr>
              <a:t> </a:t>
            </a:r>
            <a:r>
              <a:rPr sz="1400" b="1" spc="-3" dirty="0">
                <a:latin typeface="Aharoni" pitchFamily="2" charset="-79"/>
                <a:cs typeface="Aharoni" pitchFamily="2" charset="-79"/>
              </a:rPr>
              <a:t>SKP </a:t>
            </a:r>
            <a:endParaRPr lang="en-US" sz="1400" b="1" spc="-3" dirty="0">
              <a:latin typeface="Aharoni" pitchFamily="2" charset="-79"/>
              <a:cs typeface="Aharoni" pitchFamily="2" charset="-79"/>
            </a:endParaRPr>
          </a:p>
          <a:p>
            <a:pPr marR="3386" indent="7409" algn="ctr">
              <a:spcBef>
                <a:spcPts val="67"/>
              </a:spcBef>
            </a:pPr>
            <a:r>
              <a:rPr lang="en-US" sz="1400" b="1" dirty="0" err="1">
                <a:latin typeface="Aharoni" pitchFamily="2" charset="-79"/>
                <a:cs typeface="Aharoni" pitchFamily="2" charset="-79"/>
              </a:rPr>
              <a:t>P</a:t>
            </a:r>
            <a:r>
              <a:rPr sz="1400" b="1" dirty="0" err="1">
                <a:latin typeface="Aharoni" pitchFamily="2" charset="-79"/>
                <a:cs typeface="Aharoni" pitchFamily="2" charset="-79"/>
              </a:rPr>
              <a:t>eriode</a:t>
            </a:r>
            <a:r>
              <a:rPr sz="1400" b="1" spc="-30" dirty="0">
                <a:latin typeface="Aharoni" pitchFamily="2" charset="-79"/>
                <a:cs typeface="Aharoni" pitchFamily="2" charset="-79"/>
              </a:rPr>
              <a:t> </a:t>
            </a:r>
            <a:r>
              <a:rPr sz="1400" b="1" dirty="0">
                <a:latin typeface="Aharoni" pitchFamily="2" charset="-79"/>
                <a:cs typeface="Aharoni" pitchFamily="2" charset="-79"/>
              </a:rPr>
              <a:t>I</a:t>
            </a:r>
          </a:p>
        </p:txBody>
      </p:sp>
      <p:sp>
        <p:nvSpPr>
          <p:cNvPr id="80" name="object 23">
            <a:extLst>
              <a:ext uri="{FF2B5EF4-FFF2-40B4-BE49-F238E27FC236}">
                <a16:creationId xmlns:a16="http://schemas.microsoft.com/office/drawing/2014/main" id="{BE648B40-7DD7-4B72-9D0D-57F9161B7D86}"/>
              </a:ext>
            </a:extLst>
          </p:cNvPr>
          <p:cNvSpPr txBox="1"/>
          <p:nvPr/>
        </p:nvSpPr>
        <p:spPr>
          <a:xfrm>
            <a:off x="863500" y="2201915"/>
            <a:ext cx="837905" cy="255192"/>
          </a:xfrm>
          <a:prstGeom prst="rect">
            <a:avLst/>
          </a:prstGeom>
        </p:spPr>
        <p:txBody>
          <a:bodyPr vert="horz" wrap="square" lIns="0" tIns="8884" rIns="0" bIns="0" rtlCol="0">
            <a:spAutoFit/>
          </a:bodyPr>
          <a:lstStyle/>
          <a:p>
            <a:pPr marL="8462">
              <a:spcBef>
                <a:spcPts val="70"/>
              </a:spcBef>
            </a:pPr>
            <a:r>
              <a:rPr sz="1600" b="1" spc="-37" dirty="0">
                <a:solidFill>
                  <a:srgbClr val="585858"/>
                </a:solidFill>
                <a:latin typeface="Carlito"/>
                <a:cs typeface="Carlito"/>
              </a:rPr>
              <a:t>J</a:t>
            </a:r>
            <a:r>
              <a:rPr sz="1600" b="1" dirty="0">
                <a:solidFill>
                  <a:srgbClr val="585858"/>
                </a:solidFill>
                <a:latin typeface="Carlito"/>
                <a:cs typeface="Carlito"/>
              </a:rPr>
              <a:t>AN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81" name="object 24">
            <a:extLst>
              <a:ext uri="{FF2B5EF4-FFF2-40B4-BE49-F238E27FC236}">
                <a16:creationId xmlns:a16="http://schemas.microsoft.com/office/drawing/2014/main" id="{BE47685E-5493-4338-8D38-BA18D109D32E}"/>
              </a:ext>
            </a:extLst>
          </p:cNvPr>
          <p:cNvSpPr txBox="1"/>
          <p:nvPr/>
        </p:nvSpPr>
        <p:spPr>
          <a:xfrm>
            <a:off x="2115495" y="2600077"/>
            <a:ext cx="2329782" cy="254765"/>
          </a:xfrm>
          <a:prstGeom prst="rect">
            <a:avLst/>
          </a:prstGeom>
        </p:spPr>
        <p:txBody>
          <a:bodyPr vert="horz" wrap="square" lIns="0" tIns="8461" rIns="0" bIns="0" rtlCol="0">
            <a:spAutoFit/>
          </a:bodyPr>
          <a:lstStyle/>
          <a:p>
            <a:pPr marL="8462">
              <a:spcBef>
                <a:spcPts val="67"/>
              </a:spcBef>
            </a:pPr>
            <a:r>
              <a:rPr lang="en-US" sz="1600" b="1" spc="-3" dirty="0">
                <a:latin typeface="Carlito"/>
                <a:cs typeface="Carlito"/>
              </a:rPr>
              <a:t>PP 46 TAHUN 2011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82" name="object 25">
            <a:extLst>
              <a:ext uri="{FF2B5EF4-FFF2-40B4-BE49-F238E27FC236}">
                <a16:creationId xmlns:a16="http://schemas.microsoft.com/office/drawing/2014/main" id="{5C8F2FA9-A1C6-4A80-9194-62517385D426}"/>
              </a:ext>
            </a:extLst>
          </p:cNvPr>
          <p:cNvSpPr txBox="1"/>
          <p:nvPr/>
        </p:nvSpPr>
        <p:spPr>
          <a:xfrm>
            <a:off x="7084597" y="2629486"/>
            <a:ext cx="3244379" cy="254765"/>
          </a:xfrm>
          <a:prstGeom prst="rect">
            <a:avLst/>
          </a:prstGeom>
        </p:spPr>
        <p:txBody>
          <a:bodyPr vert="horz" wrap="square" lIns="0" tIns="8461" rIns="0" bIns="0" rtlCol="0">
            <a:spAutoFit/>
          </a:bodyPr>
          <a:lstStyle/>
          <a:p>
            <a:pPr marL="8462" algn="ctr">
              <a:spcBef>
                <a:spcPts val="67"/>
              </a:spcBef>
            </a:pPr>
            <a:r>
              <a:rPr lang="en-US" sz="1600" b="1" dirty="0">
                <a:latin typeface="Carlito"/>
                <a:cs typeface="Carlito"/>
              </a:rPr>
              <a:t>PP 30 TAHUN 2019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83" name="object 26">
            <a:extLst>
              <a:ext uri="{FF2B5EF4-FFF2-40B4-BE49-F238E27FC236}">
                <a16:creationId xmlns:a16="http://schemas.microsoft.com/office/drawing/2014/main" id="{258C2AEF-5A59-4A02-BFDC-605B2BA16009}"/>
              </a:ext>
            </a:extLst>
          </p:cNvPr>
          <p:cNvSpPr/>
          <p:nvPr/>
        </p:nvSpPr>
        <p:spPr>
          <a:xfrm>
            <a:off x="1065791" y="1952519"/>
            <a:ext cx="4344788" cy="263967"/>
          </a:xfrm>
          <a:custGeom>
            <a:avLst/>
            <a:gdLst/>
            <a:ahLst/>
            <a:cxnLst/>
            <a:rect l="l" t="t" r="r" b="b"/>
            <a:pathLst>
              <a:path w="4003040" h="243205">
                <a:moveTo>
                  <a:pt x="0" y="228600"/>
                </a:moveTo>
                <a:lnTo>
                  <a:pt x="0" y="0"/>
                </a:lnTo>
                <a:lnTo>
                  <a:pt x="4003040" y="0"/>
                </a:lnTo>
                <a:lnTo>
                  <a:pt x="4003040" y="242696"/>
                </a:lnTo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" name="object 27">
            <a:extLst>
              <a:ext uri="{FF2B5EF4-FFF2-40B4-BE49-F238E27FC236}">
                <a16:creationId xmlns:a16="http://schemas.microsoft.com/office/drawing/2014/main" id="{4F1CD188-7A19-4432-A424-86492CB99EF5}"/>
              </a:ext>
            </a:extLst>
          </p:cNvPr>
          <p:cNvSpPr/>
          <p:nvPr/>
        </p:nvSpPr>
        <p:spPr>
          <a:xfrm>
            <a:off x="6087195" y="1941363"/>
            <a:ext cx="4924933" cy="247899"/>
          </a:xfrm>
          <a:custGeom>
            <a:avLst/>
            <a:gdLst/>
            <a:ahLst/>
            <a:cxnLst/>
            <a:rect l="l" t="t" r="r" b="b"/>
            <a:pathLst>
              <a:path w="4541520" h="228600">
                <a:moveTo>
                  <a:pt x="0" y="228600"/>
                </a:moveTo>
                <a:lnTo>
                  <a:pt x="0" y="0"/>
                </a:lnTo>
                <a:lnTo>
                  <a:pt x="4541012" y="0"/>
                </a:lnTo>
                <a:lnTo>
                  <a:pt x="4541012" y="215900"/>
                </a:lnTo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" name="object 28">
            <a:extLst>
              <a:ext uri="{FF2B5EF4-FFF2-40B4-BE49-F238E27FC236}">
                <a16:creationId xmlns:a16="http://schemas.microsoft.com/office/drawing/2014/main" id="{E07D1CF1-6C48-42D5-87B1-BC036A49BDC8}"/>
              </a:ext>
            </a:extLst>
          </p:cNvPr>
          <p:cNvSpPr txBox="1"/>
          <p:nvPr/>
        </p:nvSpPr>
        <p:spPr>
          <a:xfrm>
            <a:off x="2658066" y="1682356"/>
            <a:ext cx="1451818" cy="260764"/>
          </a:xfrm>
          <a:prstGeom prst="rect">
            <a:avLst/>
          </a:prstGeom>
        </p:spPr>
        <p:txBody>
          <a:bodyPr vert="horz" wrap="square" lIns="0" tIns="8461" rIns="0" bIns="0" rtlCol="0">
            <a:spAutoFit/>
          </a:bodyPr>
          <a:lstStyle/>
          <a:p>
            <a:pPr marL="8462" algn="ctr">
              <a:spcBef>
                <a:spcPts val="67"/>
              </a:spcBef>
            </a:pPr>
            <a:r>
              <a:rPr sz="1600" b="1" spc="-7" dirty="0">
                <a:latin typeface="Arial Black" pitchFamily="34" charset="0"/>
                <a:cs typeface="Carlito"/>
              </a:rPr>
              <a:t>Periode</a:t>
            </a:r>
            <a:r>
              <a:rPr sz="1600" b="1" spc="-27" dirty="0">
                <a:latin typeface="Arial Black" pitchFamily="34" charset="0"/>
                <a:cs typeface="Carlito"/>
              </a:rPr>
              <a:t> </a:t>
            </a:r>
            <a:r>
              <a:rPr sz="1600" b="1" dirty="0">
                <a:latin typeface="Arial Black" pitchFamily="34" charset="0"/>
                <a:cs typeface="Carlito"/>
              </a:rPr>
              <a:t>I</a:t>
            </a:r>
            <a:endParaRPr sz="1600" dirty="0">
              <a:latin typeface="Arial Black" pitchFamily="34" charset="0"/>
              <a:cs typeface="Carlito"/>
            </a:endParaRPr>
          </a:p>
        </p:txBody>
      </p:sp>
      <p:sp>
        <p:nvSpPr>
          <p:cNvPr id="87" name="object 9">
            <a:extLst>
              <a:ext uri="{FF2B5EF4-FFF2-40B4-BE49-F238E27FC236}">
                <a16:creationId xmlns:a16="http://schemas.microsoft.com/office/drawing/2014/main" id="{BC156525-18A7-40FF-8E30-0346453949C3}"/>
              </a:ext>
            </a:extLst>
          </p:cNvPr>
          <p:cNvSpPr txBox="1"/>
          <p:nvPr/>
        </p:nvSpPr>
        <p:spPr>
          <a:xfrm>
            <a:off x="1318159" y="702827"/>
            <a:ext cx="9194800" cy="862073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2" algn="ctr">
              <a:spcBef>
                <a:spcPts val="63"/>
              </a:spcBef>
            </a:pPr>
            <a:r>
              <a:rPr lang="fi-FI" sz="2733" b="1" spc="27" dirty="0">
                <a:solidFill>
                  <a:srgbClr val="252525"/>
                </a:solidFill>
                <a:latin typeface="Arial"/>
                <a:cs typeface="Arial"/>
              </a:rPr>
              <a:t>PERIODE</a:t>
            </a:r>
            <a:r>
              <a:rPr lang="fi-FI" sz="2733" b="1" spc="-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lang="fi-FI" sz="2733" b="1" spc="37" dirty="0">
                <a:solidFill>
                  <a:srgbClr val="252525"/>
                </a:solidFill>
                <a:latin typeface="Arial"/>
                <a:cs typeface="Arial"/>
              </a:rPr>
              <a:t>PENYUSUNAN SKP</a:t>
            </a:r>
            <a:endParaRPr lang="fi-FI" sz="2733" b="1" spc="-57" dirty="0">
              <a:solidFill>
                <a:srgbClr val="252525"/>
              </a:solidFill>
              <a:latin typeface="Arial"/>
              <a:cs typeface="Arial"/>
            </a:endParaRPr>
          </a:p>
          <a:p>
            <a:pPr marL="8462" algn="ctr">
              <a:spcBef>
                <a:spcPts val="63"/>
              </a:spcBef>
            </a:pPr>
            <a:r>
              <a:rPr lang="fi-FI" sz="2733" b="1" spc="37" dirty="0">
                <a:solidFill>
                  <a:srgbClr val="252525"/>
                </a:solidFill>
                <a:latin typeface="Arial"/>
                <a:cs typeface="Arial"/>
              </a:rPr>
              <a:t>TAHUN</a:t>
            </a:r>
            <a:r>
              <a:rPr lang="fi-FI" sz="2733" b="1" spc="-57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lang="fi-FI" sz="2733" b="1" spc="67" dirty="0">
                <a:solidFill>
                  <a:srgbClr val="252525"/>
                </a:solidFill>
                <a:latin typeface="Arial"/>
                <a:cs typeface="Arial"/>
              </a:rPr>
              <a:t>2021</a:t>
            </a:r>
            <a:endParaRPr sz="2733" dirty="0">
              <a:latin typeface="Bahnschrift SemiBold" panose="020B0502040204020203" pitchFamily="34" charset="0"/>
              <a:cs typeface="Arial"/>
            </a:endParaRPr>
          </a:p>
        </p:txBody>
      </p:sp>
      <p:sp>
        <p:nvSpPr>
          <p:cNvPr id="33" name="object 22">
            <a:extLst>
              <a:ext uri="{FF2B5EF4-FFF2-40B4-BE49-F238E27FC236}">
                <a16:creationId xmlns:a16="http://schemas.microsoft.com/office/drawing/2014/main" id="{2A543844-EEBA-4D91-BDBF-BD91DB2A2E52}"/>
              </a:ext>
            </a:extLst>
          </p:cNvPr>
          <p:cNvSpPr txBox="1"/>
          <p:nvPr/>
        </p:nvSpPr>
        <p:spPr>
          <a:xfrm>
            <a:off x="5420690" y="4139054"/>
            <a:ext cx="1629923" cy="452255"/>
          </a:xfrm>
          <a:prstGeom prst="rect">
            <a:avLst/>
          </a:prstGeom>
        </p:spPr>
        <p:txBody>
          <a:bodyPr vert="horz" wrap="square" lIns="0" tIns="8461" rIns="0" bIns="0" rtlCol="0">
            <a:spAutoFit/>
          </a:bodyPr>
          <a:lstStyle/>
          <a:p>
            <a:pPr marR="3386" indent="7409" algn="ctr">
              <a:spcBef>
                <a:spcPts val="67"/>
              </a:spcBef>
            </a:pPr>
            <a:r>
              <a:rPr sz="1400" b="1" spc="-3" dirty="0">
                <a:latin typeface="Aharoni" pitchFamily="2" charset="-79"/>
                <a:cs typeface="Aharoni" pitchFamily="2" charset="-79"/>
              </a:rPr>
              <a:t>Penyusunan</a:t>
            </a:r>
            <a:r>
              <a:rPr sz="1400" b="1" spc="-76" dirty="0">
                <a:latin typeface="Aharoni" pitchFamily="2" charset="-79"/>
                <a:cs typeface="Aharoni" pitchFamily="2" charset="-79"/>
              </a:rPr>
              <a:t> </a:t>
            </a:r>
            <a:r>
              <a:rPr sz="1400" b="1" spc="-3" dirty="0">
                <a:latin typeface="Aharoni" pitchFamily="2" charset="-79"/>
                <a:cs typeface="Aharoni" pitchFamily="2" charset="-79"/>
              </a:rPr>
              <a:t>SKP </a:t>
            </a:r>
            <a:endParaRPr lang="en-US" sz="1400" b="1" spc="-3" dirty="0">
              <a:latin typeface="Aharoni" pitchFamily="2" charset="-79"/>
              <a:cs typeface="Aharoni" pitchFamily="2" charset="-79"/>
            </a:endParaRPr>
          </a:p>
          <a:p>
            <a:pPr marR="3386" indent="7409" algn="ctr">
              <a:spcBef>
                <a:spcPts val="67"/>
              </a:spcBef>
            </a:pPr>
            <a:r>
              <a:rPr lang="en-US" sz="1400" b="1" dirty="0" err="1">
                <a:latin typeface="Aharoni" pitchFamily="2" charset="-79"/>
                <a:cs typeface="Aharoni" pitchFamily="2" charset="-79"/>
              </a:rPr>
              <a:t>P</a:t>
            </a:r>
            <a:r>
              <a:rPr sz="1400" b="1" dirty="0" err="1">
                <a:latin typeface="Aharoni" pitchFamily="2" charset="-79"/>
                <a:cs typeface="Aharoni" pitchFamily="2" charset="-79"/>
              </a:rPr>
              <a:t>eriode</a:t>
            </a:r>
            <a:r>
              <a:rPr sz="1400" b="1" spc="-30" dirty="0">
                <a:latin typeface="Aharoni" pitchFamily="2" charset="-79"/>
                <a:cs typeface="Aharoni" pitchFamily="2" charset="-79"/>
              </a:rPr>
              <a:t> </a:t>
            </a:r>
            <a:r>
              <a:rPr sz="1400" b="1" dirty="0">
                <a:latin typeface="Aharoni" pitchFamily="2" charset="-79"/>
                <a:cs typeface="Aharoni" pitchFamily="2" charset="-79"/>
              </a:rPr>
              <a:t>I</a:t>
            </a:r>
            <a:r>
              <a:rPr lang="en-US" sz="1400" b="1" dirty="0">
                <a:latin typeface="Aharoni" pitchFamily="2" charset="-79"/>
                <a:cs typeface="Aharoni" pitchFamily="2" charset="-79"/>
              </a:rPr>
              <a:t>I</a:t>
            </a:r>
            <a:endParaRPr sz="14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4" name="object 28">
            <a:extLst>
              <a:ext uri="{FF2B5EF4-FFF2-40B4-BE49-F238E27FC236}">
                <a16:creationId xmlns:a16="http://schemas.microsoft.com/office/drawing/2014/main" id="{E07D1CF1-6C48-42D5-87B1-BC036A49BDC8}"/>
              </a:ext>
            </a:extLst>
          </p:cNvPr>
          <p:cNvSpPr txBox="1"/>
          <p:nvPr/>
        </p:nvSpPr>
        <p:spPr>
          <a:xfrm>
            <a:off x="8130438" y="1629770"/>
            <a:ext cx="1451818" cy="254765"/>
          </a:xfrm>
          <a:prstGeom prst="rect">
            <a:avLst/>
          </a:prstGeom>
        </p:spPr>
        <p:txBody>
          <a:bodyPr vert="horz" wrap="square" lIns="0" tIns="8461" rIns="0" bIns="0" rtlCol="0">
            <a:spAutoFit/>
          </a:bodyPr>
          <a:lstStyle/>
          <a:p>
            <a:pPr marL="8462" algn="ctr">
              <a:spcBef>
                <a:spcPts val="67"/>
              </a:spcBef>
            </a:pPr>
            <a:r>
              <a:rPr sz="1600" b="1" spc="-7" dirty="0" err="1">
                <a:latin typeface="Arial Black" pitchFamily="34" charset="0"/>
                <a:cs typeface="Carlito"/>
              </a:rPr>
              <a:t>Periode</a:t>
            </a:r>
            <a:r>
              <a:rPr sz="1600" b="1" spc="-27" dirty="0">
                <a:latin typeface="Arial Black" pitchFamily="34" charset="0"/>
                <a:cs typeface="Carlito"/>
              </a:rPr>
              <a:t> </a:t>
            </a:r>
            <a:r>
              <a:rPr sz="1600" b="1" dirty="0">
                <a:latin typeface="Arial Black" pitchFamily="34" charset="0"/>
                <a:cs typeface="Carlito"/>
              </a:rPr>
              <a:t>I</a:t>
            </a:r>
            <a:r>
              <a:rPr lang="en-US" sz="1600" b="1" dirty="0">
                <a:latin typeface="Arial Black" pitchFamily="34" charset="0"/>
                <a:cs typeface="Carlito"/>
              </a:rPr>
              <a:t>I</a:t>
            </a:r>
            <a:endParaRPr sz="1600" dirty="0">
              <a:latin typeface="Arial Black" pitchFamily="34" charset="0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41424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9476" y="695158"/>
            <a:ext cx="4095597" cy="1023936"/>
            <a:chOff x="0" y="-2"/>
            <a:chExt cx="3949002" cy="1023936"/>
          </a:xfrm>
        </p:grpSpPr>
        <p:sp>
          <p:nvSpPr>
            <p:cNvPr id="10" name="Snip and Round Single Corner Rectangle 9"/>
            <p:cNvSpPr/>
            <p:nvPr/>
          </p:nvSpPr>
          <p:spPr>
            <a:xfrm flipV="1">
              <a:off x="0" y="70004"/>
              <a:ext cx="3838470" cy="953930"/>
            </a:xfrm>
            <a:prstGeom prst="snip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Snip and Round Single Corner Rectangle 8"/>
            <p:cNvSpPr/>
            <p:nvPr/>
          </p:nvSpPr>
          <p:spPr>
            <a:xfrm flipV="1">
              <a:off x="0" y="-2"/>
              <a:ext cx="3838470" cy="953930"/>
            </a:xfrm>
            <a:prstGeom prst="snip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" name="Snip and Round Single Corner Rectangle 3"/>
            <p:cNvSpPr/>
            <p:nvPr/>
          </p:nvSpPr>
          <p:spPr>
            <a:xfrm flipV="1">
              <a:off x="0" y="-2"/>
              <a:ext cx="3838470" cy="854111"/>
            </a:xfrm>
            <a:prstGeom prst="snipRound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220374" y="20760"/>
              <a:ext cx="3728628" cy="93316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5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PENUTUP</a:t>
              </a:r>
              <a:endParaRPr lang="id-ID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96237" y="1892553"/>
            <a:ext cx="10389996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 Narrow" panose="020B0606020202030204" pitchFamily="34" charset="0"/>
              </a:rPr>
              <a:t>Setiap</a:t>
            </a:r>
            <a:r>
              <a:rPr lang="en-US" sz="2800" dirty="0">
                <a:latin typeface="Arial Narrow" panose="020B0606020202030204" pitchFamily="34" charset="0"/>
              </a:rPr>
              <a:t> PNS WAJIB </a:t>
            </a:r>
            <a:r>
              <a:rPr lang="en-US" sz="2800" dirty="0" err="1">
                <a:latin typeface="Arial Narrow" panose="020B0606020202030204" pitchFamily="34" charset="0"/>
              </a:rPr>
              <a:t>menyusun</a:t>
            </a:r>
            <a:r>
              <a:rPr lang="en-US" sz="2800" dirty="0">
                <a:latin typeface="Arial Narrow" panose="020B0606020202030204" pitchFamily="34" charset="0"/>
              </a:rPr>
              <a:t> SKP </a:t>
            </a:r>
            <a:r>
              <a:rPr lang="en-US" sz="2800" dirty="0" err="1">
                <a:latin typeface="Arial Narrow" panose="020B0606020202030204" pitchFamily="34" charset="0"/>
              </a:rPr>
              <a:t>tahun</a:t>
            </a:r>
            <a:r>
              <a:rPr lang="en-US" sz="2800" dirty="0">
                <a:latin typeface="Arial Narrow" panose="020B0606020202030204" pitchFamily="34" charset="0"/>
              </a:rPr>
              <a:t> 2021 </a:t>
            </a:r>
            <a:r>
              <a:rPr lang="en-US" sz="2800" dirty="0" err="1">
                <a:latin typeface="Arial Narrow" panose="020B0606020202030204" pitchFamily="34" charset="0"/>
              </a:rPr>
              <a:t>Terintegrasi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</a:rPr>
              <a:t>berdasarkan</a:t>
            </a:r>
            <a:br>
              <a:rPr lang="en-US" sz="2800" dirty="0">
                <a:latin typeface="Arial Narrow" panose="020B0606020202030204" pitchFamily="34" charset="0"/>
              </a:rPr>
            </a:br>
            <a:r>
              <a:rPr lang="en-US" sz="2800" dirty="0">
                <a:latin typeface="Arial Narrow" panose="020B0606020202030204" pitchFamily="34" charset="0"/>
              </a:rPr>
              <a:t>SE </a:t>
            </a:r>
            <a:r>
              <a:rPr lang="en-US" sz="2800" dirty="0" err="1">
                <a:latin typeface="Arial Narrow" panose="020B0606020202030204" pitchFamily="34" charset="0"/>
              </a:rPr>
              <a:t>Menpan</a:t>
            </a:r>
            <a:r>
              <a:rPr lang="en-US" sz="2800" dirty="0">
                <a:latin typeface="Arial Narrow" panose="020B0606020202030204" pitchFamily="34" charset="0"/>
              </a:rPr>
              <a:t>-RB No. 3 </a:t>
            </a:r>
            <a:r>
              <a:rPr lang="en-US" sz="2800" dirty="0" err="1">
                <a:latin typeface="Arial Narrow" panose="020B0606020202030204" pitchFamily="34" charset="0"/>
              </a:rPr>
              <a:t>Tahun</a:t>
            </a:r>
            <a:r>
              <a:rPr lang="en-US" sz="2800" dirty="0">
                <a:latin typeface="Arial Narrow" panose="020B0606020202030204" pitchFamily="34" charset="0"/>
              </a:rPr>
              <a:t> 2021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800" dirty="0">
                <a:latin typeface="Arial Narrow" panose="020B0606020202030204" pitchFamily="34" charset="0"/>
              </a:rPr>
              <a:t>SKP </a:t>
            </a:r>
            <a:r>
              <a:rPr lang="en-US" sz="2800" dirty="0" err="1">
                <a:latin typeface="Arial Narrow" panose="020B0606020202030204" pitchFamily="34" charset="0"/>
              </a:rPr>
              <a:t>Tahun</a:t>
            </a:r>
            <a:r>
              <a:rPr lang="en-US" sz="2800" dirty="0">
                <a:latin typeface="Arial Narrow" panose="020B0606020202030204" pitchFamily="34" charset="0"/>
              </a:rPr>
              <a:t> 2022 </a:t>
            </a:r>
            <a:r>
              <a:rPr lang="en-US" sz="2800" dirty="0" err="1">
                <a:latin typeface="Arial Narrow" panose="020B0606020202030204" pitchFamily="34" charset="0"/>
              </a:rPr>
              <a:t>disusun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</a:rPr>
              <a:t>berdasarkan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</a:rPr>
              <a:t>Regulasi</a:t>
            </a:r>
            <a:r>
              <a:rPr lang="en-US" sz="2800" dirty="0">
                <a:latin typeface="Arial Narrow" panose="020B0606020202030204" pitchFamily="34" charset="0"/>
              </a:rPr>
              <a:t> PP 30 </a:t>
            </a:r>
            <a:r>
              <a:rPr lang="en-US" sz="2800" dirty="0" err="1">
                <a:latin typeface="Arial Narrow" panose="020B0606020202030204" pitchFamily="34" charset="0"/>
              </a:rPr>
              <a:t>Tahun</a:t>
            </a:r>
            <a:r>
              <a:rPr lang="en-US" sz="2800" dirty="0">
                <a:latin typeface="Arial Narrow" panose="020B0606020202030204" pitchFamily="34" charset="0"/>
              </a:rPr>
              <a:t> 2019</a:t>
            </a:r>
          </a:p>
          <a:p>
            <a:endParaRPr lang="en-US" sz="2800" dirty="0">
              <a:latin typeface="Arial Narrow" panose="020B0606020202030204" pitchFamily="34" charset="0"/>
            </a:endParaRP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endParaRPr lang="en-US" sz="900" dirty="0">
              <a:latin typeface="Arial Narrow" panose="020B0606020202030204" pitchFamily="34" charset="0"/>
            </a:endParaRPr>
          </a:p>
          <a:p>
            <a:r>
              <a:rPr lang="en-US" sz="2800" dirty="0" err="1">
                <a:latin typeface="Arial Narrow" panose="020B0606020202030204" pitchFamily="34" charset="0"/>
              </a:rPr>
              <a:t>Tahun</a:t>
            </a:r>
            <a:r>
              <a:rPr lang="en-US" sz="2800" dirty="0">
                <a:latin typeface="Arial Narrow" panose="020B0606020202030204" pitchFamily="34" charset="0"/>
              </a:rPr>
              <a:t> 2022 </a:t>
            </a:r>
            <a:r>
              <a:rPr lang="en-US" sz="2800" dirty="0" err="1">
                <a:latin typeface="Arial Narrow" panose="020B0606020202030204" pitchFamily="34" charset="0"/>
              </a:rPr>
              <a:t>akan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</a:rPr>
              <a:t>ada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</a:rPr>
              <a:t>migrasi</a:t>
            </a:r>
            <a:r>
              <a:rPr lang="en-US" sz="2800" dirty="0">
                <a:latin typeface="Arial Narrow" panose="020B0606020202030204" pitchFamily="34" charset="0"/>
              </a:rPr>
              <a:t>/</a:t>
            </a:r>
            <a:r>
              <a:rPr lang="en-US" sz="2800" dirty="0" err="1">
                <a:latin typeface="Arial Narrow" panose="020B0606020202030204" pitchFamily="34" charset="0"/>
              </a:rPr>
              <a:t>perpindahan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</a:rPr>
              <a:t>dari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</a:rPr>
              <a:t>aplikasi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b="1" dirty="0">
                <a:latin typeface="Arial Narrow" panose="020B0606020202030204" pitchFamily="34" charset="0"/>
              </a:rPr>
              <a:t>PPK Online </a:t>
            </a:r>
            <a:r>
              <a:rPr lang="en-US" sz="2800" dirty="0">
                <a:latin typeface="Arial Narrow" panose="020B0606020202030204" pitchFamily="34" charset="0"/>
              </a:rPr>
              <a:t>(</a:t>
            </a:r>
            <a:r>
              <a:rPr lang="en-US" sz="2800" dirty="0" err="1">
                <a:latin typeface="Arial Narrow" panose="020B0606020202030204" pitchFamily="34" charset="0"/>
              </a:rPr>
              <a:t>berbasis</a:t>
            </a:r>
            <a:r>
              <a:rPr lang="en-US" sz="2800" dirty="0">
                <a:latin typeface="Arial Narrow" panose="020B0606020202030204" pitchFamily="34" charset="0"/>
              </a:rPr>
              <a:t> PP 46 </a:t>
            </a:r>
            <a:r>
              <a:rPr lang="en-US" sz="2800" dirty="0" err="1">
                <a:latin typeface="Arial Narrow" panose="020B0606020202030204" pitchFamily="34" charset="0"/>
              </a:rPr>
              <a:t>Tahun</a:t>
            </a:r>
            <a:r>
              <a:rPr lang="en-US" sz="2800" dirty="0">
                <a:latin typeface="Arial Narrow" panose="020B0606020202030204" pitchFamily="34" charset="0"/>
              </a:rPr>
              <a:t> 2011) </a:t>
            </a:r>
            <a:r>
              <a:rPr lang="en-US" sz="2800" dirty="0" err="1">
                <a:latin typeface="Arial Narrow" panose="020B0606020202030204" pitchFamily="34" charset="0"/>
              </a:rPr>
              <a:t>ke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b="1" dirty="0">
                <a:latin typeface="Arial Narrow" panose="020B0606020202030204" pitchFamily="34" charset="0"/>
              </a:rPr>
              <a:t>E-</a:t>
            </a:r>
            <a:r>
              <a:rPr lang="en-US" sz="2800" b="1" dirty="0" err="1">
                <a:latin typeface="Arial Narrow" panose="020B0606020202030204" pitchFamily="34" charset="0"/>
              </a:rPr>
              <a:t>Kinerja</a:t>
            </a:r>
            <a:r>
              <a:rPr lang="en-US" sz="2800" dirty="0">
                <a:latin typeface="Arial Narrow" panose="020B0606020202030204" pitchFamily="34" charset="0"/>
              </a:rPr>
              <a:t> (</a:t>
            </a:r>
            <a:r>
              <a:rPr lang="en-US" sz="2800" dirty="0" err="1">
                <a:latin typeface="Arial Narrow" panose="020B0606020202030204" pitchFamily="34" charset="0"/>
              </a:rPr>
              <a:t>berbasis</a:t>
            </a:r>
            <a:r>
              <a:rPr lang="en-US" sz="2800" dirty="0">
                <a:latin typeface="Arial Narrow" panose="020B0606020202030204" pitchFamily="34" charset="0"/>
              </a:rPr>
              <a:t> PP. 30 </a:t>
            </a:r>
            <a:r>
              <a:rPr lang="en-US" sz="2800" dirty="0" err="1">
                <a:latin typeface="Arial Narrow" panose="020B0606020202030204" pitchFamily="34" charset="0"/>
              </a:rPr>
              <a:t>Tahun</a:t>
            </a:r>
            <a:r>
              <a:rPr lang="en-US" sz="2800" dirty="0">
                <a:latin typeface="Arial Narrow" panose="020B0606020202030204" pitchFamily="34" charset="0"/>
              </a:rPr>
              <a:t> 2019). BKD </a:t>
            </a:r>
            <a:r>
              <a:rPr lang="en-US" sz="2800" dirty="0" err="1">
                <a:latin typeface="Arial Narrow" panose="020B0606020202030204" pitchFamily="34" charset="0"/>
              </a:rPr>
              <a:t>sedang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</a:rPr>
              <a:t>mempersiapkan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</a:rPr>
              <a:t>langkah-langkah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</a:rPr>
              <a:t>migrasi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</a:rPr>
              <a:t>aplikasi</a:t>
            </a:r>
            <a:r>
              <a:rPr lang="en-US" sz="2800" dirty="0">
                <a:latin typeface="Arial Narrow" panose="020B0606020202030204" pitchFamily="34" charset="0"/>
              </a:rPr>
              <a:t>.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20857" y="2032670"/>
            <a:ext cx="844752" cy="1055076"/>
            <a:chOff x="320857" y="1768510"/>
            <a:chExt cx="844752" cy="1055076"/>
          </a:xfrm>
        </p:grpSpPr>
        <p:sp>
          <p:nvSpPr>
            <p:cNvPr id="12" name="Teardrop 11"/>
            <p:cNvSpPr/>
            <p:nvPr/>
          </p:nvSpPr>
          <p:spPr>
            <a:xfrm>
              <a:off x="320857" y="1959427"/>
              <a:ext cx="844752" cy="864159"/>
            </a:xfrm>
            <a:prstGeom prst="teardrop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1" name="Teardrop 10"/>
            <p:cNvSpPr/>
            <p:nvPr/>
          </p:nvSpPr>
          <p:spPr>
            <a:xfrm>
              <a:off x="320857" y="1768510"/>
              <a:ext cx="844752" cy="864159"/>
            </a:xfrm>
            <a:prstGeom prst="teardrop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1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0857" y="3414911"/>
            <a:ext cx="844752" cy="1055076"/>
            <a:chOff x="320857" y="1768510"/>
            <a:chExt cx="844752" cy="1055076"/>
          </a:xfrm>
        </p:grpSpPr>
        <p:sp>
          <p:nvSpPr>
            <p:cNvPr id="15" name="Teardrop 14"/>
            <p:cNvSpPr/>
            <p:nvPr/>
          </p:nvSpPr>
          <p:spPr>
            <a:xfrm>
              <a:off x="320857" y="1959427"/>
              <a:ext cx="844752" cy="864159"/>
            </a:xfrm>
            <a:prstGeom prst="teardrop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6" name="Teardrop 15"/>
            <p:cNvSpPr/>
            <p:nvPr/>
          </p:nvSpPr>
          <p:spPr>
            <a:xfrm>
              <a:off x="320857" y="1768510"/>
              <a:ext cx="844752" cy="864159"/>
            </a:xfrm>
            <a:prstGeom prst="teardrop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20857" y="4905047"/>
            <a:ext cx="844752" cy="1055076"/>
            <a:chOff x="320857" y="1768510"/>
            <a:chExt cx="844752" cy="1055076"/>
          </a:xfrm>
        </p:grpSpPr>
        <p:sp>
          <p:nvSpPr>
            <p:cNvPr id="18" name="Teardrop 17"/>
            <p:cNvSpPr/>
            <p:nvPr/>
          </p:nvSpPr>
          <p:spPr>
            <a:xfrm>
              <a:off x="320857" y="1959427"/>
              <a:ext cx="844752" cy="864159"/>
            </a:xfrm>
            <a:prstGeom prst="teardrop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9" name="Teardrop 18"/>
            <p:cNvSpPr/>
            <p:nvPr/>
          </p:nvSpPr>
          <p:spPr>
            <a:xfrm>
              <a:off x="320857" y="1768510"/>
              <a:ext cx="844752" cy="864159"/>
            </a:xfrm>
            <a:prstGeom prst="teardrop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6232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93517" y="1583136"/>
            <a:ext cx="6047345" cy="1181123"/>
            <a:chOff x="0" y="0"/>
            <a:chExt cx="12094689" cy="2362245"/>
          </a:xfrm>
          <a:solidFill>
            <a:schemeClr val="accent5">
              <a:lumMod val="50000"/>
            </a:schemeClr>
          </a:solidFill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094689" cy="2362245"/>
              <a:chOff x="0" y="0"/>
              <a:chExt cx="6502328" cy="1269987"/>
            </a:xfrm>
            <a:grpFill/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502329" cy="1269987"/>
              </a:xfrm>
              <a:custGeom>
                <a:avLst/>
                <a:gdLst/>
                <a:ahLst/>
                <a:cxnLst/>
                <a:rect l="l" t="t" r="r" b="b"/>
                <a:pathLst>
                  <a:path w="6502329" h="1269987">
                    <a:moveTo>
                      <a:pt x="6377868" y="1269987"/>
                    </a:moveTo>
                    <a:lnTo>
                      <a:pt x="124460" y="1269987"/>
                    </a:lnTo>
                    <a:cubicBezTo>
                      <a:pt x="55880" y="1269987"/>
                      <a:pt x="0" y="1214107"/>
                      <a:pt x="0" y="114552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6377868" y="0"/>
                    </a:lnTo>
                    <a:cubicBezTo>
                      <a:pt x="6446449" y="0"/>
                      <a:pt x="6502329" y="55880"/>
                      <a:pt x="6502329" y="124460"/>
                    </a:cubicBezTo>
                    <a:lnTo>
                      <a:pt x="6502329" y="1145527"/>
                    </a:lnTo>
                    <a:cubicBezTo>
                      <a:pt x="6502329" y="1214107"/>
                      <a:pt x="6446449" y="1269987"/>
                      <a:pt x="6377868" y="1269987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1977060" y="159084"/>
              <a:ext cx="8140569" cy="197489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54"/>
                </a:lnSpc>
                <a:spcBef>
                  <a:spcPct val="0"/>
                </a:spcBef>
              </a:pPr>
              <a:r>
                <a:rPr lang="en-US" sz="5468" spc="-55" dirty="0" err="1">
                  <a:solidFill>
                    <a:srgbClr val="FFFFFF"/>
                  </a:solidFill>
                  <a:latin typeface="DM Sans Bold"/>
                </a:rPr>
                <a:t>Terimakasih</a:t>
              </a:r>
              <a:endParaRPr lang="en-US" sz="5468" spc="-55" dirty="0">
                <a:solidFill>
                  <a:srgbClr val="FFFFFF"/>
                </a:solidFill>
                <a:latin typeface="DM Sans Bold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228175">
            <a:off x="7824957" y="2499162"/>
            <a:ext cx="3340035" cy="2358758"/>
            <a:chOff x="-1" y="0"/>
            <a:chExt cx="3183443" cy="3477835"/>
          </a:xfrm>
          <a:solidFill>
            <a:srgbClr val="FFC000"/>
          </a:solidFill>
        </p:grpSpPr>
        <p:grpSp>
          <p:nvGrpSpPr>
            <p:cNvPr id="9" name="Group 9"/>
            <p:cNvGrpSpPr/>
            <p:nvPr/>
          </p:nvGrpSpPr>
          <p:grpSpPr>
            <a:xfrm>
              <a:off x="-1" y="0"/>
              <a:ext cx="3183443" cy="3477835"/>
              <a:chOff x="-1" y="0"/>
              <a:chExt cx="3427753" cy="3744737"/>
            </a:xfrm>
            <a:grpFill/>
          </p:grpSpPr>
          <p:sp>
            <p:nvSpPr>
              <p:cNvPr id="10" name="Freeform 10"/>
              <p:cNvSpPr/>
              <p:nvPr/>
            </p:nvSpPr>
            <p:spPr>
              <a:xfrm>
                <a:off x="-1" y="218440"/>
                <a:ext cx="3427753" cy="3526297"/>
              </a:xfrm>
              <a:custGeom>
                <a:avLst/>
                <a:gdLst/>
                <a:ahLst/>
                <a:cxnLst/>
                <a:rect l="l" t="t" r="r" b="b"/>
                <a:pathLst>
                  <a:path w="3427754" h="3526296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860282"/>
                    </a:cubicBezTo>
                    <a:cubicBezTo>
                      <a:pt x="2540" y="1658353"/>
                      <a:pt x="7620" y="2345196"/>
                      <a:pt x="7620" y="2605546"/>
                    </a:cubicBezTo>
                    <a:cubicBezTo>
                      <a:pt x="7620" y="2799856"/>
                      <a:pt x="16510" y="3198636"/>
                      <a:pt x="21590" y="3390406"/>
                    </a:cubicBezTo>
                    <a:lnTo>
                      <a:pt x="130810" y="3504706"/>
                    </a:lnTo>
                    <a:cubicBezTo>
                      <a:pt x="275590" y="3512326"/>
                      <a:pt x="543560" y="3526296"/>
                      <a:pt x="793750" y="3526296"/>
                    </a:cubicBezTo>
                    <a:lnTo>
                      <a:pt x="3427754" y="3526296"/>
                    </a:lnTo>
                    <a:lnTo>
                      <a:pt x="3427754" y="751229"/>
                    </a:lnTo>
                    <a:cubicBezTo>
                      <a:pt x="3427754" y="323850"/>
                      <a:pt x="3418864" y="46990"/>
                      <a:pt x="3418864" y="46990"/>
                    </a:cubicBezTo>
                    <a:cubicBezTo>
                      <a:pt x="3263924" y="26670"/>
                      <a:pt x="3107714" y="16510"/>
                      <a:pt x="2950234" y="17780"/>
                    </a:cubicBezTo>
                    <a:cubicBezTo>
                      <a:pt x="2677184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grpFill/>
            </p:spPr>
          </p:sp>
          <p:sp>
            <p:nvSpPr>
              <p:cNvPr id="11" name="Freeform 11"/>
              <p:cNvSpPr/>
              <p:nvPr/>
            </p:nvSpPr>
            <p:spPr>
              <a:xfrm>
                <a:off x="21590" y="0"/>
                <a:ext cx="2938804" cy="3724416"/>
              </a:xfrm>
              <a:custGeom>
                <a:avLst/>
                <a:gdLst/>
                <a:ahLst/>
                <a:cxnLst/>
                <a:rect l="l" t="t" r="r" b="b"/>
                <a:pathLst>
                  <a:path w="2938804" h="3724416">
                    <a:moveTo>
                      <a:pt x="0" y="3610116"/>
                    </a:moveTo>
                    <a:lnTo>
                      <a:pt x="109220" y="3724416"/>
                    </a:lnTo>
                    <a:lnTo>
                      <a:pt x="123190" y="3591066"/>
                    </a:lnTo>
                    <a:lnTo>
                      <a:pt x="0" y="3610116"/>
                    </a:lnTo>
                    <a:close/>
                    <a:moveTo>
                      <a:pt x="1739924" y="106680"/>
                    </a:moveTo>
                    <a:cubicBezTo>
                      <a:pt x="1739924" y="106680"/>
                      <a:pt x="2157754" y="64770"/>
                      <a:pt x="2294914" y="55880"/>
                    </a:cubicBezTo>
                    <a:cubicBezTo>
                      <a:pt x="2432074" y="46990"/>
                      <a:pt x="2912134" y="0"/>
                      <a:pt x="2912134" y="0"/>
                    </a:cubicBezTo>
                    <a:cubicBezTo>
                      <a:pt x="2905784" y="41910"/>
                      <a:pt x="2904514" y="86360"/>
                      <a:pt x="2909594" y="128270"/>
                    </a:cubicBezTo>
                    <a:cubicBezTo>
                      <a:pt x="2915944" y="167640"/>
                      <a:pt x="2918484" y="208280"/>
                      <a:pt x="2917214" y="248920"/>
                    </a:cubicBezTo>
                    <a:lnTo>
                      <a:pt x="2938804" y="318770"/>
                    </a:lnTo>
                    <a:lnTo>
                      <a:pt x="2928644" y="419100"/>
                    </a:lnTo>
                    <a:cubicBezTo>
                      <a:pt x="2928644" y="419100"/>
                      <a:pt x="2178074" y="454660"/>
                      <a:pt x="2040914" y="471170"/>
                    </a:cubicBezTo>
                    <a:cubicBezTo>
                      <a:pt x="1903754" y="487680"/>
                      <a:pt x="1699284" y="486410"/>
                      <a:pt x="1699284" y="486410"/>
                    </a:cubicBezTo>
                    <a:cubicBezTo>
                      <a:pt x="1699284" y="486410"/>
                      <a:pt x="1691664" y="365760"/>
                      <a:pt x="1704364" y="322580"/>
                    </a:cubicBezTo>
                    <a:cubicBezTo>
                      <a:pt x="1714524" y="288290"/>
                      <a:pt x="1718334" y="251460"/>
                      <a:pt x="1713254" y="214630"/>
                    </a:cubicBezTo>
                    <a:cubicBezTo>
                      <a:pt x="1713254" y="186690"/>
                      <a:pt x="1739924" y="106680"/>
                      <a:pt x="1739924" y="10668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419548" y="754189"/>
              <a:ext cx="2746786" cy="2178224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DM Sans"/>
              </a:endParaRPr>
            </a:p>
            <a:p>
              <a:pPr algn="ctr"/>
              <a:r>
                <a:rPr lang="en-US" sz="2400" dirty="0">
                  <a:solidFill>
                    <a:srgbClr val="000000"/>
                  </a:solidFill>
                  <a:latin typeface="DM Sans"/>
                </a:rPr>
                <a:t>Indonesia </a:t>
              </a:r>
              <a:r>
                <a:rPr lang="en-US" sz="2400" dirty="0" err="1">
                  <a:solidFill>
                    <a:srgbClr val="000000"/>
                  </a:solidFill>
                  <a:latin typeface="DM Sans"/>
                </a:rPr>
                <a:t>Tangguh</a:t>
              </a:r>
              <a:endParaRPr lang="en-US" sz="2400" dirty="0">
                <a:solidFill>
                  <a:srgbClr val="000000"/>
                </a:solidFill>
                <a:latin typeface="DM Sans"/>
              </a:endParaRPr>
            </a:p>
            <a:p>
              <a:pPr algn="ctr"/>
              <a:r>
                <a:rPr lang="en-US" sz="2400" dirty="0">
                  <a:solidFill>
                    <a:srgbClr val="000000"/>
                  </a:solidFill>
                  <a:latin typeface="DM Sans"/>
                </a:rPr>
                <a:t>Indonesia </a:t>
              </a:r>
              <a:r>
                <a:rPr lang="en-US" sz="2400" dirty="0" err="1">
                  <a:solidFill>
                    <a:srgbClr val="000000"/>
                  </a:solidFill>
                  <a:latin typeface="DM Sans"/>
                </a:rPr>
                <a:t>Tumbuh</a:t>
              </a:r>
              <a:endParaRPr lang="en-US" sz="2400" dirty="0">
                <a:solidFill>
                  <a:srgbClr val="000000"/>
                </a:solidFill>
                <a:latin typeface="DM Sans"/>
              </a:endParaRPr>
            </a:p>
            <a:p>
              <a:pPr algn="ctr"/>
              <a:r>
                <a:rPr lang="en-US" sz="2400" dirty="0">
                  <a:solidFill>
                    <a:srgbClr val="000000"/>
                  </a:solidFill>
                  <a:latin typeface="DM Sans"/>
                </a:rPr>
                <a:t>NTT Sejahtera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30214" y="3983773"/>
            <a:ext cx="572908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tabLst>
                <a:tab pos="2800350" algn="l"/>
              </a:tabLst>
            </a:pP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Youtube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	: BKD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Provinsi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NTT</a:t>
            </a:r>
          </a:p>
          <a:p>
            <a:pPr>
              <a:tabLst>
                <a:tab pos="2800350" algn="l"/>
              </a:tabLst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Instagram	: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bkdprovinsntt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  <a:p>
            <a:pPr>
              <a:tabLst>
                <a:tab pos="2800350" algn="l"/>
              </a:tabLst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Facebook	: BKD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Provinsi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NTT</a:t>
            </a:r>
          </a:p>
          <a:p>
            <a:pPr>
              <a:tabLst>
                <a:tab pos="2800350" algn="l"/>
              </a:tabLst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Twitter 	: @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bkdprovinsintt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  <a:p>
            <a:pPr>
              <a:tabLst>
                <a:tab pos="2800350" algn="l"/>
              </a:tabLst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Website	: bkd.nttprov.go.id</a:t>
            </a:r>
          </a:p>
        </p:txBody>
      </p:sp>
    </p:spTree>
    <p:extLst>
      <p:ext uri="{BB962C8B-B14F-4D97-AF65-F5344CB8AC3E}">
        <p14:creationId xmlns:p14="http://schemas.microsoft.com/office/powerpoint/2010/main" val="2612680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Hexagon 36"/>
          <p:cNvSpPr/>
          <p:nvPr/>
        </p:nvSpPr>
        <p:spPr>
          <a:xfrm>
            <a:off x="9704965" y="868405"/>
            <a:ext cx="2182762" cy="2892810"/>
          </a:xfrm>
          <a:prstGeom prst="hexagon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12964" y="215814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>
                <a:latin typeface="Arial Narrow" panose="020B0606020202030204" pitchFamily="34" charset="0"/>
              </a:rPr>
              <a:t>Menciptakan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birokrasi</a:t>
            </a:r>
            <a:r>
              <a:rPr lang="en-US" sz="2400" dirty="0">
                <a:latin typeface="Arial Narrow" panose="020B0606020202030204" pitchFamily="34" charset="0"/>
              </a:rPr>
              <a:t> yang professional </a:t>
            </a:r>
            <a:r>
              <a:rPr lang="en-US" sz="2400" dirty="0" err="1">
                <a:latin typeface="Arial Narrow" panose="020B0606020202030204" pitchFamily="34" charset="0"/>
              </a:rPr>
              <a:t>dengan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karakteristik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adaptif</a:t>
            </a:r>
            <a:r>
              <a:rPr lang="en-US" sz="2400" dirty="0">
                <a:latin typeface="Arial Narrow" panose="020B0606020202030204" pitchFamily="34" charset="0"/>
              </a:rPr>
              <a:t>, </a:t>
            </a:r>
            <a:r>
              <a:rPr lang="en-US" sz="2400" dirty="0" err="1">
                <a:latin typeface="Arial Narrow" panose="020B0606020202030204" pitchFamily="34" charset="0"/>
              </a:rPr>
              <a:t>berintegritas</a:t>
            </a:r>
            <a:r>
              <a:rPr lang="en-US" sz="2400" dirty="0">
                <a:latin typeface="Arial Narrow" panose="020B0606020202030204" pitchFamily="34" charset="0"/>
              </a:rPr>
              <a:t>, </a:t>
            </a:r>
            <a:r>
              <a:rPr lang="en-US" sz="2400" dirty="0" err="1">
                <a:latin typeface="Arial Narrow" panose="020B0606020202030204" pitchFamily="34" charset="0"/>
              </a:rPr>
              <a:t>berkinerja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tinggi</a:t>
            </a:r>
            <a:r>
              <a:rPr lang="en-US" sz="2400" dirty="0">
                <a:latin typeface="Arial Narrow" panose="020B0606020202030204" pitchFamily="34" charset="0"/>
              </a:rPr>
              <a:t>, </a:t>
            </a:r>
            <a:r>
              <a:rPr lang="en-US" sz="2400" dirty="0" err="1">
                <a:latin typeface="Arial Narrow" panose="020B0606020202030204" pitchFamily="34" charset="0"/>
              </a:rPr>
              <a:t>bebas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bersih</a:t>
            </a:r>
            <a:r>
              <a:rPr lang="en-US" sz="2400" dirty="0">
                <a:latin typeface="Arial Narrow" panose="020B0606020202030204" pitchFamily="34" charset="0"/>
              </a:rPr>
              <a:t> KKN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358182" y="4232514"/>
            <a:ext cx="5613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 Narrow" panose="020B0606020202030204" pitchFamily="34" charset="0"/>
              </a:rPr>
              <a:t>Menciptakan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kualitas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pelayanan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publik</a:t>
            </a:r>
            <a:r>
              <a:rPr lang="en-US" sz="2400" dirty="0">
                <a:latin typeface="Arial Narrow" panose="020B0606020202030204" pitchFamily="34" charset="0"/>
              </a:rPr>
              <a:t> yang </a:t>
            </a:r>
            <a:r>
              <a:rPr lang="en-US" sz="2400" dirty="0" err="1">
                <a:latin typeface="Arial Narrow" panose="020B0606020202030204" pitchFamily="34" charset="0"/>
              </a:rPr>
              <a:t>efektif</a:t>
            </a:r>
            <a:r>
              <a:rPr lang="en-US" sz="2400" dirty="0">
                <a:latin typeface="Arial Narrow" panose="020B0606020202030204" pitchFamily="34" charset="0"/>
              </a:rPr>
              <a:t>, </a:t>
            </a:r>
            <a:r>
              <a:rPr lang="en-US" sz="2400" dirty="0" err="1">
                <a:latin typeface="Arial Narrow" panose="020B0606020202030204" pitchFamily="34" charset="0"/>
              </a:rPr>
              <a:t>akuntabel</a:t>
            </a:r>
            <a:r>
              <a:rPr lang="en-US" sz="2400" dirty="0">
                <a:latin typeface="Arial Narrow" panose="020B0606020202030204" pitchFamily="34" charset="0"/>
              </a:rPr>
              <a:t>, </a:t>
            </a:r>
            <a:r>
              <a:rPr lang="en-US" sz="2400" dirty="0" err="1">
                <a:latin typeface="Arial Narrow" panose="020B0606020202030204" pitchFamily="34" charset="0"/>
              </a:rPr>
              <a:t>transparan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partisipatif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793674" y="5260001"/>
            <a:ext cx="1139832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6413" lvl="1" indent="-457200" algn="just">
              <a:buFont typeface="+mj-lt"/>
              <a:buAutoNum type="arabicPeriod"/>
            </a:pPr>
            <a:r>
              <a:rPr lang="en-US" sz="2500" dirty="0" err="1">
                <a:latin typeface="Arial Narrow" panose="020B0606020202030204" pitchFamily="34" charset="0"/>
              </a:rPr>
              <a:t>Mewujudkan</a:t>
            </a:r>
            <a:r>
              <a:rPr lang="en-US" sz="2500" dirty="0">
                <a:latin typeface="Arial Narrow" panose="020B0606020202030204" pitchFamily="34" charset="0"/>
              </a:rPr>
              <a:t> system </a:t>
            </a:r>
            <a:r>
              <a:rPr lang="en-US" sz="2500" dirty="0" err="1">
                <a:latin typeface="Arial Narrow" panose="020B0606020202030204" pitchFamily="34" charset="0"/>
              </a:rPr>
              <a:t>palayanan</a:t>
            </a:r>
            <a:r>
              <a:rPr lang="en-US" sz="2500" dirty="0">
                <a:latin typeface="Arial Narrow" panose="020B0606020202030204" pitchFamily="34" charset="0"/>
              </a:rPr>
              <a:t> </a:t>
            </a:r>
            <a:r>
              <a:rPr lang="en-US" sz="2500" dirty="0" err="1">
                <a:latin typeface="Arial Narrow" panose="020B0606020202030204" pitchFamily="34" charset="0"/>
              </a:rPr>
              <a:t>publik</a:t>
            </a:r>
            <a:r>
              <a:rPr lang="en-US" sz="2500" dirty="0">
                <a:latin typeface="Arial Narrow" panose="020B0606020202030204" pitchFamily="34" charset="0"/>
              </a:rPr>
              <a:t> yang </a:t>
            </a:r>
            <a:r>
              <a:rPr lang="en-US" sz="2500" dirty="0" err="1">
                <a:latin typeface="Arial Narrow" panose="020B0606020202030204" pitchFamily="34" charset="0"/>
              </a:rPr>
              <a:t>efisien</a:t>
            </a:r>
            <a:r>
              <a:rPr lang="en-US" sz="2500" dirty="0">
                <a:latin typeface="Arial Narrow" panose="020B0606020202030204" pitchFamily="34" charset="0"/>
              </a:rPr>
              <a:t> </a:t>
            </a:r>
            <a:r>
              <a:rPr lang="en-US" sz="2500" dirty="0" err="1">
                <a:latin typeface="Arial Narrow" panose="020B0606020202030204" pitchFamily="34" charset="0"/>
              </a:rPr>
              <a:t>dan</a:t>
            </a:r>
            <a:r>
              <a:rPr lang="en-US" sz="2500" dirty="0">
                <a:latin typeface="Arial Narrow" panose="020B0606020202030204" pitchFamily="34" charset="0"/>
              </a:rPr>
              <a:t> </a:t>
            </a:r>
            <a:r>
              <a:rPr lang="en-US" sz="2500" dirty="0" err="1">
                <a:latin typeface="Arial Narrow" panose="020B0606020202030204" pitchFamily="34" charset="0"/>
              </a:rPr>
              <a:t>efektif</a:t>
            </a:r>
            <a:endParaRPr lang="en-US" sz="2500" dirty="0">
              <a:latin typeface="Arial Narrow" panose="020B0606020202030204" pitchFamily="34" charset="0"/>
            </a:endParaRPr>
          </a:p>
          <a:p>
            <a:pPr marL="506413" lvl="1" indent="-457200" algn="just">
              <a:buFont typeface="+mj-lt"/>
              <a:buAutoNum type="arabicPeriod"/>
            </a:pPr>
            <a:r>
              <a:rPr lang="en-US" sz="2500" dirty="0" err="1">
                <a:latin typeface="Arial Narrow" panose="020B0606020202030204" pitchFamily="34" charset="0"/>
              </a:rPr>
              <a:t>Terwujudnya</a:t>
            </a:r>
            <a:r>
              <a:rPr lang="en-US" sz="2500" dirty="0">
                <a:latin typeface="Arial Narrow" panose="020B0606020202030204" pitchFamily="34" charset="0"/>
              </a:rPr>
              <a:t> </a:t>
            </a:r>
            <a:r>
              <a:rPr lang="en-US" sz="2500" dirty="0" err="1">
                <a:latin typeface="Arial Narrow" panose="020B0606020202030204" pitchFamily="34" charset="0"/>
              </a:rPr>
              <a:t>penyelenggaraan</a:t>
            </a:r>
            <a:r>
              <a:rPr lang="en-US" sz="2500" dirty="0">
                <a:latin typeface="Arial Narrow" panose="020B0606020202030204" pitchFamily="34" charset="0"/>
              </a:rPr>
              <a:t> </a:t>
            </a:r>
            <a:r>
              <a:rPr lang="en-US" sz="2500" dirty="0" err="1">
                <a:latin typeface="Arial Narrow" panose="020B0606020202030204" pitchFamily="34" charset="0"/>
              </a:rPr>
              <a:t>pemerintah</a:t>
            </a:r>
            <a:r>
              <a:rPr lang="en-US" sz="2500" dirty="0">
                <a:latin typeface="Arial Narrow" panose="020B0606020202030204" pitchFamily="34" charset="0"/>
              </a:rPr>
              <a:t> yang </a:t>
            </a:r>
            <a:r>
              <a:rPr lang="en-US" sz="2500" dirty="0" err="1">
                <a:latin typeface="Arial Narrow" panose="020B0606020202030204" pitchFamily="34" charset="0"/>
              </a:rPr>
              <a:t>bebas</a:t>
            </a:r>
            <a:r>
              <a:rPr lang="en-US" sz="2500" dirty="0">
                <a:latin typeface="Arial Narrow" panose="020B0606020202030204" pitchFamily="34" charset="0"/>
              </a:rPr>
              <a:t> </a:t>
            </a:r>
            <a:r>
              <a:rPr lang="en-US" sz="2500" dirty="0" err="1">
                <a:latin typeface="Arial Narrow" panose="020B0606020202030204" pitchFamily="34" charset="0"/>
              </a:rPr>
              <a:t>Korupsi</a:t>
            </a:r>
            <a:r>
              <a:rPr lang="en-US" sz="2500" dirty="0">
                <a:latin typeface="Arial Narrow" panose="020B0606020202030204" pitchFamily="34" charset="0"/>
              </a:rPr>
              <a:t>, </a:t>
            </a:r>
            <a:r>
              <a:rPr lang="en-US" sz="2500" dirty="0" err="1">
                <a:latin typeface="Arial Narrow" panose="020B0606020202030204" pitchFamily="34" charset="0"/>
              </a:rPr>
              <a:t>Kolusi</a:t>
            </a:r>
            <a:r>
              <a:rPr lang="en-US" sz="2500" dirty="0">
                <a:latin typeface="Arial Narrow" panose="020B0606020202030204" pitchFamily="34" charset="0"/>
              </a:rPr>
              <a:t> </a:t>
            </a:r>
            <a:r>
              <a:rPr lang="en-US" sz="2500" dirty="0" err="1">
                <a:latin typeface="Arial Narrow" panose="020B0606020202030204" pitchFamily="34" charset="0"/>
              </a:rPr>
              <a:t>dan</a:t>
            </a:r>
            <a:r>
              <a:rPr lang="en-US" sz="2500" dirty="0">
                <a:latin typeface="Arial Narrow" panose="020B0606020202030204" pitchFamily="34" charset="0"/>
              </a:rPr>
              <a:t> </a:t>
            </a:r>
            <a:r>
              <a:rPr lang="en-US" sz="2500" dirty="0" err="1">
                <a:latin typeface="Arial Narrow" panose="020B0606020202030204" pitchFamily="34" charset="0"/>
              </a:rPr>
              <a:t>Nepotisme</a:t>
            </a:r>
            <a:endParaRPr lang="en-US" sz="2500" dirty="0">
              <a:latin typeface="Arial Narrow" panose="020B0606020202030204" pitchFamily="34" charset="0"/>
            </a:endParaRPr>
          </a:p>
          <a:p>
            <a:pPr marL="506413" lvl="1" indent="-457200" algn="just">
              <a:buFont typeface="+mj-lt"/>
              <a:buAutoNum type="arabicPeriod"/>
            </a:pPr>
            <a:r>
              <a:rPr lang="en-US" sz="2500" dirty="0" err="1">
                <a:latin typeface="Arial Narrow" panose="020B0606020202030204" pitchFamily="34" charset="0"/>
              </a:rPr>
              <a:t>Meningkatnya</a:t>
            </a:r>
            <a:r>
              <a:rPr lang="en-US" sz="2500" dirty="0">
                <a:latin typeface="Arial Narrow" panose="020B0606020202030204" pitchFamily="34" charset="0"/>
              </a:rPr>
              <a:t> </a:t>
            </a:r>
            <a:r>
              <a:rPr lang="en-US" sz="2500" dirty="0" err="1">
                <a:latin typeface="Arial Narrow" panose="020B0606020202030204" pitchFamily="34" charset="0"/>
              </a:rPr>
              <a:t>ketetpan</a:t>
            </a:r>
            <a:r>
              <a:rPr lang="en-US" sz="2500" dirty="0">
                <a:latin typeface="Arial Narrow" panose="020B0606020202030204" pitchFamily="34" charset="0"/>
              </a:rPr>
              <a:t> </a:t>
            </a:r>
            <a:r>
              <a:rPr lang="en-US" sz="2500" dirty="0" err="1">
                <a:latin typeface="Arial Narrow" panose="020B0606020202030204" pitchFamily="34" charset="0"/>
              </a:rPr>
              <a:t>waktu</a:t>
            </a:r>
            <a:r>
              <a:rPr lang="en-US" sz="2500" dirty="0">
                <a:latin typeface="Arial Narrow" panose="020B0606020202030204" pitchFamily="34" charset="0"/>
              </a:rPr>
              <a:t> </a:t>
            </a:r>
            <a:r>
              <a:rPr lang="en-US" sz="2500" dirty="0" err="1">
                <a:latin typeface="Arial Narrow" panose="020B0606020202030204" pitchFamily="34" charset="0"/>
              </a:rPr>
              <a:t>dan</a:t>
            </a:r>
            <a:r>
              <a:rPr lang="en-US" sz="2500" dirty="0">
                <a:latin typeface="Arial Narrow" panose="020B0606020202030204" pitchFamily="34" charset="0"/>
              </a:rPr>
              <a:t> </a:t>
            </a:r>
            <a:r>
              <a:rPr lang="en-US" sz="2500" dirty="0" err="1">
                <a:latin typeface="Arial Narrow" panose="020B0606020202030204" pitchFamily="34" charset="0"/>
              </a:rPr>
              <a:t>mutu</a:t>
            </a:r>
            <a:r>
              <a:rPr lang="en-US" sz="2500" dirty="0">
                <a:latin typeface="Arial Narrow" panose="020B0606020202030204" pitchFamily="34" charset="0"/>
              </a:rPr>
              <a:t> </a:t>
            </a:r>
            <a:r>
              <a:rPr lang="en-US" sz="2500" dirty="0" err="1">
                <a:latin typeface="Arial Narrow" panose="020B0606020202030204" pitchFamily="34" charset="0"/>
              </a:rPr>
              <a:t>pelaksanaan</a:t>
            </a:r>
            <a:r>
              <a:rPr lang="en-US" sz="2500" dirty="0">
                <a:latin typeface="Arial Narrow" panose="020B0606020202030204" pitchFamily="34" charset="0"/>
              </a:rPr>
              <a:t> </a:t>
            </a:r>
            <a:r>
              <a:rPr lang="en-US" sz="2500" dirty="0" err="1">
                <a:latin typeface="Arial Narrow" panose="020B0606020202030204" pitchFamily="34" charset="0"/>
              </a:rPr>
              <a:t>pembangunan</a:t>
            </a:r>
            <a:r>
              <a:rPr lang="en-US" sz="2500" dirty="0">
                <a:latin typeface="Arial Narrow" panose="020B0606020202030204" pitchFamily="34" charset="0"/>
              </a:rPr>
              <a:t> </a:t>
            </a:r>
            <a:r>
              <a:rPr lang="en-US" sz="2500" dirty="0" err="1">
                <a:latin typeface="Arial Narrow" panose="020B0606020202030204" pitchFamily="34" charset="0"/>
              </a:rPr>
              <a:t>daerah</a:t>
            </a:r>
            <a:r>
              <a:rPr lang="en-US" sz="2500" dirty="0">
                <a:latin typeface="Arial Narrow" panose="020B0606020202030204" pitchFamily="34" charset="0"/>
              </a:rPr>
              <a:t>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43326" y="1423211"/>
            <a:ext cx="3181206" cy="1060941"/>
            <a:chOff x="266701" y="1323389"/>
            <a:chExt cx="3181206" cy="1060941"/>
          </a:xfrm>
        </p:grpSpPr>
        <p:sp>
          <p:nvSpPr>
            <p:cNvPr id="3" name="Pentagon 2"/>
            <p:cNvSpPr/>
            <p:nvPr/>
          </p:nvSpPr>
          <p:spPr>
            <a:xfrm>
              <a:off x="1120877" y="1323389"/>
              <a:ext cx="2327030" cy="644539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ardrop 13"/>
            <p:cNvSpPr/>
            <p:nvPr/>
          </p:nvSpPr>
          <p:spPr>
            <a:xfrm>
              <a:off x="266701" y="1438452"/>
              <a:ext cx="869638" cy="945878"/>
            </a:xfrm>
            <a:prstGeom prst="teardrop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entagon 16"/>
            <p:cNvSpPr/>
            <p:nvPr/>
          </p:nvSpPr>
          <p:spPr>
            <a:xfrm>
              <a:off x="1206152" y="1363806"/>
              <a:ext cx="2241755" cy="776335"/>
            </a:xfrm>
            <a:prstGeom prst="homePlat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ardrop 17"/>
            <p:cNvSpPr/>
            <p:nvPr/>
          </p:nvSpPr>
          <p:spPr>
            <a:xfrm>
              <a:off x="266701" y="1495602"/>
              <a:ext cx="983937" cy="888728"/>
            </a:xfrm>
            <a:prstGeom prst="teardrop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246860" y="1390707"/>
              <a:ext cx="207767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9213" lvl="1" algn="just"/>
              <a:r>
                <a:rPr lang="en-US" sz="3600" b="1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Tujuan</a:t>
              </a:r>
              <a:endParaRPr lang="en-US" sz="36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8282" y="1558811"/>
              <a:ext cx="44467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9213" lvl="1" algn="just"/>
              <a:r>
                <a:rPr lang="en-US" sz="3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1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488544" y="3402851"/>
            <a:ext cx="3181206" cy="1060941"/>
            <a:chOff x="266701" y="1323389"/>
            <a:chExt cx="3181206" cy="1060941"/>
          </a:xfrm>
        </p:grpSpPr>
        <p:sp>
          <p:nvSpPr>
            <p:cNvPr id="23" name="Pentagon 22"/>
            <p:cNvSpPr/>
            <p:nvPr/>
          </p:nvSpPr>
          <p:spPr>
            <a:xfrm>
              <a:off x="1120877" y="1323389"/>
              <a:ext cx="2327030" cy="644539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ardrop 23"/>
            <p:cNvSpPr/>
            <p:nvPr/>
          </p:nvSpPr>
          <p:spPr>
            <a:xfrm>
              <a:off x="266701" y="1438452"/>
              <a:ext cx="869638" cy="945878"/>
            </a:xfrm>
            <a:prstGeom prst="teardrop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entagon 24"/>
            <p:cNvSpPr/>
            <p:nvPr/>
          </p:nvSpPr>
          <p:spPr>
            <a:xfrm>
              <a:off x="1206152" y="1363806"/>
              <a:ext cx="2241755" cy="776335"/>
            </a:xfrm>
            <a:prstGeom prst="homePlat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ardrop 25"/>
            <p:cNvSpPr/>
            <p:nvPr/>
          </p:nvSpPr>
          <p:spPr>
            <a:xfrm>
              <a:off x="266701" y="1495602"/>
              <a:ext cx="983937" cy="888728"/>
            </a:xfrm>
            <a:prstGeom prst="teardrop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246860" y="1390707"/>
              <a:ext cx="207767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9213" lvl="1" algn="just"/>
              <a:r>
                <a:rPr lang="en-US" sz="3600" b="1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Sasaran</a:t>
              </a:r>
              <a:endParaRPr lang="en-US" sz="36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88282" y="1558811"/>
              <a:ext cx="44467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9213" lvl="1" algn="just"/>
              <a:r>
                <a:rPr lang="en-US" sz="3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43326" y="4284604"/>
            <a:ext cx="3181206" cy="1060941"/>
            <a:chOff x="266701" y="1323389"/>
            <a:chExt cx="3181206" cy="1060941"/>
          </a:xfrm>
        </p:grpSpPr>
        <p:sp>
          <p:nvSpPr>
            <p:cNvPr id="30" name="Pentagon 29"/>
            <p:cNvSpPr/>
            <p:nvPr/>
          </p:nvSpPr>
          <p:spPr>
            <a:xfrm>
              <a:off x="1120877" y="1323389"/>
              <a:ext cx="2327030" cy="644539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ardrop 30"/>
            <p:cNvSpPr/>
            <p:nvPr/>
          </p:nvSpPr>
          <p:spPr>
            <a:xfrm>
              <a:off x="266701" y="1438452"/>
              <a:ext cx="869638" cy="945878"/>
            </a:xfrm>
            <a:prstGeom prst="teardrop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Pentagon 31"/>
            <p:cNvSpPr/>
            <p:nvPr/>
          </p:nvSpPr>
          <p:spPr>
            <a:xfrm>
              <a:off x="1206152" y="1363806"/>
              <a:ext cx="2241755" cy="776335"/>
            </a:xfrm>
            <a:prstGeom prst="homePlat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ardrop 32"/>
            <p:cNvSpPr/>
            <p:nvPr/>
          </p:nvSpPr>
          <p:spPr>
            <a:xfrm>
              <a:off x="266701" y="1495602"/>
              <a:ext cx="983937" cy="888728"/>
            </a:xfrm>
            <a:prstGeom prst="teardrop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46860" y="1390707"/>
              <a:ext cx="207767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9213" lvl="1" algn="just"/>
              <a:r>
                <a:rPr lang="en-US" sz="3600" b="1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Strategi</a:t>
              </a:r>
              <a:endParaRPr lang="en-US" sz="36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88282" y="1558811"/>
              <a:ext cx="44467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9213" lvl="1" algn="just"/>
              <a:r>
                <a:rPr lang="en-US" sz="3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3</a:t>
              </a:r>
            </a:p>
          </p:txBody>
        </p:sp>
      </p:grpSp>
      <p:sp>
        <p:nvSpPr>
          <p:cNvPr id="36" name="Hexagon 35"/>
          <p:cNvSpPr/>
          <p:nvPr/>
        </p:nvSpPr>
        <p:spPr>
          <a:xfrm>
            <a:off x="7964219" y="868404"/>
            <a:ext cx="2182762" cy="2892809"/>
          </a:xfrm>
          <a:prstGeom prst="hexagon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43326" y="510001"/>
            <a:ext cx="811112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tabLst>
                <a:tab pos="227013" algn="l"/>
              </a:tabLst>
            </a:pP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VISI DAN MISI GUBERNUR &amp; WAKIL GUBERNUR NTT </a:t>
            </a:r>
          </a:p>
          <a:p>
            <a:pPr algn="ctr">
              <a:tabLst>
                <a:tab pos="227013" algn="l"/>
              </a:tabLst>
            </a:pP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PERIODE 2018-2023</a:t>
            </a:r>
          </a:p>
        </p:txBody>
      </p:sp>
    </p:spTree>
    <p:extLst>
      <p:ext uri="{BB962C8B-B14F-4D97-AF65-F5344CB8AC3E}">
        <p14:creationId xmlns:p14="http://schemas.microsoft.com/office/powerpoint/2010/main" val="341767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150804" y="5085839"/>
            <a:ext cx="8866239" cy="139166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lvl="1" algn="ctr"/>
            <a:r>
              <a:rPr lang="en-US" sz="2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Mewujudkan</a:t>
            </a: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reformasi</a:t>
            </a: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birokrasi</a:t>
            </a: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pemerintah</a:t>
            </a: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untuk</a:t>
            </a: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meningkatkan</a:t>
            </a: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kualitas</a:t>
            </a: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pelayanan</a:t>
            </a: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Misi</a:t>
            </a: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 ke-5).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069030" y="4975257"/>
            <a:ext cx="8866239" cy="13916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lvl="1" algn="ctr"/>
            <a:r>
              <a:rPr lang="en-US" sz="2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Mewujudkan</a:t>
            </a: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reformasi</a:t>
            </a: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birokrasi</a:t>
            </a: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pemerintah</a:t>
            </a: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untuk</a:t>
            </a: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meningkatkan</a:t>
            </a: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kualitas</a:t>
            </a: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pelayanan</a:t>
            </a: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Misi</a:t>
            </a: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 ke-5).</a:t>
            </a:r>
          </a:p>
        </p:txBody>
      </p:sp>
      <p:sp>
        <p:nvSpPr>
          <p:cNvPr id="20" name="Hexagon 19"/>
          <p:cNvSpPr/>
          <p:nvPr/>
        </p:nvSpPr>
        <p:spPr>
          <a:xfrm>
            <a:off x="9864445" y="745122"/>
            <a:ext cx="2071722" cy="2217470"/>
          </a:xfrm>
          <a:prstGeom prst="hexagon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140975" y="2828095"/>
            <a:ext cx="8866239" cy="13916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NTT </a:t>
            </a:r>
            <a:r>
              <a:rPr lang="en-US" sz="2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Bangkit</a:t>
            </a: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Mewujudkan</a:t>
            </a: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Masyarakat</a:t>
            </a: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 Sejahtera </a:t>
            </a:r>
            <a:r>
              <a:rPr lang="en-US" sz="2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Dalam</a:t>
            </a: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Bingkai</a:t>
            </a: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 Negara </a:t>
            </a:r>
            <a:r>
              <a:rPr lang="en-US" sz="2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Kesatuan</a:t>
            </a: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Republik</a:t>
            </a: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 Indonesia.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005495"/>
            <a:ext cx="79542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tabLst>
                <a:tab pos="227013" algn="l"/>
              </a:tabLst>
            </a:pP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VISI DAN MISI GUBERNUR &amp; WAKIL GUBERNUR NTT </a:t>
            </a:r>
          </a:p>
          <a:p>
            <a:pPr algn="ctr">
              <a:tabLst>
                <a:tab pos="227013" algn="l"/>
              </a:tabLst>
            </a:pP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PERIODE 2018-2023</a:t>
            </a:r>
          </a:p>
        </p:txBody>
      </p:sp>
      <p:sp>
        <p:nvSpPr>
          <p:cNvPr id="19" name="Hexagon 18"/>
          <p:cNvSpPr/>
          <p:nvPr/>
        </p:nvSpPr>
        <p:spPr>
          <a:xfrm>
            <a:off x="7711913" y="381700"/>
            <a:ext cx="2580698" cy="2531923"/>
          </a:xfrm>
          <a:prstGeom prst="hexagon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47567" y="2719939"/>
            <a:ext cx="8866239" cy="139166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NTT </a:t>
            </a:r>
            <a:r>
              <a:rPr lang="en-US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Bangkit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Mewujudkan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Masyarakat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Sejahtera </a:t>
            </a:r>
            <a:r>
              <a:rPr lang="en-US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Dalam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Bingkai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Negara </a:t>
            </a:r>
            <a:r>
              <a:rPr lang="en-US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Kesatuan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Republik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Indonesia.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18700" y="2079245"/>
            <a:ext cx="1533832" cy="144397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94900" y="2177224"/>
            <a:ext cx="1381432" cy="125177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56977" y="2218736"/>
            <a:ext cx="1261094" cy="118076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67979" y="2416509"/>
            <a:ext cx="24460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sz="4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VISI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68472" y="4396692"/>
            <a:ext cx="1533832" cy="144397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44672" y="4494671"/>
            <a:ext cx="1381432" cy="125177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706749" y="4536183"/>
            <a:ext cx="1261094" cy="118076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99152" y="4761147"/>
            <a:ext cx="24460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sz="4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MISI</a:t>
            </a:r>
          </a:p>
        </p:txBody>
      </p:sp>
    </p:spTree>
    <p:extLst>
      <p:ext uri="{BB962C8B-B14F-4D97-AF65-F5344CB8AC3E}">
        <p14:creationId xmlns:p14="http://schemas.microsoft.com/office/powerpoint/2010/main" val="344304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603250"/>
            <a:ext cx="10515600" cy="87312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REGULASI TINGKAT NASIONAL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958602"/>
              </p:ext>
            </p:extLst>
          </p:nvPr>
        </p:nvGraphicFramePr>
        <p:xfrm>
          <a:off x="838200" y="1504950"/>
          <a:ext cx="10515600" cy="4672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1438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593725"/>
            <a:ext cx="10515600" cy="87312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REGULASI TINGKAT PROVINSI NTT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8292912"/>
              </p:ext>
            </p:extLst>
          </p:nvPr>
        </p:nvGraphicFramePr>
        <p:xfrm>
          <a:off x="-428625" y="1724025"/>
          <a:ext cx="12230100" cy="4471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6889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426" y="1297857"/>
            <a:ext cx="978973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EVALUASI</a:t>
            </a:r>
          </a:p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IMPLEMENTASI PPK ONLINE</a:t>
            </a:r>
          </a:p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TAHUN 2021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27" b="100000" l="2548" r="9379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1328" y="3002666"/>
            <a:ext cx="7580671" cy="3597198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4"/>
          <a:srcRect r="34985"/>
          <a:stretch/>
        </p:blipFill>
        <p:spPr>
          <a:xfrm>
            <a:off x="408975" y="4230670"/>
            <a:ext cx="5313399" cy="202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86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2873" y="2749473"/>
            <a:ext cx="3781425" cy="954107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PNS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PADA 39</a:t>
            </a:r>
            <a:b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PERANGKAT DAERAH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32158836"/>
              </p:ext>
            </p:extLst>
          </p:nvPr>
        </p:nvGraphicFramePr>
        <p:xfrm>
          <a:off x="4495800" y="856268"/>
          <a:ext cx="7519219" cy="536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2873" y="1219707"/>
            <a:ext cx="378142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PROSENTASE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REALISASI BULANAN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PPK ONLINE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2873" y="3934080"/>
            <a:ext cx="203835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JUMLAH PNS</a:t>
            </a:r>
            <a:b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5.790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320414" y="3934080"/>
            <a:ext cx="194202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RATA-RATA</a:t>
            </a:r>
            <a:b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98,3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765932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79399" y="560457"/>
            <a:ext cx="116554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RATA-RATA PREDIKAT NILAI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PPK ONLINE TAHUN 2021</a:t>
            </a:r>
            <a:endParaRPr lang="en-US" altLang="en-US" sz="1200" dirty="0"/>
          </a:p>
        </p:txBody>
      </p:sp>
      <p:grpSp>
        <p:nvGrpSpPr>
          <p:cNvPr id="5" name="Group 4"/>
          <p:cNvGrpSpPr/>
          <p:nvPr/>
        </p:nvGrpSpPr>
        <p:grpSpPr>
          <a:xfrm>
            <a:off x="9377044" y="2916694"/>
            <a:ext cx="2814956" cy="2095500"/>
            <a:chOff x="203199" y="688501"/>
            <a:chExt cx="2987676" cy="2095500"/>
          </a:xfrm>
        </p:grpSpPr>
        <p:sp>
          <p:nvSpPr>
            <p:cNvPr id="2" name="Rectangle 1"/>
            <p:cNvSpPr/>
            <p:nvPr/>
          </p:nvSpPr>
          <p:spPr>
            <a:xfrm>
              <a:off x="203199" y="688501"/>
              <a:ext cx="2987676" cy="20955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PREDIKAT NILAI:</a:t>
              </a:r>
            </a:p>
            <a:p>
              <a:endPara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91 &gt;      </a:t>
              </a:r>
              <a:r>
                <a:rPr lang="en-US" sz="2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Sangat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Baik</a:t>
              </a:r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76 - 90  </a:t>
              </a:r>
              <a:r>
                <a:rPr lang="en-US" sz="2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Baik</a:t>
              </a:r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61 - 75  </a:t>
              </a:r>
              <a:r>
                <a:rPr lang="en-US" sz="2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Cukup</a:t>
              </a:r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51 - 60  </a:t>
              </a:r>
              <a:r>
                <a:rPr lang="en-US" sz="2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Kurang</a:t>
              </a:r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 50      </a:t>
              </a:r>
              <a:r>
                <a:rPr lang="en-US" sz="2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Buruk</a:t>
              </a:r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54351" y="1224490"/>
              <a:ext cx="273756" cy="2485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4351" y="1534936"/>
              <a:ext cx="273756" cy="2441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54351" y="1852894"/>
              <a:ext cx="273756" cy="2253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4351" y="2162882"/>
              <a:ext cx="273756" cy="2121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4351" y="2459676"/>
              <a:ext cx="273756" cy="2121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600162371"/>
              </p:ext>
            </p:extLst>
          </p:nvPr>
        </p:nvGraphicFramePr>
        <p:xfrm>
          <a:off x="640080" y="1399079"/>
          <a:ext cx="8270240" cy="5204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914641" y="1742388"/>
            <a:ext cx="4124960" cy="830997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PNS</a:t>
            </a:r>
            <a:r>
              <a:rPr kumimoji="0" lang="en-US" altLang="en-US" sz="2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PADA 39</a:t>
            </a:r>
            <a:br>
              <a:rPr kumimoji="0" lang="en-US" altLang="en-US" sz="2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2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PERANGKAT DAERAH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952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2874" y="2845057"/>
            <a:ext cx="3781425" cy="138499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GURU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alt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KEPALA SEKOLAH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PENGAWAS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alt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TENAGA ADM. SEKOLAH</a:t>
            </a: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904846826"/>
              </p:ext>
            </p:extLst>
          </p:nvPr>
        </p:nvGraphicFramePr>
        <p:xfrm>
          <a:off x="4495800" y="856268"/>
          <a:ext cx="7519219" cy="536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2873" y="1219707"/>
            <a:ext cx="378142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PROSENTASE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REALISASI BULANAN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PPK ONLINE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2876" y="4710830"/>
            <a:ext cx="203835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JUMLAH PNS</a:t>
            </a:r>
            <a:b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8.180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71251" y="4710830"/>
            <a:ext cx="199118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RATA-RATA</a:t>
            </a:r>
            <a:b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82,4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19759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3726</TotalTime>
  <Words>847</Words>
  <Application>Microsoft Office PowerPoint</Application>
  <PresentationFormat>Widescreen</PresentationFormat>
  <Paragraphs>185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Aharoni</vt:lpstr>
      <vt:lpstr>Arial</vt:lpstr>
      <vt:lpstr>Arial Black</vt:lpstr>
      <vt:lpstr>Arial Narrow</vt:lpstr>
      <vt:lpstr>Bahnschrift SemiBold</vt:lpstr>
      <vt:lpstr>Berlin Sans FB</vt:lpstr>
      <vt:lpstr>Calibri</vt:lpstr>
      <vt:lpstr>Calibri Light</vt:lpstr>
      <vt:lpstr>Carlito</vt:lpstr>
      <vt:lpstr>DM Sans</vt:lpstr>
      <vt:lpstr>DM Sans Bold</vt:lpstr>
      <vt:lpstr>Wingdings</vt:lpstr>
      <vt:lpstr>Office Theme</vt:lpstr>
      <vt:lpstr>PowerPoint Presentation</vt:lpstr>
      <vt:lpstr>OUTLINE</vt:lpstr>
      <vt:lpstr>PowerPoint Presentation</vt:lpstr>
      <vt:lpstr>REGULASI TINGKAT NASIONAL</vt:lpstr>
      <vt:lpstr>REGULASI TINGKAT PROVINSI NTT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malelakinda@outlook.com</cp:lastModifiedBy>
  <cp:revision>248</cp:revision>
  <cp:lastPrinted>2022-01-18T06:59:02Z</cp:lastPrinted>
  <dcterms:created xsi:type="dcterms:W3CDTF">2020-10-26T08:48:06Z</dcterms:created>
  <dcterms:modified xsi:type="dcterms:W3CDTF">2022-01-18T23:56:40Z</dcterms:modified>
</cp:coreProperties>
</file>