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700" r:id="rId3"/>
    <p:sldMasterId id="2147483721" r:id="rId4"/>
  </p:sldMasterIdLst>
  <p:notesMasterIdLst>
    <p:notesMasterId r:id="rId25"/>
  </p:notesMasterIdLst>
  <p:sldIdLst>
    <p:sldId id="256" r:id="rId5"/>
    <p:sldId id="267" r:id="rId6"/>
    <p:sldId id="289" r:id="rId7"/>
    <p:sldId id="270" r:id="rId8"/>
    <p:sldId id="271" r:id="rId9"/>
    <p:sldId id="285" r:id="rId10"/>
    <p:sldId id="273" r:id="rId11"/>
    <p:sldId id="272" r:id="rId12"/>
    <p:sldId id="286" r:id="rId13"/>
    <p:sldId id="259" r:id="rId14"/>
    <p:sldId id="275" r:id="rId15"/>
    <p:sldId id="276" r:id="rId16"/>
    <p:sldId id="279" r:id="rId17"/>
    <p:sldId id="280" r:id="rId18"/>
    <p:sldId id="288" r:id="rId19"/>
    <p:sldId id="283" r:id="rId20"/>
    <p:sldId id="281" r:id="rId21"/>
    <p:sldId id="284" r:id="rId22"/>
    <p:sldId id="263" r:id="rId23"/>
    <p:sldId id="266" r:id="rId24"/>
  </p:sldIdLst>
  <p:sldSz cx="18288000" cy="10287000"/>
  <p:notesSz cx="6858000" cy="9144000"/>
  <p:embeddedFontLst>
    <p:embeddedFont>
      <p:font typeface="Garet Book" panose="020B0604020202020204" charset="0"/>
      <p:regular r:id="rId26"/>
    </p:embeddedFont>
    <p:embeddedFont>
      <p:font typeface="Arial Narrow" panose="020B0606020202030204" pitchFamily="34" charset="0"/>
      <p:regular r:id="rId27"/>
      <p:bold r:id="rId28"/>
      <p:italic r:id="rId29"/>
      <p:boldItalic r:id="rId30"/>
    </p:embeddedFont>
    <p:embeddedFont>
      <p:font typeface="맑은 고딕" panose="020B0503020000020004" pitchFamily="34" charset="-127"/>
      <p:regular r:id="rId31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Squada One" panose="020B0604020202020204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BFBFBF"/>
    <a:srgbClr val="C5C3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57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B5502D-A0CD-4726-92BB-0B8EDA2CE9F9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CC001C-721E-4157-8AC8-00CDE9F79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115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41c336114a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41c336114a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9397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41c336114a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41c336114a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9450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41c336114a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41c336114a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87613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41c336114a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41c336114a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6552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41c336114a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41c336114a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6838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41c336114a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41c336114a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586197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41c336114a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41c336114a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0901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TITLE" type="title">
  <p:cSld name="OPENING TITLE">
    <p:bg>
      <p:bgPr>
        <a:solidFill>
          <a:srgbClr val="FFFFF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879156" y="1547294"/>
            <a:ext cx="6357000" cy="410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6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7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7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7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7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7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7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7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7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1171656" y="5397000"/>
            <a:ext cx="5772000" cy="9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1950" y="-36250"/>
            <a:ext cx="8073000" cy="1032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12" name="Google Shape;12;p2"/>
          <p:cNvCxnSpPr/>
          <p:nvPr/>
        </p:nvCxnSpPr>
        <p:spPr>
          <a:xfrm rot="10800000">
            <a:off x="11326996" y="2799200"/>
            <a:ext cx="5515800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" name="Google Shape;13;p2"/>
          <p:cNvCxnSpPr/>
          <p:nvPr/>
        </p:nvCxnSpPr>
        <p:spPr>
          <a:xfrm rot="10800000">
            <a:off x="11295196" y="7451350"/>
            <a:ext cx="5515800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4284362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 hasCustomPrompt="1"/>
          </p:nvPr>
        </p:nvSpPr>
        <p:spPr>
          <a:xfrm>
            <a:off x="9444100" y="2575164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" name="Google Shape;19;p4"/>
          <p:cNvSpPr txBox="1">
            <a:spLocks noGrp="1"/>
          </p:cNvSpPr>
          <p:nvPr>
            <p:ph type="ctrTitle" idx="2"/>
          </p:nvPr>
        </p:nvSpPr>
        <p:spPr>
          <a:xfrm>
            <a:off x="10510900" y="2884512"/>
            <a:ext cx="5195400" cy="49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ubTitle" idx="1"/>
          </p:nvPr>
        </p:nvSpPr>
        <p:spPr>
          <a:xfrm>
            <a:off x="10510900" y="3095192"/>
            <a:ext cx="4189800" cy="9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 idx="3" hasCustomPrompt="1"/>
          </p:nvPr>
        </p:nvSpPr>
        <p:spPr>
          <a:xfrm>
            <a:off x="9444100" y="3983514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4"/>
          <p:cNvSpPr txBox="1">
            <a:spLocks noGrp="1"/>
          </p:cNvSpPr>
          <p:nvPr>
            <p:ph type="ctrTitle" idx="4"/>
          </p:nvPr>
        </p:nvSpPr>
        <p:spPr>
          <a:xfrm>
            <a:off x="10510900" y="4292860"/>
            <a:ext cx="5195400" cy="49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ubTitle" idx="5"/>
          </p:nvPr>
        </p:nvSpPr>
        <p:spPr>
          <a:xfrm>
            <a:off x="10510900" y="4501472"/>
            <a:ext cx="4189800" cy="9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title" idx="6" hasCustomPrompt="1"/>
          </p:nvPr>
        </p:nvSpPr>
        <p:spPr>
          <a:xfrm>
            <a:off x="9444100" y="5406014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4"/>
          <p:cNvSpPr txBox="1">
            <a:spLocks noGrp="1"/>
          </p:cNvSpPr>
          <p:nvPr>
            <p:ph type="ctrTitle" idx="7"/>
          </p:nvPr>
        </p:nvSpPr>
        <p:spPr>
          <a:xfrm>
            <a:off x="10510900" y="5715360"/>
            <a:ext cx="5195400" cy="49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ubTitle" idx="8"/>
          </p:nvPr>
        </p:nvSpPr>
        <p:spPr>
          <a:xfrm>
            <a:off x="10510900" y="5936782"/>
            <a:ext cx="4189800" cy="9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 idx="9" hasCustomPrompt="1"/>
          </p:nvPr>
        </p:nvSpPr>
        <p:spPr>
          <a:xfrm>
            <a:off x="9444100" y="6828514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" name="Google Shape;28;p4"/>
          <p:cNvSpPr txBox="1">
            <a:spLocks noGrp="1"/>
          </p:cNvSpPr>
          <p:nvPr>
            <p:ph type="ctrTitle" idx="13"/>
          </p:nvPr>
        </p:nvSpPr>
        <p:spPr>
          <a:xfrm>
            <a:off x="10510900" y="7137850"/>
            <a:ext cx="5195400" cy="49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ubTitle" idx="14"/>
          </p:nvPr>
        </p:nvSpPr>
        <p:spPr>
          <a:xfrm>
            <a:off x="10510900" y="7359280"/>
            <a:ext cx="4189800" cy="9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ctrTitle" idx="15"/>
          </p:nvPr>
        </p:nvSpPr>
        <p:spPr>
          <a:xfrm>
            <a:off x="11850050" y="638300"/>
            <a:ext cx="5238000" cy="9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5778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9144000" y="-37850"/>
            <a:ext cx="9143400" cy="10324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1"/>
          </p:nvPr>
        </p:nvSpPr>
        <p:spPr>
          <a:xfrm>
            <a:off x="11357088" y="4459048"/>
            <a:ext cx="4743600" cy="328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ctrTitle"/>
          </p:nvPr>
        </p:nvSpPr>
        <p:spPr>
          <a:xfrm>
            <a:off x="11131184" y="3957710"/>
            <a:ext cx="5195400" cy="49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ctrTitle" idx="2"/>
          </p:nvPr>
        </p:nvSpPr>
        <p:spPr>
          <a:xfrm>
            <a:off x="11850050" y="638300"/>
            <a:ext cx="5238000" cy="9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8962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1">
  <p:cSld name="SECTION 1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subTitle" idx="1"/>
          </p:nvPr>
        </p:nvSpPr>
        <p:spPr>
          <a:xfrm>
            <a:off x="6772200" y="8330898"/>
            <a:ext cx="4743600" cy="10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ctrTitle"/>
          </p:nvPr>
        </p:nvSpPr>
        <p:spPr>
          <a:xfrm>
            <a:off x="6546284" y="7981960"/>
            <a:ext cx="5195400" cy="49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title" idx="2" hasCustomPrompt="1"/>
          </p:nvPr>
        </p:nvSpPr>
        <p:spPr>
          <a:xfrm>
            <a:off x="7992000" y="5995200"/>
            <a:ext cx="2304000" cy="11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48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0" name="Google Shape;40;p6"/>
          <p:cNvSpPr/>
          <p:nvPr/>
        </p:nvSpPr>
        <p:spPr>
          <a:xfrm>
            <a:off x="0" y="10081200"/>
            <a:ext cx="18288000" cy="2058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71829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>
            <a:spLocks noGrp="1"/>
          </p:cNvSpPr>
          <p:nvPr>
            <p:ph type="ctrTitle"/>
          </p:nvPr>
        </p:nvSpPr>
        <p:spPr>
          <a:xfrm>
            <a:off x="11850050" y="638300"/>
            <a:ext cx="5238000" cy="9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ctrTitle" idx="2"/>
          </p:nvPr>
        </p:nvSpPr>
        <p:spPr>
          <a:xfrm>
            <a:off x="2441700" y="6896600"/>
            <a:ext cx="4108200" cy="49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ubTitle" idx="1"/>
          </p:nvPr>
        </p:nvSpPr>
        <p:spPr>
          <a:xfrm>
            <a:off x="2839284" y="7713954"/>
            <a:ext cx="3313200" cy="9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ctrTitle" idx="3"/>
          </p:nvPr>
        </p:nvSpPr>
        <p:spPr>
          <a:xfrm>
            <a:off x="7089900" y="6896600"/>
            <a:ext cx="4108200" cy="49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subTitle" idx="4"/>
          </p:nvPr>
        </p:nvSpPr>
        <p:spPr>
          <a:xfrm>
            <a:off x="7487484" y="7713954"/>
            <a:ext cx="3313200" cy="9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ctrTitle" idx="5"/>
          </p:nvPr>
        </p:nvSpPr>
        <p:spPr>
          <a:xfrm>
            <a:off x="11738100" y="6896600"/>
            <a:ext cx="4108200" cy="49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ubTitle" idx="6"/>
          </p:nvPr>
        </p:nvSpPr>
        <p:spPr>
          <a:xfrm>
            <a:off x="12135600" y="7713954"/>
            <a:ext cx="3313200" cy="9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28213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/>
          <p:nvPr/>
        </p:nvSpPr>
        <p:spPr>
          <a:xfrm>
            <a:off x="16648200" y="-18900"/>
            <a:ext cx="1639800" cy="10324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" name="Google Shape;51;p8"/>
          <p:cNvSpPr txBox="1">
            <a:spLocks noGrp="1"/>
          </p:cNvSpPr>
          <p:nvPr>
            <p:ph type="ctrTitle"/>
          </p:nvPr>
        </p:nvSpPr>
        <p:spPr>
          <a:xfrm>
            <a:off x="11850050" y="638300"/>
            <a:ext cx="5238000" cy="9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8"/>
          <p:cNvSpPr/>
          <p:nvPr/>
        </p:nvSpPr>
        <p:spPr>
          <a:xfrm>
            <a:off x="0" y="-18900"/>
            <a:ext cx="1639800" cy="10324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94378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TITLE + DESIGN 1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/>
          <p:nvPr/>
        </p:nvSpPr>
        <p:spPr>
          <a:xfrm>
            <a:off x="1621500" y="-18900"/>
            <a:ext cx="15045000" cy="10324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9"/>
          <p:cNvSpPr txBox="1">
            <a:spLocks noGrp="1"/>
          </p:cNvSpPr>
          <p:nvPr>
            <p:ph type="ctrTitle"/>
          </p:nvPr>
        </p:nvSpPr>
        <p:spPr>
          <a:xfrm>
            <a:off x="11850050" y="638300"/>
            <a:ext cx="5238000" cy="9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4693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/>
          <p:nvPr/>
        </p:nvSpPr>
        <p:spPr>
          <a:xfrm>
            <a:off x="365300" y="2429250"/>
            <a:ext cx="8778600" cy="6880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10"/>
          <p:cNvSpPr txBox="1">
            <a:spLocks noGrp="1"/>
          </p:cNvSpPr>
          <p:nvPr>
            <p:ph type="ctrTitle"/>
          </p:nvPr>
        </p:nvSpPr>
        <p:spPr>
          <a:xfrm>
            <a:off x="11850050" y="638300"/>
            <a:ext cx="5238000" cy="9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9pPr>
          </a:lstStyle>
          <a:p>
            <a:endParaRPr/>
          </a:p>
        </p:txBody>
      </p:sp>
      <p:sp>
        <p:nvSpPr>
          <p:cNvPr id="59" name="Google Shape;59;p10"/>
          <p:cNvSpPr/>
          <p:nvPr/>
        </p:nvSpPr>
        <p:spPr>
          <a:xfrm>
            <a:off x="17922600" y="2429250"/>
            <a:ext cx="365400" cy="6880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0620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3">
  <p:cSld name="TITLE + DESIGN 3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1"/>
          <p:cNvSpPr/>
          <p:nvPr/>
        </p:nvSpPr>
        <p:spPr>
          <a:xfrm>
            <a:off x="0" y="7340000"/>
            <a:ext cx="18288000" cy="2315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11"/>
          <p:cNvSpPr txBox="1">
            <a:spLocks noGrp="1"/>
          </p:cNvSpPr>
          <p:nvPr>
            <p:ph type="ctrTitle"/>
          </p:nvPr>
        </p:nvSpPr>
        <p:spPr>
          <a:xfrm>
            <a:off x="11850050" y="638300"/>
            <a:ext cx="5238000" cy="9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7810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4">
  <p:cSld name="TITLE + DESIGN 4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ctrTitle"/>
          </p:nvPr>
        </p:nvSpPr>
        <p:spPr>
          <a:xfrm>
            <a:off x="11850050" y="638300"/>
            <a:ext cx="5238000" cy="9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2"/>
          <p:cNvSpPr/>
          <p:nvPr/>
        </p:nvSpPr>
        <p:spPr>
          <a:xfrm>
            <a:off x="6674100" y="1451850"/>
            <a:ext cx="4939800" cy="8835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1243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5">
  <p:cSld name="TITLE + DESIGN 5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>
            <a:spLocks noGrp="1"/>
          </p:cNvSpPr>
          <p:nvPr>
            <p:ph type="ctrTitle"/>
          </p:nvPr>
        </p:nvSpPr>
        <p:spPr>
          <a:xfrm>
            <a:off x="11850050" y="638300"/>
            <a:ext cx="5238000" cy="9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4765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TWO COLUMNS">
  <p:cSld name="TITLE +TWO 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/>
          <p:nvPr/>
        </p:nvSpPr>
        <p:spPr>
          <a:xfrm>
            <a:off x="12329250" y="3060350"/>
            <a:ext cx="5075400" cy="6414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14"/>
          <p:cNvSpPr/>
          <p:nvPr/>
        </p:nvSpPr>
        <p:spPr>
          <a:xfrm>
            <a:off x="830250" y="3060350"/>
            <a:ext cx="5075400" cy="6414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71;p14"/>
          <p:cNvSpPr txBox="1">
            <a:spLocks noGrp="1"/>
          </p:cNvSpPr>
          <p:nvPr>
            <p:ph type="ctrTitle"/>
          </p:nvPr>
        </p:nvSpPr>
        <p:spPr>
          <a:xfrm>
            <a:off x="11850050" y="638300"/>
            <a:ext cx="5238000" cy="9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ctrTitle" idx="2"/>
          </p:nvPr>
        </p:nvSpPr>
        <p:spPr>
          <a:xfrm>
            <a:off x="3851400" y="7724800"/>
            <a:ext cx="4108200" cy="49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subTitle" idx="1"/>
          </p:nvPr>
        </p:nvSpPr>
        <p:spPr>
          <a:xfrm>
            <a:off x="4117502" y="8084950"/>
            <a:ext cx="3576000" cy="9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ctrTitle" idx="3"/>
          </p:nvPr>
        </p:nvSpPr>
        <p:spPr>
          <a:xfrm>
            <a:off x="10328400" y="7724800"/>
            <a:ext cx="4108200" cy="49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4"/>
          </p:nvPr>
        </p:nvSpPr>
        <p:spPr>
          <a:xfrm>
            <a:off x="10594502" y="8084950"/>
            <a:ext cx="3576000" cy="9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37594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>
            <a:spLocks noGrp="1"/>
          </p:cNvSpPr>
          <p:nvPr>
            <p:ph type="ctrTitle"/>
          </p:nvPr>
        </p:nvSpPr>
        <p:spPr>
          <a:xfrm>
            <a:off x="11850050" y="638300"/>
            <a:ext cx="5238000" cy="9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ctrTitle" idx="2"/>
          </p:nvPr>
        </p:nvSpPr>
        <p:spPr>
          <a:xfrm>
            <a:off x="1886700" y="4402250"/>
            <a:ext cx="3313200" cy="49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ubTitle" idx="1"/>
          </p:nvPr>
        </p:nvSpPr>
        <p:spPr>
          <a:xfrm>
            <a:off x="1886684" y="4762404"/>
            <a:ext cx="3313200" cy="9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ctrTitle" idx="3"/>
          </p:nvPr>
        </p:nvSpPr>
        <p:spPr>
          <a:xfrm>
            <a:off x="5620500" y="4402250"/>
            <a:ext cx="3313200" cy="49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4"/>
          </p:nvPr>
        </p:nvSpPr>
        <p:spPr>
          <a:xfrm>
            <a:off x="5620484" y="4762404"/>
            <a:ext cx="3313200" cy="9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ctrTitle" idx="5"/>
          </p:nvPr>
        </p:nvSpPr>
        <p:spPr>
          <a:xfrm>
            <a:off x="9354300" y="4402250"/>
            <a:ext cx="3313200" cy="49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subTitle" idx="6"/>
          </p:nvPr>
        </p:nvSpPr>
        <p:spPr>
          <a:xfrm>
            <a:off x="9354284" y="4762404"/>
            <a:ext cx="3313200" cy="9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ctrTitle" idx="7"/>
          </p:nvPr>
        </p:nvSpPr>
        <p:spPr>
          <a:xfrm>
            <a:off x="13088100" y="4402250"/>
            <a:ext cx="3313200" cy="49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subTitle" idx="8"/>
          </p:nvPr>
        </p:nvSpPr>
        <p:spPr>
          <a:xfrm>
            <a:off x="13088084" y="4762404"/>
            <a:ext cx="3313200" cy="9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67817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 3">
  <p:cSld name="TITLE + THREE COLUMNS 3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ctrTitle"/>
          </p:nvPr>
        </p:nvSpPr>
        <p:spPr>
          <a:xfrm>
            <a:off x="11850050" y="638300"/>
            <a:ext cx="5238000" cy="9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ctrTitle" idx="2"/>
          </p:nvPr>
        </p:nvSpPr>
        <p:spPr>
          <a:xfrm>
            <a:off x="10646050" y="2758550"/>
            <a:ext cx="5941800" cy="126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None/>
              <a:defRPr sz="2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1"/>
          </p:nvPr>
        </p:nvSpPr>
        <p:spPr>
          <a:xfrm>
            <a:off x="11220250" y="3892702"/>
            <a:ext cx="5367600" cy="9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ctrTitle" idx="3"/>
          </p:nvPr>
        </p:nvSpPr>
        <p:spPr>
          <a:xfrm>
            <a:off x="10646050" y="5022200"/>
            <a:ext cx="5941800" cy="126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None/>
              <a:defRPr sz="2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ubTitle" idx="4"/>
          </p:nvPr>
        </p:nvSpPr>
        <p:spPr>
          <a:xfrm>
            <a:off x="11220250" y="6156350"/>
            <a:ext cx="5367600" cy="9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ctrTitle" idx="5"/>
          </p:nvPr>
        </p:nvSpPr>
        <p:spPr>
          <a:xfrm>
            <a:off x="10646050" y="7285700"/>
            <a:ext cx="5941800" cy="126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None/>
              <a:defRPr sz="2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subTitle" idx="6"/>
          </p:nvPr>
        </p:nvSpPr>
        <p:spPr>
          <a:xfrm>
            <a:off x="11220250" y="8420000"/>
            <a:ext cx="5367600" cy="9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90714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 + SIX COLUMNS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/>
          <p:nvPr/>
        </p:nvSpPr>
        <p:spPr>
          <a:xfrm>
            <a:off x="0" y="-18900"/>
            <a:ext cx="9143400" cy="10324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" name="Google Shape;96;p17"/>
          <p:cNvSpPr txBox="1">
            <a:spLocks noGrp="1"/>
          </p:cNvSpPr>
          <p:nvPr>
            <p:ph type="ctrTitle"/>
          </p:nvPr>
        </p:nvSpPr>
        <p:spPr>
          <a:xfrm>
            <a:off x="11850050" y="638300"/>
            <a:ext cx="5238000" cy="9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ctrTitle" idx="2"/>
          </p:nvPr>
        </p:nvSpPr>
        <p:spPr>
          <a:xfrm>
            <a:off x="3144000" y="3842750"/>
            <a:ext cx="3313200" cy="49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subTitle" idx="1"/>
          </p:nvPr>
        </p:nvSpPr>
        <p:spPr>
          <a:xfrm>
            <a:off x="3143984" y="4202904"/>
            <a:ext cx="3313200" cy="9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ctrTitle" idx="3"/>
          </p:nvPr>
        </p:nvSpPr>
        <p:spPr>
          <a:xfrm>
            <a:off x="7487400" y="3842750"/>
            <a:ext cx="3313200" cy="49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subTitle" idx="4"/>
          </p:nvPr>
        </p:nvSpPr>
        <p:spPr>
          <a:xfrm>
            <a:off x="7487384" y="4202904"/>
            <a:ext cx="3313200" cy="9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ctrTitle" idx="5"/>
          </p:nvPr>
        </p:nvSpPr>
        <p:spPr>
          <a:xfrm>
            <a:off x="11830800" y="3842750"/>
            <a:ext cx="3313200" cy="49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subTitle" idx="6"/>
          </p:nvPr>
        </p:nvSpPr>
        <p:spPr>
          <a:xfrm>
            <a:off x="11830784" y="4202904"/>
            <a:ext cx="3313200" cy="9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ctrTitle" idx="7"/>
          </p:nvPr>
        </p:nvSpPr>
        <p:spPr>
          <a:xfrm>
            <a:off x="3144000" y="7538200"/>
            <a:ext cx="3313200" cy="49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subTitle" idx="8"/>
          </p:nvPr>
        </p:nvSpPr>
        <p:spPr>
          <a:xfrm>
            <a:off x="3143984" y="7898354"/>
            <a:ext cx="3313200" cy="9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ctrTitle" idx="9"/>
          </p:nvPr>
        </p:nvSpPr>
        <p:spPr>
          <a:xfrm>
            <a:off x="7487400" y="7538200"/>
            <a:ext cx="3313200" cy="49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subTitle" idx="13"/>
          </p:nvPr>
        </p:nvSpPr>
        <p:spPr>
          <a:xfrm>
            <a:off x="7487384" y="7898354"/>
            <a:ext cx="3313200" cy="9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ctrTitle" idx="14"/>
          </p:nvPr>
        </p:nvSpPr>
        <p:spPr>
          <a:xfrm>
            <a:off x="11830800" y="7538200"/>
            <a:ext cx="3313200" cy="49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subTitle" idx="15"/>
          </p:nvPr>
        </p:nvSpPr>
        <p:spPr>
          <a:xfrm>
            <a:off x="11830784" y="7898354"/>
            <a:ext cx="3313200" cy="9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62532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IMAGE">
  <p:cSld name="TITLE + IMAGE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/>
          <p:nvPr/>
        </p:nvSpPr>
        <p:spPr>
          <a:xfrm>
            <a:off x="0" y="3033600"/>
            <a:ext cx="5724600" cy="4219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" name="Google Shape;111;p18"/>
          <p:cNvSpPr txBox="1">
            <a:spLocks noGrp="1"/>
          </p:cNvSpPr>
          <p:nvPr>
            <p:ph type="ctrTitle"/>
          </p:nvPr>
        </p:nvSpPr>
        <p:spPr>
          <a:xfrm>
            <a:off x="1589950" y="5532512"/>
            <a:ext cx="3556200" cy="9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3600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3600">
                <a:solidFill>
                  <a:srgbClr val="FFFFFF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3600">
                <a:solidFill>
                  <a:srgbClr val="FFFFFF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3600">
                <a:solidFill>
                  <a:srgbClr val="FFFFFF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3600">
                <a:solidFill>
                  <a:srgbClr val="FFFFFF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3600">
                <a:solidFill>
                  <a:srgbClr val="FFFFFF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3600">
                <a:solidFill>
                  <a:srgbClr val="FFFFFF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3600">
                <a:solidFill>
                  <a:srgbClr val="FFFFFF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71047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IC DESIGN">
  <p:cSld name="TECHNOLOGIC DESIGN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>
            <a:spLocks noGrp="1"/>
          </p:cNvSpPr>
          <p:nvPr>
            <p:ph type="subTitle" idx="1"/>
          </p:nvPr>
        </p:nvSpPr>
        <p:spPr>
          <a:xfrm>
            <a:off x="12733652" y="4298652"/>
            <a:ext cx="3976800" cy="40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ctrTitle"/>
          </p:nvPr>
        </p:nvSpPr>
        <p:spPr>
          <a:xfrm>
            <a:off x="12733646" y="3797300"/>
            <a:ext cx="3520800" cy="49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14565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&amp; CREDITS">
  <p:cSld name="THANKS &amp; CREDITS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/>
          <p:nvPr/>
        </p:nvSpPr>
        <p:spPr>
          <a:xfrm>
            <a:off x="-49000" y="1803000"/>
            <a:ext cx="18288000" cy="6681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1"/>
          </p:nvPr>
        </p:nvSpPr>
        <p:spPr>
          <a:xfrm>
            <a:off x="11131200" y="3392250"/>
            <a:ext cx="4743600" cy="16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22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6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6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6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6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6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6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6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ctrTitle"/>
          </p:nvPr>
        </p:nvSpPr>
        <p:spPr>
          <a:xfrm>
            <a:off x="11131198" y="2890900"/>
            <a:ext cx="4456800" cy="49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4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4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4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4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4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4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4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4197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 SLIDE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62107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=""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5294" y="509265"/>
            <a:ext cx="17359796" cy="108637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79826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TITLE" type="title">
  <p:cSld name="OPENING TITLE">
    <p:bg>
      <p:bgPr>
        <a:solidFill>
          <a:srgbClr val="FFFFF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879156" y="1547294"/>
            <a:ext cx="6357000" cy="410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6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7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7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7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7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7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7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7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7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1171656" y="5397000"/>
            <a:ext cx="5772000" cy="9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1950" y="-36250"/>
            <a:ext cx="8073000" cy="1032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12" name="Google Shape;12;p2"/>
          <p:cNvCxnSpPr/>
          <p:nvPr/>
        </p:nvCxnSpPr>
        <p:spPr>
          <a:xfrm rot="10800000">
            <a:off x="11326996" y="2799200"/>
            <a:ext cx="5515800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" name="Google Shape;13;p2"/>
          <p:cNvCxnSpPr/>
          <p:nvPr/>
        </p:nvCxnSpPr>
        <p:spPr>
          <a:xfrm rot="10800000">
            <a:off x="11295196" y="7451350"/>
            <a:ext cx="5515800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5174413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 hasCustomPrompt="1"/>
          </p:nvPr>
        </p:nvSpPr>
        <p:spPr>
          <a:xfrm>
            <a:off x="9444100" y="2575164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" name="Google Shape;19;p4"/>
          <p:cNvSpPr txBox="1">
            <a:spLocks noGrp="1"/>
          </p:cNvSpPr>
          <p:nvPr>
            <p:ph type="ctrTitle" idx="2"/>
          </p:nvPr>
        </p:nvSpPr>
        <p:spPr>
          <a:xfrm>
            <a:off x="10510900" y="2884512"/>
            <a:ext cx="5195400" cy="49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ubTitle" idx="1"/>
          </p:nvPr>
        </p:nvSpPr>
        <p:spPr>
          <a:xfrm>
            <a:off x="10510900" y="3095192"/>
            <a:ext cx="4189800" cy="9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 idx="3" hasCustomPrompt="1"/>
          </p:nvPr>
        </p:nvSpPr>
        <p:spPr>
          <a:xfrm>
            <a:off x="9444100" y="3983514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4"/>
          <p:cNvSpPr txBox="1">
            <a:spLocks noGrp="1"/>
          </p:cNvSpPr>
          <p:nvPr>
            <p:ph type="ctrTitle" idx="4"/>
          </p:nvPr>
        </p:nvSpPr>
        <p:spPr>
          <a:xfrm>
            <a:off x="10510900" y="4292860"/>
            <a:ext cx="5195400" cy="49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ubTitle" idx="5"/>
          </p:nvPr>
        </p:nvSpPr>
        <p:spPr>
          <a:xfrm>
            <a:off x="10510900" y="4501472"/>
            <a:ext cx="4189800" cy="9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title" idx="6" hasCustomPrompt="1"/>
          </p:nvPr>
        </p:nvSpPr>
        <p:spPr>
          <a:xfrm>
            <a:off x="9444100" y="5406014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4"/>
          <p:cNvSpPr txBox="1">
            <a:spLocks noGrp="1"/>
          </p:cNvSpPr>
          <p:nvPr>
            <p:ph type="ctrTitle" idx="7"/>
          </p:nvPr>
        </p:nvSpPr>
        <p:spPr>
          <a:xfrm>
            <a:off x="10510900" y="5715360"/>
            <a:ext cx="5195400" cy="49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ubTitle" idx="8"/>
          </p:nvPr>
        </p:nvSpPr>
        <p:spPr>
          <a:xfrm>
            <a:off x="10510900" y="5936782"/>
            <a:ext cx="4189800" cy="9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 idx="9" hasCustomPrompt="1"/>
          </p:nvPr>
        </p:nvSpPr>
        <p:spPr>
          <a:xfrm>
            <a:off x="9444100" y="6828514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" name="Google Shape;28;p4"/>
          <p:cNvSpPr txBox="1">
            <a:spLocks noGrp="1"/>
          </p:cNvSpPr>
          <p:nvPr>
            <p:ph type="ctrTitle" idx="13"/>
          </p:nvPr>
        </p:nvSpPr>
        <p:spPr>
          <a:xfrm>
            <a:off x="10510900" y="7137850"/>
            <a:ext cx="5195400" cy="49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ubTitle" idx="14"/>
          </p:nvPr>
        </p:nvSpPr>
        <p:spPr>
          <a:xfrm>
            <a:off x="10510900" y="7359280"/>
            <a:ext cx="4189800" cy="9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ctrTitle" idx="15"/>
          </p:nvPr>
        </p:nvSpPr>
        <p:spPr>
          <a:xfrm>
            <a:off x="11850050" y="638300"/>
            <a:ext cx="5238000" cy="9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000"/>
              <a:buNone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686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9144000" y="-37850"/>
            <a:ext cx="9143400" cy="10324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1"/>
          </p:nvPr>
        </p:nvSpPr>
        <p:spPr>
          <a:xfrm>
            <a:off x="11357088" y="4459048"/>
            <a:ext cx="4743600" cy="328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ctrTitle"/>
          </p:nvPr>
        </p:nvSpPr>
        <p:spPr>
          <a:xfrm>
            <a:off x="11131184" y="3957710"/>
            <a:ext cx="5195400" cy="49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ctrTitle" idx="2"/>
          </p:nvPr>
        </p:nvSpPr>
        <p:spPr>
          <a:xfrm>
            <a:off x="11850050" y="638300"/>
            <a:ext cx="5238000" cy="9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03320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1">
  <p:cSld name="SECTION 1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subTitle" idx="1"/>
          </p:nvPr>
        </p:nvSpPr>
        <p:spPr>
          <a:xfrm>
            <a:off x="6772200" y="8330898"/>
            <a:ext cx="4743600" cy="10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5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ctrTitle"/>
          </p:nvPr>
        </p:nvSpPr>
        <p:spPr>
          <a:xfrm>
            <a:off x="6546284" y="7981960"/>
            <a:ext cx="5195400" cy="49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title" idx="2" hasCustomPrompt="1"/>
          </p:nvPr>
        </p:nvSpPr>
        <p:spPr>
          <a:xfrm>
            <a:off x="7992000" y="5995200"/>
            <a:ext cx="2304000" cy="11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48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0" name="Google Shape;40;p6"/>
          <p:cNvSpPr/>
          <p:nvPr/>
        </p:nvSpPr>
        <p:spPr>
          <a:xfrm>
            <a:off x="0" y="10081200"/>
            <a:ext cx="18288000" cy="2058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90477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>
            <a:spLocks noGrp="1"/>
          </p:cNvSpPr>
          <p:nvPr>
            <p:ph type="ctrTitle"/>
          </p:nvPr>
        </p:nvSpPr>
        <p:spPr>
          <a:xfrm>
            <a:off x="11850050" y="638300"/>
            <a:ext cx="5238000" cy="9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ctrTitle" idx="2"/>
          </p:nvPr>
        </p:nvSpPr>
        <p:spPr>
          <a:xfrm>
            <a:off x="2441700" y="6896600"/>
            <a:ext cx="4108200" cy="49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ubTitle" idx="1"/>
          </p:nvPr>
        </p:nvSpPr>
        <p:spPr>
          <a:xfrm>
            <a:off x="2839284" y="7713954"/>
            <a:ext cx="3313200" cy="9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ctrTitle" idx="3"/>
          </p:nvPr>
        </p:nvSpPr>
        <p:spPr>
          <a:xfrm>
            <a:off x="7089900" y="6896600"/>
            <a:ext cx="4108200" cy="49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subTitle" idx="4"/>
          </p:nvPr>
        </p:nvSpPr>
        <p:spPr>
          <a:xfrm>
            <a:off x="7487484" y="7713954"/>
            <a:ext cx="3313200" cy="9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ctrTitle" idx="5"/>
          </p:nvPr>
        </p:nvSpPr>
        <p:spPr>
          <a:xfrm>
            <a:off x="11738100" y="6896600"/>
            <a:ext cx="4108200" cy="49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ubTitle" idx="6"/>
          </p:nvPr>
        </p:nvSpPr>
        <p:spPr>
          <a:xfrm>
            <a:off x="12135600" y="7713954"/>
            <a:ext cx="3313200" cy="9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71914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/>
          <p:nvPr/>
        </p:nvSpPr>
        <p:spPr>
          <a:xfrm>
            <a:off x="16648200" y="-18900"/>
            <a:ext cx="1639800" cy="10324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" name="Google Shape;51;p8"/>
          <p:cNvSpPr txBox="1">
            <a:spLocks noGrp="1"/>
          </p:cNvSpPr>
          <p:nvPr>
            <p:ph type="ctrTitle"/>
          </p:nvPr>
        </p:nvSpPr>
        <p:spPr>
          <a:xfrm>
            <a:off x="11850050" y="638300"/>
            <a:ext cx="5238000" cy="9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8"/>
          <p:cNvSpPr/>
          <p:nvPr/>
        </p:nvSpPr>
        <p:spPr>
          <a:xfrm>
            <a:off x="0" y="-18900"/>
            <a:ext cx="1639800" cy="10324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8320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TITLE + DESIGN 1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/>
          <p:nvPr/>
        </p:nvSpPr>
        <p:spPr>
          <a:xfrm>
            <a:off x="1621500" y="-18900"/>
            <a:ext cx="15045000" cy="10324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9"/>
          <p:cNvSpPr txBox="1">
            <a:spLocks noGrp="1"/>
          </p:cNvSpPr>
          <p:nvPr>
            <p:ph type="ctrTitle"/>
          </p:nvPr>
        </p:nvSpPr>
        <p:spPr>
          <a:xfrm>
            <a:off x="11850050" y="638300"/>
            <a:ext cx="5238000" cy="9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68072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/>
          <p:nvPr/>
        </p:nvSpPr>
        <p:spPr>
          <a:xfrm>
            <a:off x="365300" y="2429250"/>
            <a:ext cx="8778600" cy="6880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10"/>
          <p:cNvSpPr txBox="1">
            <a:spLocks noGrp="1"/>
          </p:cNvSpPr>
          <p:nvPr>
            <p:ph type="ctrTitle"/>
          </p:nvPr>
        </p:nvSpPr>
        <p:spPr>
          <a:xfrm>
            <a:off x="11850050" y="638300"/>
            <a:ext cx="5238000" cy="9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9pPr>
          </a:lstStyle>
          <a:p>
            <a:endParaRPr/>
          </a:p>
        </p:txBody>
      </p:sp>
      <p:sp>
        <p:nvSpPr>
          <p:cNvPr id="59" name="Google Shape;59;p10"/>
          <p:cNvSpPr/>
          <p:nvPr/>
        </p:nvSpPr>
        <p:spPr>
          <a:xfrm>
            <a:off x="17922600" y="2429250"/>
            <a:ext cx="365400" cy="6880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6708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3">
  <p:cSld name="TITLE + DESIGN 3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1"/>
          <p:cNvSpPr/>
          <p:nvPr/>
        </p:nvSpPr>
        <p:spPr>
          <a:xfrm>
            <a:off x="0" y="7340000"/>
            <a:ext cx="18288000" cy="2315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11"/>
          <p:cNvSpPr txBox="1">
            <a:spLocks noGrp="1"/>
          </p:cNvSpPr>
          <p:nvPr>
            <p:ph type="ctrTitle"/>
          </p:nvPr>
        </p:nvSpPr>
        <p:spPr>
          <a:xfrm>
            <a:off x="11850050" y="638300"/>
            <a:ext cx="5238000" cy="9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83571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4">
  <p:cSld name="TITLE + DESIGN 4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ctrTitle"/>
          </p:nvPr>
        </p:nvSpPr>
        <p:spPr>
          <a:xfrm>
            <a:off x="11850050" y="638300"/>
            <a:ext cx="5238000" cy="9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2"/>
          <p:cNvSpPr/>
          <p:nvPr/>
        </p:nvSpPr>
        <p:spPr>
          <a:xfrm>
            <a:off x="6674100" y="1451850"/>
            <a:ext cx="4939800" cy="8835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31420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5">
  <p:cSld name="TITLE + DESIGN 5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>
            <a:spLocks noGrp="1"/>
          </p:cNvSpPr>
          <p:nvPr>
            <p:ph type="ctrTitle"/>
          </p:nvPr>
        </p:nvSpPr>
        <p:spPr>
          <a:xfrm>
            <a:off x="11850050" y="638300"/>
            <a:ext cx="5238000" cy="9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36628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TWO COLUMNS">
  <p:cSld name="TITLE +TWO 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/>
          <p:nvPr/>
        </p:nvSpPr>
        <p:spPr>
          <a:xfrm>
            <a:off x="12329250" y="3060350"/>
            <a:ext cx="5075400" cy="6414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14"/>
          <p:cNvSpPr/>
          <p:nvPr/>
        </p:nvSpPr>
        <p:spPr>
          <a:xfrm>
            <a:off x="830250" y="3060350"/>
            <a:ext cx="5075400" cy="6414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71;p14"/>
          <p:cNvSpPr txBox="1">
            <a:spLocks noGrp="1"/>
          </p:cNvSpPr>
          <p:nvPr>
            <p:ph type="ctrTitle"/>
          </p:nvPr>
        </p:nvSpPr>
        <p:spPr>
          <a:xfrm>
            <a:off x="11850050" y="638300"/>
            <a:ext cx="5238000" cy="9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ctrTitle" idx="2"/>
          </p:nvPr>
        </p:nvSpPr>
        <p:spPr>
          <a:xfrm>
            <a:off x="3851400" y="7724800"/>
            <a:ext cx="4108200" cy="49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subTitle" idx="1"/>
          </p:nvPr>
        </p:nvSpPr>
        <p:spPr>
          <a:xfrm>
            <a:off x="4117502" y="8084950"/>
            <a:ext cx="3576000" cy="9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ctrTitle" idx="3"/>
          </p:nvPr>
        </p:nvSpPr>
        <p:spPr>
          <a:xfrm>
            <a:off x="10328400" y="7724800"/>
            <a:ext cx="4108200" cy="49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4"/>
          </p:nvPr>
        </p:nvSpPr>
        <p:spPr>
          <a:xfrm>
            <a:off x="10594502" y="8084950"/>
            <a:ext cx="3576000" cy="9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16889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>
            <a:spLocks noGrp="1"/>
          </p:cNvSpPr>
          <p:nvPr>
            <p:ph type="ctrTitle"/>
          </p:nvPr>
        </p:nvSpPr>
        <p:spPr>
          <a:xfrm>
            <a:off x="11850050" y="638300"/>
            <a:ext cx="5238000" cy="9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ctrTitle" idx="2"/>
          </p:nvPr>
        </p:nvSpPr>
        <p:spPr>
          <a:xfrm>
            <a:off x="1886700" y="4402250"/>
            <a:ext cx="3313200" cy="49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ubTitle" idx="1"/>
          </p:nvPr>
        </p:nvSpPr>
        <p:spPr>
          <a:xfrm>
            <a:off x="1886684" y="4762404"/>
            <a:ext cx="3313200" cy="9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ctrTitle" idx="3"/>
          </p:nvPr>
        </p:nvSpPr>
        <p:spPr>
          <a:xfrm>
            <a:off x="5620500" y="4402250"/>
            <a:ext cx="3313200" cy="49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4"/>
          </p:nvPr>
        </p:nvSpPr>
        <p:spPr>
          <a:xfrm>
            <a:off x="5620484" y="4762404"/>
            <a:ext cx="3313200" cy="9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ctrTitle" idx="5"/>
          </p:nvPr>
        </p:nvSpPr>
        <p:spPr>
          <a:xfrm>
            <a:off x="9354300" y="4402250"/>
            <a:ext cx="3313200" cy="49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subTitle" idx="6"/>
          </p:nvPr>
        </p:nvSpPr>
        <p:spPr>
          <a:xfrm>
            <a:off x="9354284" y="4762404"/>
            <a:ext cx="3313200" cy="9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ctrTitle" idx="7"/>
          </p:nvPr>
        </p:nvSpPr>
        <p:spPr>
          <a:xfrm>
            <a:off x="13088100" y="4402250"/>
            <a:ext cx="3313200" cy="49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subTitle" idx="8"/>
          </p:nvPr>
        </p:nvSpPr>
        <p:spPr>
          <a:xfrm>
            <a:off x="13088084" y="4762404"/>
            <a:ext cx="3313200" cy="9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12693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 3">
  <p:cSld name="TITLE + THREE COLUMNS 3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ctrTitle"/>
          </p:nvPr>
        </p:nvSpPr>
        <p:spPr>
          <a:xfrm>
            <a:off x="11850050" y="638300"/>
            <a:ext cx="5238000" cy="9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ctrTitle" idx="2"/>
          </p:nvPr>
        </p:nvSpPr>
        <p:spPr>
          <a:xfrm>
            <a:off x="10646050" y="2758550"/>
            <a:ext cx="5941800" cy="126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None/>
              <a:defRPr sz="2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1"/>
          </p:nvPr>
        </p:nvSpPr>
        <p:spPr>
          <a:xfrm>
            <a:off x="11220250" y="3892702"/>
            <a:ext cx="5367600" cy="9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ctrTitle" idx="3"/>
          </p:nvPr>
        </p:nvSpPr>
        <p:spPr>
          <a:xfrm>
            <a:off x="10646050" y="5022200"/>
            <a:ext cx="5941800" cy="126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None/>
              <a:defRPr sz="2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ubTitle" idx="4"/>
          </p:nvPr>
        </p:nvSpPr>
        <p:spPr>
          <a:xfrm>
            <a:off x="11220250" y="6156350"/>
            <a:ext cx="5367600" cy="9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ctrTitle" idx="5"/>
          </p:nvPr>
        </p:nvSpPr>
        <p:spPr>
          <a:xfrm>
            <a:off x="10646050" y="7285700"/>
            <a:ext cx="5941800" cy="126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Light"/>
              <a:buNone/>
              <a:defRPr sz="2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subTitle" idx="6"/>
          </p:nvPr>
        </p:nvSpPr>
        <p:spPr>
          <a:xfrm>
            <a:off x="11220250" y="8420000"/>
            <a:ext cx="5367600" cy="9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49608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 + SIX COLUMNS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/>
          <p:nvPr/>
        </p:nvSpPr>
        <p:spPr>
          <a:xfrm>
            <a:off x="0" y="-18900"/>
            <a:ext cx="9143400" cy="10324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" name="Google Shape;96;p17"/>
          <p:cNvSpPr txBox="1">
            <a:spLocks noGrp="1"/>
          </p:cNvSpPr>
          <p:nvPr>
            <p:ph type="ctrTitle"/>
          </p:nvPr>
        </p:nvSpPr>
        <p:spPr>
          <a:xfrm>
            <a:off x="11850050" y="638300"/>
            <a:ext cx="5238000" cy="9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ctrTitle" idx="2"/>
          </p:nvPr>
        </p:nvSpPr>
        <p:spPr>
          <a:xfrm>
            <a:off x="3144000" y="3842750"/>
            <a:ext cx="3313200" cy="49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subTitle" idx="1"/>
          </p:nvPr>
        </p:nvSpPr>
        <p:spPr>
          <a:xfrm>
            <a:off x="3143984" y="4202904"/>
            <a:ext cx="3313200" cy="9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ctrTitle" idx="3"/>
          </p:nvPr>
        </p:nvSpPr>
        <p:spPr>
          <a:xfrm>
            <a:off x="7487400" y="3842750"/>
            <a:ext cx="3313200" cy="49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subTitle" idx="4"/>
          </p:nvPr>
        </p:nvSpPr>
        <p:spPr>
          <a:xfrm>
            <a:off x="7487384" y="4202904"/>
            <a:ext cx="3313200" cy="9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ctrTitle" idx="5"/>
          </p:nvPr>
        </p:nvSpPr>
        <p:spPr>
          <a:xfrm>
            <a:off x="11830800" y="3842750"/>
            <a:ext cx="3313200" cy="49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subTitle" idx="6"/>
          </p:nvPr>
        </p:nvSpPr>
        <p:spPr>
          <a:xfrm>
            <a:off x="11830784" y="4202904"/>
            <a:ext cx="3313200" cy="9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ctrTitle" idx="7"/>
          </p:nvPr>
        </p:nvSpPr>
        <p:spPr>
          <a:xfrm>
            <a:off x="3144000" y="7538200"/>
            <a:ext cx="3313200" cy="49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subTitle" idx="8"/>
          </p:nvPr>
        </p:nvSpPr>
        <p:spPr>
          <a:xfrm>
            <a:off x="3143984" y="7898354"/>
            <a:ext cx="3313200" cy="9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ctrTitle" idx="9"/>
          </p:nvPr>
        </p:nvSpPr>
        <p:spPr>
          <a:xfrm>
            <a:off x="7487400" y="7538200"/>
            <a:ext cx="3313200" cy="49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subTitle" idx="13"/>
          </p:nvPr>
        </p:nvSpPr>
        <p:spPr>
          <a:xfrm>
            <a:off x="7487384" y="7898354"/>
            <a:ext cx="3313200" cy="9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ctrTitle" idx="14"/>
          </p:nvPr>
        </p:nvSpPr>
        <p:spPr>
          <a:xfrm>
            <a:off x="11830800" y="7538200"/>
            <a:ext cx="3313200" cy="49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subTitle" idx="15"/>
          </p:nvPr>
        </p:nvSpPr>
        <p:spPr>
          <a:xfrm>
            <a:off x="11830784" y="7898354"/>
            <a:ext cx="3313200" cy="9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2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26714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IMAGE">
  <p:cSld name="TITLE + IMAGE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/>
          <p:nvPr/>
        </p:nvSpPr>
        <p:spPr>
          <a:xfrm>
            <a:off x="0" y="3033600"/>
            <a:ext cx="5724600" cy="4219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" name="Google Shape;111;p18"/>
          <p:cNvSpPr txBox="1">
            <a:spLocks noGrp="1"/>
          </p:cNvSpPr>
          <p:nvPr>
            <p:ph type="ctrTitle"/>
          </p:nvPr>
        </p:nvSpPr>
        <p:spPr>
          <a:xfrm>
            <a:off x="1589950" y="5532512"/>
            <a:ext cx="3556200" cy="9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3600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3600">
                <a:solidFill>
                  <a:srgbClr val="FFFFFF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3600">
                <a:solidFill>
                  <a:srgbClr val="FFFFFF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3600">
                <a:solidFill>
                  <a:srgbClr val="FFFFFF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3600">
                <a:solidFill>
                  <a:srgbClr val="FFFFFF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3600">
                <a:solidFill>
                  <a:srgbClr val="FFFFFF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3600">
                <a:solidFill>
                  <a:srgbClr val="FFFFFF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3600">
                <a:solidFill>
                  <a:srgbClr val="FFFFFF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46508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IC DESIGN">
  <p:cSld name="TECHNOLOGIC DESIGN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>
            <a:spLocks noGrp="1"/>
          </p:cNvSpPr>
          <p:nvPr>
            <p:ph type="subTitle" idx="1"/>
          </p:nvPr>
        </p:nvSpPr>
        <p:spPr>
          <a:xfrm>
            <a:off x="12733652" y="4298652"/>
            <a:ext cx="3976800" cy="40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ctrTitle"/>
          </p:nvPr>
        </p:nvSpPr>
        <p:spPr>
          <a:xfrm>
            <a:off x="12733646" y="3797300"/>
            <a:ext cx="3520800" cy="49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10653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&amp; CREDITS">
  <p:cSld name="THANKS &amp; CREDITS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/>
          <p:nvPr/>
        </p:nvSpPr>
        <p:spPr>
          <a:xfrm>
            <a:off x="-49000" y="1803000"/>
            <a:ext cx="18288000" cy="6681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1"/>
          </p:nvPr>
        </p:nvSpPr>
        <p:spPr>
          <a:xfrm>
            <a:off x="11131200" y="3392250"/>
            <a:ext cx="4743600" cy="16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22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6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6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6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6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6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6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6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ctrTitle"/>
          </p:nvPr>
        </p:nvSpPr>
        <p:spPr>
          <a:xfrm>
            <a:off x="11131198" y="2890900"/>
            <a:ext cx="4456800" cy="49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4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4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4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4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4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4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4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5512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 SLIDE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39550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variant 2">
  <p:cSld name="Blank variant 2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2"/>
          <p:cNvSpPr/>
          <p:nvPr/>
        </p:nvSpPr>
        <p:spPr>
          <a:xfrm>
            <a:off x="16981008" y="8979600"/>
            <a:ext cx="1307400" cy="130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5" name="Google Shape;485;p12"/>
          <p:cNvSpPr/>
          <p:nvPr/>
        </p:nvSpPr>
        <p:spPr>
          <a:xfrm>
            <a:off x="0" y="0"/>
            <a:ext cx="1307400" cy="10287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86" name="Google Shape;486;p12"/>
          <p:cNvGrpSpPr/>
          <p:nvPr/>
        </p:nvGrpSpPr>
        <p:grpSpPr>
          <a:xfrm>
            <a:off x="-413" y="1328587"/>
            <a:ext cx="311734" cy="1307442"/>
            <a:chOff x="5385375" y="498300"/>
            <a:chExt cx="802200" cy="556500"/>
          </a:xfrm>
        </p:grpSpPr>
        <p:sp>
          <p:nvSpPr>
            <p:cNvPr id="487" name="Google Shape;487;p12"/>
            <p:cNvSpPr/>
            <p:nvPr/>
          </p:nvSpPr>
          <p:spPr>
            <a:xfrm>
              <a:off x="5385375" y="498300"/>
              <a:ext cx="802200" cy="993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12"/>
            <p:cNvSpPr/>
            <p:nvPr/>
          </p:nvSpPr>
          <p:spPr>
            <a:xfrm>
              <a:off x="5385375" y="726900"/>
              <a:ext cx="802200" cy="993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12"/>
            <p:cNvSpPr/>
            <p:nvPr/>
          </p:nvSpPr>
          <p:spPr>
            <a:xfrm>
              <a:off x="5385375" y="955500"/>
              <a:ext cx="802200" cy="993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90" name="Google Shape;490;p12"/>
          <p:cNvGrpSpPr/>
          <p:nvPr/>
        </p:nvGrpSpPr>
        <p:grpSpPr>
          <a:xfrm>
            <a:off x="644769" y="1315951"/>
            <a:ext cx="1332694" cy="1332746"/>
            <a:chOff x="7134700" y="414375"/>
            <a:chExt cx="501919" cy="501900"/>
          </a:xfrm>
        </p:grpSpPr>
        <p:sp>
          <p:nvSpPr>
            <p:cNvPr id="491" name="Google Shape;491;p12"/>
            <p:cNvSpPr/>
            <p:nvPr/>
          </p:nvSpPr>
          <p:spPr>
            <a:xfrm>
              <a:off x="7134700" y="4143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12"/>
            <p:cNvSpPr/>
            <p:nvPr/>
          </p:nvSpPr>
          <p:spPr>
            <a:xfrm>
              <a:off x="7287100" y="4143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12"/>
            <p:cNvSpPr/>
            <p:nvPr/>
          </p:nvSpPr>
          <p:spPr>
            <a:xfrm>
              <a:off x="7439500" y="4143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12"/>
            <p:cNvSpPr/>
            <p:nvPr/>
          </p:nvSpPr>
          <p:spPr>
            <a:xfrm>
              <a:off x="7134700" y="5667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12"/>
            <p:cNvSpPr/>
            <p:nvPr/>
          </p:nvSpPr>
          <p:spPr>
            <a:xfrm>
              <a:off x="7287100" y="5667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12"/>
            <p:cNvSpPr/>
            <p:nvPr/>
          </p:nvSpPr>
          <p:spPr>
            <a:xfrm>
              <a:off x="7439500" y="5667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12"/>
            <p:cNvSpPr/>
            <p:nvPr/>
          </p:nvSpPr>
          <p:spPr>
            <a:xfrm>
              <a:off x="7134700" y="7191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12"/>
            <p:cNvSpPr/>
            <p:nvPr/>
          </p:nvSpPr>
          <p:spPr>
            <a:xfrm>
              <a:off x="7287100" y="7191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12"/>
            <p:cNvSpPr/>
            <p:nvPr/>
          </p:nvSpPr>
          <p:spPr>
            <a:xfrm>
              <a:off x="7439500" y="7191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12"/>
            <p:cNvSpPr/>
            <p:nvPr/>
          </p:nvSpPr>
          <p:spPr>
            <a:xfrm>
              <a:off x="7134700" y="8715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12"/>
            <p:cNvSpPr/>
            <p:nvPr/>
          </p:nvSpPr>
          <p:spPr>
            <a:xfrm>
              <a:off x="7287100" y="8715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12"/>
            <p:cNvSpPr/>
            <p:nvPr/>
          </p:nvSpPr>
          <p:spPr>
            <a:xfrm>
              <a:off x="7439500" y="8715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12"/>
            <p:cNvSpPr/>
            <p:nvPr/>
          </p:nvSpPr>
          <p:spPr>
            <a:xfrm>
              <a:off x="7591900" y="4143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12"/>
            <p:cNvSpPr/>
            <p:nvPr/>
          </p:nvSpPr>
          <p:spPr>
            <a:xfrm>
              <a:off x="7591900" y="5667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12"/>
            <p:cNvSpPr/>
            <p:nvPr/>
          </p:nvSpPr>
          <p:spPr>
            <a:xfrm>
              <a:off x="7591900" y="7191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12"/>
            <p:cNvSpPr/>
            <p:nvPr/>
          </p:nvSpPr>
          <p:spPr>
            <a:xfrm>
              <a:off x="7591919" y="8715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07" name="Google Shape;507;p12"/>
          <p:cNvGrpSpPr/>
          <p:nvPr/>
        </p:nvGrpSpPr>
        <p:grpSpPr>
          <a:xfrm>
            <a:off x="17664769" y="1341911"/>
            <a:ext cx="623630" cy="1307442"/>
            <a:chOff x="5385375" y="498300"/>
            <a:chExt cx="802200" cy="556500"/>
          </a:xfrm>
        </p:grpSpPr>
        <p:sp>
          <p:nvSpPr>
            <p:cNvPr id="508" name="Google Shape;508;p12"/>
            <p:cNvSpPr/>
            <p:nvPr/>
          </p:nvSpPr>
          <p:spPr>
            <a:xfrm>
              <a:off x="5385375" y="498300"/>
              <a:ext cx="802200" cy="99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12"/>
            <p:cNvSpPr/>
            <p:nvPr/>
          </p:nvSpPr>
          <p:spPr>
            <a:xfrm>
              <a:off x="5385375" y="726900"/>
              <a:ext cx="802200" cy="99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12"/>
            <p:cNvSpPr/>
            <p:nvPr/>
          </p:nvSpPr>
          <p:spPr>
            <a:xfrm>
              <a:off x="5385375" y="955500"/>
              <a:ext cx="802200" cy="99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11" name="Google Shape;511;p12"/>
          <p:cNvSpPr txBox="1">
            <a:spLocks noGrp="1"/>
          </p:cNvSpPr>
          <p:nvPr>
            <p:ph type="sldNum" idx="12"/>
          </p:nvPr>
        </p:nvSpPr>
        <p:spPr>
          <a:xfrm>
            <a:off x="16981008" y="8979600"/>
            <a:ext cx="1307400" cy="130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272A36"/>
                </a:solidFill>
              </a:rPr>
              <a:pPr/>
              <a:t>‹#›</a:t>
            </a:fld>
            <a:endParaRPr>
              <a:solidFill>
                <a:srgbClr val="272A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2380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=""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5294" y="509265"/>
            <a:ext cx="17359796" cy="108637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0020043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87927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89254204-7576-4E7F-BCC2-47087CDF8998}"/>
              </a:ext>
            </a:extLst>
          </p:cNvPr>
          <p:cNvSpPr/>
          <p:nvPr/>
        </p:nvSpPr>
        <p:spPr>
          <a:xfrm rot="1200000">
            <a:off x="-467780" y="-283902"/>
            <a:ext cx="1071236" cy="3339876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1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85294" y="509265"/>
            <a:ext cx="17359796" cy="108637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633898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Lato Black"/>
              <a:buNone/>
              <a:defRPr sz="2800">
                <a:latin typeface="Lato Black"/>
                <a:ea typeface="Lato Black"/>
                <a:cs typeface="Lato Black"/>
                <a:sym typeface="La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 b="1"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 b="1"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 b="1"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 b="1"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 b="1"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 b="1"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 b="1"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 b="1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 Light"/>
              <a:buChar char="●"/>
              <a:defRPr sz="1800"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 Light"/>
              <a:buChar char="○"/>
              <a:defRPr>
                <a:latin typeface="Lato Light"/>
                <a:ea typeface="Lato Light"/>
                <a:cs typeface="Lato Light"/>
                <a:sym typeface="Lato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 Light"/>
              <a:buChar char="■"/>
              <a:defRPr>
                <a:latin typeface="Lato Light"/>
                <a:ea typeface="Lato Light"/>
                <a:cs typeface="Lato Light"/>
                <a:sym typeface="Lato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 Light"/>
              <a:buChar char="●"/>
              <a:defRPr>
                <a:latin typeface="Lato Light"/>
                <a:ea typeface="Lato Light"/>
                <a:cs typeface="Lato Light"/>
                <a:sym typeface="Lato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 Light"/>
              <a:buChar char="○"/>
              <a:defRPr>
                <a:latin typeface="Lato Light"/>
                <a:ea typeface="Lato Light"/>
                <a:cs typeface="Lato Light"/>
                <a:sym typeface="Lato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 Light"/>
              <a:buChar char="■"/>
              <a:defRPr>
                <a:latin typeface="Lato Light"/>
                <a:ea typeface="Lato Light"/>
                <a:cs typeface="Lato Light"/>
                <a:sym typeface="Lato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 Light"/>
              <a:buChar char="●"/>
              <a:defRPr>
                <a:latin typeface="Lato Light"/>
                <a:ea typeface="Lato Light"/>
                <a:cs typeface="Lato Light"/>
                <a:sym typeface="Lato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 Light"/>
              <a:buChar char="○"/>
              <a:defRPr>
                <a:latin typeface="Lato Light"/>
                <a:ea typeface="Lato Light"/>
                <a:cs typeface="Lato Light"/>
                <a:sym typeface="Lato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Lato Light"/>
              <a:buChar char="■"/>
              <a:defRPr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75384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720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Lato Black"/>
              <a:buNone/>
              <a:defRPr sz="2800">
                <a:latin typeface="Lato Black"/>
                <a:ea typeface="Lato Black"/>
                <a:cs typeface="Lato Black"/>
                <a:sym typeface="La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 b="1"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 b="1"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 b="1"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 b="1"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 b="1"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 b="1"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 b="1"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2800" b="1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 Light"/>
              <a:buChar char="●"/>
              <a:defRPr sz="1800"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 Light"/>
              <a:buChar char="○"/>
              <a:defRPr>
                <a:latin typeface="Lato Light"/>
                <a:ea typeface="Lato Light"/>
                <a:cs typeface="Lato Light"/>
                <a:sym typeface="Lato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 Light"/>
              <a:buChar char="■"/>
              <a:defRPr>
                <a:latin typeface="Lato Light"/>
                <a:ea typeface="Lato Light"/>
                <a:cs typeface="Lato Light"/>
                <a:sym typeface="Lato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 Light"/>
              <a:buChar char="●"/>
              <a:defRPr>
                <a:latin typeface="Lato Light"/>
                <a:ea typeface="Lato Light"/>
                <a:cs typeface="Lato Light"/>
                <a:sym typeface="Lato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 Light"/>
              <a:buChar char="○"/>
              <a:defRPr>
                <a:latin typeface="Lato Light"/>
                <a:ea typeface="Lato Light"/>
                <a:cs typeface="Lato Light"/>
                <a:sym typeface="Lato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 Light"/>
              <a:buChar char="■"/>
              <a:defRPr>
                <a:latin typeface="Lato Light"/>
                <a:ea typeface="Lato Light"/>
                <a:cs typeface="Lato Light"/>
                <a:sym typeface="Lato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 Light"/>
              <a:buChar char="●"/>
              <a:defRPr>
                <a:latin typeface="Lato Light"/>
                <a:ea typeface="Lato Light"/>
                <a:cs typeface="Lato Light"/>
                <a:sym typeface="Lato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 Light"/>
              <a:buChar char="○"/>
              <a:defRPr>
                <a:latin typeface="Lato Light"/>
                <a:ea typeface="Lato Light"/>
                <a:cs typeface="Lato Light"/>
                <a:sym typeface="Lato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Lato Light"/>
              <a:buChar char="■"/>
              <a:defRPr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8146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322200" y="1328600"/>
            <a:ext cx="15686400" cy="13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Barlow SemiBold"/>
              <a:buNone/>
              <a:defRPr sz="26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Barlow SemiBold"/>
              <a:buNone/>
              <a:defRPr sz="26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Barlow SemiBold"/>
              <a:buNone/>
              <a:defRPr sz="26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Barlow SemiBold"/>
              <a:buNone/>
              <a:defRPr sz="26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Barlow SemiBold"/>
              <a:buNone/>
              <a:defRPr sz="26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Barlow SemiBold"/>
              <a:buNone/>
              <a:defRPr sz="26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Barlow SemiBold"/>
              <a:buNone/>
              <a:defRPr sz="26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Barlow SemiBold"/>
              <a:buNone/>
              <a:defRPr sz="26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Barlow SemiBold"/>
              <a:buNone/>
              <a:defRPr sz="26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629600" y="3199400"/>
            <a:ext cx="14379000" cy="57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arlow Light"/>
              <a:buChar char="▪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arlow Light"/>
              <a:buChar char="▫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▫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▫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▫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▫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▫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▫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Light"/>
              <a:buChar char="▫"/>
              <a:defRPr sz="24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7008508" y="8979600"/>
            <a:ext cx="1307400" cy="13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26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 rtl="0">
              <a:buNone/>
              <a:defRPr sz="26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ctr" rtl="0">
              <a:buNone/>
              <a:defRPr sz="26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ctr" rtl="0">
              <a:buNone/>
              <a:defRPr sz="26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ctr" rtl="0">
              <a:buNone/>
              <a:defRPr sz="26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ctr" rtl="0">
              <a:buNone/>
              <a:defRPr sz="26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ctr" rtl="0">
              <a:buNone/>
              <a:defRPr sz="26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ctr" rtl="0">
              <a:buNone/>
              <a:defRPr sz="26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ctr" rtl="0">
              <a:buNone/>
              <a:defRPr sz="2600">
                <a:solidFill>
                  <a:schemeClr val="accen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>
                <a:solidFill>
                  <a:srgbClr val="FFAD1D"/>
                </a:solidFill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>
              <a:solidFill>
                <a:srgbClr val="FFA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1647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12" Type="http://schemas.openxmlformats.org/officeDocument/2006/relationships/image" Target="../media/image6.jpe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3.png"/><Relationship Id="rId15" Type="http://schemas.microsoft.com/office/2007/relationships/hdphoto" Target="../media/hdphoto1.wdp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3" Type="http://schemas.openxmlformats.org/officeDocument/2006/relationships/image" Target="../media/image5.png"/><Relationship Id="rId12" Type="http://schemas.openxmlformats.org/officeDocument/2006/relationships/image" Target="../media/image23.png"/><Relationship Id="rId2" Type="http://schemas.openxmlformats.org/officeDocument/2006/relationships/image" Target="../media/image22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2.png"/><Relationship Id="rId15" Type="http://schemas.microsoft.com/office/2007/relationships/hdphoto" Target="../media/hdphoto1.wdp"/><Relationship Id="rId10" Type="http://schemas.openxmlformats.org/officeDocument/2006/relationships/image" Target="../media/image4.png"/><Relationship Id="rId4" Type="http://schemas.openxmlformats.org/officeDocument/2006/relationships/image" Target="../media/image10.svg"/><Relationship Id="rId9" Type="http://schemas.openxmlformats.org/officeDocument/2006/relationships/image" Target="../media/image5.svg"/><Relationship Id="rId1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6.png"/><Relationship Id="rId7" Type="http://schemas.openxmlformats.org/officeDocument/2006/relationships/image" Target="../media/image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microsoft.com/office/2007/relationships/hdphoto" Target="../media/hdphoto1.wdp"/><Relationship Id="rId3" Type="http://schemas.openxmlformats.org/officeDocument/2006/relationships/image" Target="../media/image10.sv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30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31.png"/><Relationship Id="rId1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12" Type="http://schemas.openxmlformats.org/officeDocument/2006/relationships/image" Target="../media/image6.jpe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3.png"/><Relationship Id="rId15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5.png"/><Relationship Id="rId11" Type="http://schemas.openxmlformats.org/officeDocument/2006/relationships/image" Target="../media/image9.png"/><Relationship Id="rId5" Type="http://schemas.openxmlformats.org/officeDocument/2006/relationships/image" Target="../media/image14.png"/><Relationship Id="rId10" Type="http://schemas.microsoft.com/office/2007/relationships/hdphoto" Target="../media/hdphoto1.wdp"/><Relationship Id="rId4" Type="http://schemas.openxmlformats.org/officeDocument/2006/relationships/image" Target="../media/image1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9.pn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.png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45545" y="924723"/>
            <a:ext cx="7375517" cy="73755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49966" t="49834"/>
          <a:stretch>
            <a:fillRect/>
          </a:stretch>
        </p:blipFill>
        <p:spPr>
          <a:xfrm>
            <a:off x="-41980" y="0"/>
            <a:ext cx="5778064" cy="578163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50409"/>
          <a:stretch>
            <a:fillRect/>
          </a:stretch>
        </p:blipFill>
        <p:spPr>
          <a:xfrm>
            <a:off x="0" y="0"/>
            <a:ext cx="5345203" cy="538937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46653" t="46242"/>
          <a:stretch>
            <a:fillRect/>
          </a:stretch>
        </p:blipFill>
        <p:spPr>
          <a:xfrm>
            <a:off x="-73401" y="-71177"/>
            <a:ext cx="4399044" cy="442403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50409"/>
          <a:stretch>
            <a:fillRect/>
          </a:stretch>
        </p:blipFill>
        <p:spPr>
          <a:xfrm>
            <a:off x="0" y="0"/>
            <a:ext cx="4075926" cy="41096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50469"/>
          <a:stretch>
            <a:fillRect/>
          </a:stretch>
        </p:blipFill>
        <p:spPr>
          <a:xfrm>
            <a:off x="0" y="0"/>
            <a:ext cx="2836020" cy="28629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b="24612"/>
          <a:stretch>
            <a:fillRect/>
          </a:stretch>
        </p:blipFill>
        <p:spPr>
          <a:xfrm>
            <a:off x="16625559" y="600301"/>
            <a:ext cx="1089591" cy="956521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0069140" y="2933700"/>
            <a:ext cx="7463095" cy="3847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999"/>
              </a:lnSpc>
            </a:pPr>
            <a:r>
              <a:rPr lang="en-US" sz="8800" dirty="0" smtClean="0">
                <a:solidFill>
                  <a:srgbClr val="0E0F12"/>
                </a:solidFill>
                <a:latin typeface="Squada One"/>
              </a:rPr>
              <a:t>MATRIKS PEMBAGIAN PERAN DAN HASIL</a:t>
            </a:r>
            <a:endParaRPr lang="en-US" sz="7200" dirty="0" smtClean="0">
              <a:solidFill>
                <a:srgbClr val="0E0F12"/>
              </a:solidFill>
              <a:latin typeface="Squada One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076228" y="7692021"/>
            <a:ext cx="5028635" cy="253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84"/>
              </a:lnSpc>
            </a:pPr>
            <a:r>
              <a:rPr lang="en-US" sz="2100" dirty="0" err="1" smtClean="0">
                <a:solidFill>
                  <a:srgbClr val="252525"/>
                </a:solidFill>
                <a:latin typeface="Garet Book"/>
              </a:rPr>
              <a:t>Asesor</a:t>
            </a:r>
            <a:r>
              <a:rPr lang="en-US" sz="2100" dirty="0" smtClean="0">
                <a:solidFill>
                  <a:srgbClr val="252525"/>
                </a:solidFill>
                <a:latin typeface="Garet Book"/>
              </a:rPr>
              <a:t> SDM </a:t>
            </a:r>
            <a:r>
              <a:rPr lang="en-US" sz="2100" dirty="0" err="1" smtClean="0">
                <a:solidFill>
                  <a:srgbClr val="252525"/>
                </a:solidFill>
                <a:latin typeface="Garet Book"/>
              </a:rPr>
              <a:t>Aparatur</a:t>
            </a:r>
            <a:r>
              <a:rPr lang="en-US" sz="2100" dirty="0" smtClean="0">
                <a:solidFill>
                  <a:srgbClr val="252525"/>
                </a:solidFill>
                <a:latin typeface="Garet Book"/>
              </a:rPr>
              <a:t> </a:t>
            </a:r>
            <a:r>
              <a:rPr lang="en-US" sz="2100" dirty="0" err="1" smtClean="0">
                <a:solidFill>
                  <a:srgbClr val="252525"/>
                </a:solidFill>
                <a:latin typeface="Garet Book"/>
              </a:rPr>
              <a:t>Ahli</a:t>
            </a:r>
            <a:r>
              <a:rPr lang="en-US" sz="2100" dirty="0" smtClean="0">
                <a:solidFill>
                  <a:srgbClr val="252525"/>
                </a:solidFill>
                <a:latin typeface="Garet Book"/>
              </a:rPr>
              <a:t> </a:t>
            </a:r>
            <a:r>
              <a:rPr lang="en-US" sz="2100" dirty="0" err="1" smtClean="0">
                <a:solidFill>
                  <a:srgbClr val="252525"/>
                </a:solidFill>
                <a:latin typeface="Garet Book"/>
              </a:rPr>
              <a:t>Muda</a:t>
            </a:r>
            <a:endParaRPr lang="en-US" sz="2100" dirty="0">
              <a:solidFill>
                <a:srgbClr val="252525"/>
              </a:solidFill>
              <a:latin typeface="Garet Book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076228" y="7200900"/>
            <a:ext cx="4173172" cy="253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784"/>
              </a:lnSpc>
            </a:pPr>
            <a:r>
              <a:rPr lang="en-US" sz="2100" b="1" dirty="0" smtClean="0">
                <a:solidFill>
                  <a:srgbClr val="252525"/>
                </a:solidFill>
                <a:latin typeface="Garet Book"/>
              </a:rPr>
              <a:t>GERGORIUS BABO, S.KOM</a:t>
            </a:r>
            <a:endParaRPr lang="en-US" sz="2100" b="1" dirty="0">
              <a:solidFill>
                <a:srgbClr val="252525"/>
              </a:solidFill>
              <a:latin typeface="Garet Book"/>
            </a:endParaRPr>
          </a:p>
        </p:txBody>
      </p: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1573154" y="1267268"/>
            <a:ext cx="6731633" cy="6731605"/>
            <a:chOff x="0" y="0"/>
            <a:chExt cx="6350000" cy="6349974"/>
          </a:xfrm>
        </p:grpSpPr>
        <p:sp>
          <p:nvSpPr>
            <p:cNvPr id="20" name="Freeform 1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 l="-8336" r="-8336" b="-10752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3292404" y="373622"/>
            <a:ext cx="3116880" cy="1461564"/>
            <a:chOff x="15159625" y="723901"/>
            <a:chExt cx="3116880" cy="1461564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90259" y="723901"/>
              <a:ext cx="1047711" cy="1084898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5159625" y="1723800"/>
              <a:ext cx="10929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BKD</a:t>
              </a:r>
            </a:p>
            <a:p>
              <a:pPr algn="ctr"/>
              <a:r>
                <a:rPr lang="en-US" sz="1200" b="1" dirty="0" smtClean="0"/>
                <a:t>PROVINSI NTT</a:t>
              </a:r>
              <a:endParaRPr lang="en-US" sz="1200" b="1" dirty="0"/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536" b="98464" l="9753" r="89973">
                          <a14:foregroundMark x1="19093" y1="40102" x2="26648" y2="21843"/>
                          <a14:foregroundMark x1="43269" y1="11945" x2="64698" y2="18771"/>
                          <a14:foregroundMark x1="71154" y1="25597" x2="77335" y2="49659"/>
                          <a14:foregroundMark x1="77335" y1="61433" x2="71841" y2="74403"/>
                          <a14:foregroundMark x1="68956" y1="63311" x2="28571" y2="61775"/>
                          <a14:foregroundMark x1="71429" y1="44027" x2="30082" y2="44710"/>
                          <a14:foregroundMark x1="22115" y1="85154" x2="10440" y2="56826"/>
                          <a14:foregroundMark x1="10714" y1="58874" x2="13874" y2="28669"/>
                          <a14:foregroundMark x1="10714" y1="52730" x2="11951" y2="36007"/>
                          <a14:foregroundMark x1="14973" y1="27133" x2="33104" y2="6314"/>
                          <a14:foregroundMark x1="18681" y1="21843" x2="27885" y2="9727"/>
                          <a14:foregroundMark x1="33104" y1="8532" x2="46566" y2="27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88264" y="723901"/>
              <a:ext cx="1688241" cy="1341910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80" y="9563100"/>
            <a:ext cx="10058400" cy="1166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/>
          <a:srcRect l="14861" t="27800" r="16032" b="11459"/>
          <a:stretch/>
        </p:blipFill>
        <p:spPr>
          <a:xfrm>
            <a:off x="-76200" y="800100"/>
            <a:ext cx="18349765" cy="90678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24612"/>
          <a:stretch>
            <a:fillRect/>
          </a:stretch>
        </p:blipFill>
        <p:spPr>
          <a:xfrm>
            <a:off x="16625559" y="600301"/>
            <a:ext cx="1089591" cy="95652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 l="49966" t="49834"/>
          <a:stretch>
            <a:fillRect/>
          </a:stretch>
        </p:blipFill>
        <p:spPr>
          <a:xfrm>
            <a:off x="-58288" y="-36941"/>
            <a:ext cx="2779196" cy="278091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50409"/>
          <a:stretch>
            <a:fillRect/>
          </a:stretch>
        </p:blipFill>
        <p:spPr>
          <a:xfrm>
            <a:off x="-38096" y="-36941"/>
            <a:ext cx="2570994" cy="259224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 l="46653" t="46242"/>
          <a:stretch>
            <a:fillRect/>
          </a:stretch>
        </p:blipFill>
        <p:spPr>
          <a:xfrm>
            <a:off x="-73401" y="-71177"/>
            <a:ext cx="2115900" cy="212791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50409"/>
          <a:stretch>
            <a:fillRect/>
          </a:stretch>
        </p:blipFill>
        <p:spPr>
          <a:xfrm>
            <a:off x="-38096" y="-36941"/>
            <a:ext cx="1960483" cy="197668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l="50469"/>
          <a:stretch>
            <a:fillRect/>
          </a:stretch>
        </p:blipFill>
        <p:spPr>
          <a:xfrm>
            <a:off x="-38096" y="-36941"/>
            <a:ext cx="1364100" cy="13770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/>
          <a:srcRect l="6584" t="20119"/>
          <a:stretch/>
        </p:blipFill>
        <p:spPr>
          <a:xfrm>
            <a:off x="9448800" y="2250068"/>
            <a:ext cx="6486218" cy="31233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10" name="Group 9"/>
          <p:cNvGrpSpPr/>
          <p:nvPr/>
        </p:nvGrpSpPr>
        <p:grpSpPr>
          <a:xfrm>
            <a:off x="13020737" y="407520"/>
            <a:ext cx="3116880" cy="1461564"/>
            <a:chOff x="15159625" y="723901"/>
            <a:chExt cx="3116880" cy="146156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90259" y="723901"/>
              <a:ext cx="1047711" cy="1084898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5159625" y="1723800"/>
              <a:ext cx="10929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BKD</a:t>
              </a:r>
            </a:p>
            <a:p>
              <a:pPr algn="ctr"/>
              <a:r>
                <a:rPr lang="en-US" sz="1200" b="1" dirty="0" smtClean="0"/>
                <a:t>PROVINSI NTT</a:t>
              </a:r>
              <a:endParaRPr lang="en-US" sz="1200" b="1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536" b="98464" l="9753" r="89973">
                          <a14:foregroundMark x1="19093" y1="40102" x2="26648" y2="21843"/>
                          <a14:foregroundMark x1="43269" y1="11945" x2="64698" y2="18771"/>
                          <a14:foregroundMark x1="71154" y1="25597" x2="77335" y2="49659"/>
                          <a14:foregroundMark x1="77335" y1="61433" x2="71841" y2="74403"/>
                          <a14:foregroundMark x1="68956" y1="63311" x2="28571" y2="61775"/>
                          <a14:foregroundMark x1="71429" y1="44027" x2="30082" y2="44710"/>
                          <a14:foregroundMark x1="22115" y1="85154" x2="10440" y2="56826"/>
                          <a14:foregroundMark x1="10714" y1="58874" x2="13874" y2="28669"/>
                          <a14:foregroundMark x1="10714" y1="52730" x2="11951" y2="36007"/>
                          <a14:foregroundMark x1="14973" y1="27133" x2="33104" y2="6314"/>
                          <a14:foregroundMark x1="18681" y1="21843" x2="27885" y2="9727"/>
                          <a14:foregroundMark x1="33104" y1="8532" x2="46566" y2="27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88264" y="723901"/>
              <a:ext cx="1688241" cy="1341910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2400" y="6972300"/>
            <a:ext cx="5556837" cy="312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5044" y="528549"/>
            <a:ext cx="11557638" cy="1086370"/>
          </a:xfrm>
        </p:spPr>
        <p:txBody>
          <a:bodyPr/>
          <a:lstStyle/>
          <a:p>
            <a:r>
              <a:rPr lang="en-US" sz="3000" dirty="0"/>
              <a:t>MENUANGKAN PERAN INDIVIDU DALAM TIM BERDASARKAN PENYELARASAN KINERJA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17848961-64E5-4350-8A7A-81EFB7D070C4}"/>
              </a:ext>
            </a:extLst>
          </p:cNvPr>
          <p:cNvSpPr txBox="1"/>
          <p:nvPr/>
        </p:nvSpPr>
        <p:spPr>
          <a:xfrm>
            <a:off x="5197394" y="2403274"/>
            <a:ext cx="5723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Tuliskan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intermediate outcome/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produk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layanan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tim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kerja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baris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paling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atas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tabel</a:t>
            </a:r>
            <a:endParaRPr lang="ko-KR" alt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F1BC24C4-33F9-47A1-886C-1C148A6D06DC}"/>
              </a:ext>
            </a:extLst>
          </p:cNvPr>
          <p:cNvSpPr/>
          <p:nvPr/>
        </p:nvSpPr>
        <p:spPr>
          <a:xfrm>
            <a:off x="5214503" y="1531270"/>
            <a:ext cx="713226" cy="71322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576" b="1" dirty="0"/>
              <a:t>01</a:t>
            </a:r>
            <a:endParaRPr lang="ko-KR" altLang="en-US" sz="1576" b="1" dirty="0"/>
          </a:p>
        </p:txBody>
      </p: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915798A2-8CE2-42A9-AB16-9EF18862209D}"/>
              </a:ext>
            </a:extLst>
          </p:cNvPr>
          <p:cNvGrpSpPr/>
          <p:nvPr/>
        </p:nvGrpSpPr>
        <p:grpSpPr>
          <a:xfrm>
            <a:off x="1799201" y="5893874"/>
            <a:ext cx="1180494" cy="1180494"/>
            <a:chOff x="3924417" y="4453570"/>
            <a:chExt cx="754422" cy="754422"/>
          </a:xfrm>
        </p:grpSpPr>
        <p:sp>
          <p:nvSpPr>
            <p:cNvPr id="41" name="Oval 40">
              <a:extLst>
                <a:ext uri="{FF2B5EF4-FFF2-40B4-BE49-F238E27FC236}">
                  <a16:creationId xmlns="" xmlns:a16="http://schemas.microsoft.com/office/drawing/2014/main" id="{3D33CAF3-990D-421B-A840-086649E98778}"/>
                </a:ext>
              </a:extLst>
            </p:cNvPr>
            <p:cNvSpPr/>
            <p:nvPr/>
          </p:nvSpPr>
          <p:spPr>
            <a:xfrm>
              <a:off x="4063248" y="4592401"/>
              <a:ext cx="476761" cy="476761"/>
            </a:xfrm>
            <a:prstGeom prst="ellipse">
              <a:avLst/>
            </a:prstGeom>
            <a:solidFill>
              <a:schemeClr val="bg1"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4050"/>
            </a:p>
          </p:txBody>
        </p:sp>
        <p:sp>
          <p:nvSpPr>
            <p:cNvPr id="42" name="Oval 41">
              <a:extLst>
                <a:ext uri="{FF2B5EF4-FFF2-40B4-BE49-F238E27FC236}">
                  <a16:creationId xmlns="" xmlns:a16="http://schemas.microsoft.com/office/drawing/2014/main" id="{07F79442-3FA7-4AFC-BC3B-DC8576FBBCC8}"/>
                </a:ext>
              </a:extLst>
            </p:cNvPr>
            <p:cNvSpPr/>
            <p:nvPr/>
          </p:nvSpPr>
          <p:spPr>
            <a:xfrm>
              <a:off x="3924417" y="4453570"/>
              <a:ext cx="754422" cy="754422"/>
            </a:xfrm>
            <a:prstGeom prst="ellipse">
              <a:avLst/>
            </a:prstGeom>
            <a:noFill/>
            <a:ln w="130175">
              <a:solidFill>
                <a:schemeClr val="bg1">
                  <a:alpha val="2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4050" dirty="0"/>
            </a:p>
          </p:txBody>
        </p:sp>
      </p:grpSp>
      <p:sp>
        <p:nvSpPr>
          <p:cNvPr id="43" name="Oval 68">
            <a:extLst>
              <a:ext uri="{FF2B5EF4-FFF2-40B4-BE49-F238E27FC236}">
                <a16:creationId xmlns="" xmlns:a16="http://schemas.microsoft.com/office/drawing/2014/main" id="{241A48BD-C4E3-4E15-BCD3-92CA551BF00F}"/>
              </a:ext>
            </a:extLst>
          </p:cNvPr>
          <p:cNvSpPr/>
          <p:nvPr/>
        </p:nvSpPr>
        <p:spPr>
          <a:xfrm rot="3052891" flipH="1">
            <a:off x="1384801" y="1541593"/>
            <a:ext cx="1654082" cy="1442434"/>
          </a:xfrm>
          <a:custGeom>
            <a:avLst/>
            <a:gdLst/>
            <a:ahLst/>
            <a:cxnLst/>
            <a:rect l="l" t="t" r="r" b="b"/>
            <a:pathLst>
              <a:path w="1057079" h="921820">
                <a:moveTo>
                  <a:pt x="596169" y="0"/>
                </a:moveTo>
                <a:cubicBezTo>
                  <a:pt x="850723" y="0"/>
                  <a:pt x="1057079" y="206356"/>
                  <a:pt x="1057079" y="460910"/>
                </a:cubicBezTo>
                <a:cubicBezTo>
                  <a:pt x="1057079" y="715464"/>
                  <a:pt x="850723" y="921820"/>
                  <a:pt x="596169" y="921820"/>
                </a:cubicBezTo>
                <a:cubicBezTo>
                  <a:pt x="485424" y="921820"/>
                  <a:pt x="383802" y="882762"/>
                  <a:pt x="305664" y="816036"/>
                </a:cubicBezTo>
                <a:lnTo>
                  <a:pt x="0" y="902526"/>
                </a:lnTo>
                <a:lnTo>
                  <a:pt x="180651" y="657214"/>
                </a:lnTo>
                <a:cubicBezTo>
                  <a:pt x="151066" y="598124"/>
                  <a:pt x="135259" y="531363"/>
                  <a:pt x="135259" y="460910"/>
                </a:cubicBezTo>
                <a:cubicBezTo>
                  <a:pt x="135259" y="206356"/>
                  <a:pt x="341615" y="0"/>
                  <a:pt x="596169" y="0"/>
                </a:cubicBezTo>
                <a:close/>
              </a:path>
            </a:pathLst>
          </a:custGeom>
          <a:solidFill>
            <a:schemeClr val="accent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05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49" name="Rectangle 9">
            <a:extLst>
              <a:ext uri="{FF2B5EF4-FFF2-40B4-BE49-F238E27FC236}">
                <a16:creationId xmlns="" xmlns:a16="http://schemas.microsoft.com/office/drawing/2014/main" id="{CC39B6D1-D6E7-4D5B-A397-AFCD1926F33D}"/>
              </a:ext>
            </a:extLst>
          </p:cNvPr>
          <p:cNvSpPr/>
          <p:nvPr/>
        </p:nvSpPr>
        <p:spPr>
          <a:xfrm flipH="1">
            <a:off x="1799202" y="1869780"/>
            <a:ext cx="652600" cy="610894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050"/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76906BD3-6AFF-4CC4-B99B-E69C262554A1}"/>
              </a:ext>
            </a:extLst>
          </p:cNvPr>
          <p:cNvSpPr txBox="1"/>
          <p:nvPr/>
        </p:nvSpPr>
        <p:spPr>
          <a:xfrm>
            <a:off x="5237912" y="4532932"/>
            <a:ext cx="508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Daftar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setiap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anggota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tim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kerja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atau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setiap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pekerjaan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posisikan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ke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bawah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kolom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matriks</a:t>
            </a:r>
            <a:endParaRPr lang="ko-KR" alt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="" xmlns:a16="http://schemas.microsoft.com/office/drawing/2014/main" id="{1835D65E-BE06-4312-A980-8CC2A45789C1}"/>
              </a:ext>
            </a:extLst>
          </p:cNvPr>
          <p:cNvSpPr/>
          <p:nvPr/>
        </p:nvSpPr>
        <p:spPr>
          <a:xfrm>
            <a:off x="5324491" y="3819706"/>
            <a:ext cx="713226" cy="71322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576" b="1" dirty="0"/>
              <a:t>02</a:t>
            </a:r>
            <a:endParaRPr lang="ko-KR" altLang="en-US" sz="1576" b="1" dirty="0"/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71013565-97E8-40E9-B8AB-609691313373}"/>
              </a:ext>
            </a:extLst>
          </p:cNvPr>
          <p:cNvSpPr txBox="1"/>
          <p:nvPr/>
        </p:nvSpPr>
        <p:spPr>
          <a:xfrm>
            <a:off x="5197394" y="6763173"/>
            <a:ext cx="5623006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Untuk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setiap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table,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ajukan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pertanyaan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ini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Apa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yang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harus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dihasilkan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atau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dilakukan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oleh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anggota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unit 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misalkan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altLang="ko-K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menyelesaikan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untuk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mendukung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suatu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produk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atau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layanan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?</a:t>
            </a:r>
            <a:endParaRPr lang="ko-KR" alt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="" xmlns:a16="http://schemas.microsoft.com/office/drawing/2014/main" id="{F14B11D1-F136-46C8-A2A2-FEF6E3A025D6}"/>
              </a:ext>
            </a:extLst>
          </p:cNvPr>
          <p:cNvSpPr/>
          <p:nvPr/>
        </p:nvSpPr>
        <p:spPr>
          <a:xfrm>
            <a:off x="5283972" y="5873319"/>
            <a:ext cx="713226" cy="71322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576" b="1" dirty="0"/>
              <a:t>03</a:t>
            </a:r>
            <a:endParaRPr lang="ko-KR" altLang="en-US" sz="1576" b="1" dirty="0"/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176BAAEC-BF42-4B4A-94BD-9539B3250C09}"/>
              </a:ext>
            </a:extLst>
          </p:cNvPr>
          <p:cNvSpPr txBox="1"/>
          <p:nvPr/>
        </p:nvSpPr>
        <p:spPr>
          <a:xfrm>
            <a:off x="11762261" y="2291727"/>
            <a:ext cx="5723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Setelah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mengetahui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peran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individu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tuliskan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pencapaian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hasil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kerja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yang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menggambarkan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ekspektasi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atas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kinerja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dimaksud</a:t>
            </a:r>
            <a:endParaRPr lang="ko-KR" alt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="" xmlns:a16="http://schemas.microsoft.com/office/drawing/2014/main" id="{0B65A451-9F3F-4F3E-B6C5-EFA603F16EF6}"/>
              </a:ext>
            </a:extLst>
          </p:cNvPr>
          <p:cNvSpPr/>
          <p:nvPr/>
        </p:nvSpPr>
        <p:spPr>
          <a:xfrm>
            <a:off x="11762261" y="1531270"/>
            <a:ext cx="713226" cy="71322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576" b="1" dirty="0"/>
              <a:t>04</a:t>
            </a:r>
            <a:endParaRPr lang="ko-KR" altLang="en-US" sz="1576" b="1" dirty="0"/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1FC6F35B-C8D6-46C0-B9A3-7FFD157179B7}"/>
              </a:ext>
            </a:extLst>
          </p:cNvPr>
          <p:cNvSpPr txBox="1"/>
          <p:nvPr/>
        </p:nvSpPr>
        <p:spPr>
          <a:xfrm>
            <a:off x="11822681" y="4725045"/>
            <a:ext cx="5723474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ko-K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Pencapaian</a:t>
            </a: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dari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peran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individu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akan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menjadi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rencana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kinerja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dalam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SKP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pegawai</a:t>
            </a:r>
            <a:endParaRPr lang="ko-KR" alt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="" xmlns:a16="http://schemas.microsoft.com/office/drawing/2014/main" id="{80FD6F63-5E7D-4A68-B972-1194FF4EB9FB}"/>
              </a:ext>
            </a:extLst>
          </p:cNvPr>
          <p:cNvSpPr/>
          <p:nvPr/>
        </p:nvSpPr>
        <p:spPr>
          <a:xfrm>
            <a:off x="11848839" y="3917530"/>
            <a:ext cx="713226" cy="71322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576" b="1" dirty="0"/>
              <a:t>05</a:t>
            </a:r>
            <a:endParaRPr lang="ko-KR" altLang="en-US" sz="1576" b="1" dirty="0"/>
          </a:p>
        </p:txBody>
      </p:sp>
      <p:sp>
        <p:nvSpPr>
          <p:cNvPr id="3" name="AutoShape 2" descr="blob:https://web.whatsapp.com/65793b0b-2d5c-4b37-8233-7ade4b47ca5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1997" y="6229932"/>
            <a:ext cx="5783738" cy="32569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75" y="6710813"/>
            <a:ext cx="4786178" cy="26952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grpSp>
        <p:nvGrpSpPr>
          <p:cNvPr id="38" name="Group 37"/>
          <p:cNvGrpSpPr/>
          <p:nvPr/>
        </p:nvGrpSpPr>
        <p:grpSpPr>
          <a:xfrm>
            <a:off x="14684418" y="273113"/>
            <a:ext cx="3116880" cy="1461564"/>
            <a:chOff x="15159625" y="723901"/>
            <a:chExt cx="3116880" cy="1461564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90259" y="723901"/>
              <a:ext cx="1047711" cy="1084898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5159625" y="1723800"/>
              <a:ext cx="10929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BKD</a:t>
              </a:r>
            </a:p>
            <a:p>
              <a:pPr algn="ctr"/>
              <a:r>
                <a:rPr lang="en-US" sz="1200" b="1" dirty="0" smtClean="0"/>
                <a:t>PROVINSI NTT</a:t>
              </a:r>
              <a:endParaRPr lang="en-US" sz="1200" b="1" dirty="0"/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36" b="98464" l="9753" r="89973">
                          <a14:foregroundMark x1="19093" y1="40102" x2="26648" y2="21843"/>
                          <a14:foregroundMark x1="43269" y1="11945" x2="64698" y2="18771"/>
                          <a14:foregroundMark x1="71154" y1="25597" x2="77335" y2="49659"/>
                          <a14:foregroundMark x1="77335" y1="61433" x2="71841" y2="74403"/>
                          <a14:foregroundMark x1="68956" y1="63311" x2="28571" y2="61775"/>
                          <a14:foregroundMark x1="71429" y1="44027" x2="30082" y2="44710"/>
                          <a14:foregroundMark x1="22115" y1="85154" x2="10440" y2="56826"/>
                          <a14:foregroundMark x1="10714" y1="58874" x2="13874" y2="28669"/>
                          <a14:foregroundMark x1="10714" y1="52730" x2="11951" y2="36007"/>
                          <a14:foregroundMark x1="14973" y1="27133" x2="33104" y2="6314"/>
                          <a14:foregroundMark x1="18681" y1="21843" x2="27885" y2="9727"/>
                          <a14:foregroundMark x1="33104" y1="8532" x2="46566" y2="27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88264" y="723901"/>
              <a:ext cx="1688241" cy="1341910"/>
            </a:xfrm>
            <a:prstGeom prst="rect">
              <a:avLst/>
            </a:prstGeom>
          </p:spPr>
        </p:pic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80" y="9563100"/>
            <a:ext cx="10058400" cy="1166912"/>
          </a:xfrm>
          <a:prstGeom prst="rect">
            <a:avLst/>
          </a:prstGeom>
        </p:spPr>
      </p:pic>
      <p:pic>
        <p:nvPicPr>
          <p:cNvPr id="27" name="Picture 26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98" r="6372"/>
          <a:stretch/>
        </p:blipFill>
        <p:spPr>
          <a:xfrm>
            <a:off x="198504" y="3379328"/>
            <a:ext cx="4975792" cy="30595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2974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="" xmlns:a16="http://schemas.microsoft.com/office/drawing/2014/main" id="{AB8C311F-7253-4AED-9701-7FC0708C41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1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2384209-CB15-4CDF-9D31-C44FD9A3F2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3999926" y="-3999281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1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633B3B5-CC90-43F0-8714-D31D1F3F02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-3467" y="1"/>
            <a:ext cx="13606270" cy="1028635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1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A8D57A06-A426-446D-B02C-A2DC6B62E4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5474237" y="-2528760"/>
            <a:ext cx="7341846" cy="1829032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100" kern="0">
              <a:solidFill>
                <a:srgbClr val="FFFFFF"/>
              </a:solidFill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61E76B5-F253-4096-A56A-D0295AAEAB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59"/>
          <a:stretch/>
        </p:blipFill>
        <p:spPr>
          <a:xfrm>
            <a:off x="1066800" y="1796829"/>
            <a:ext cx="15914690" cy="7322619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5323585" y="1657"/>
            <a:ext cx="3116880" cy="1461564"/>
            <a:chOff x="15159625" y="723901"/>
            <a:chExt cx="3116880" cy="146156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90259" y="723901"/>
              <a:ext cx="1047711" cy="1084898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5159625" y="1723800"/>
              <a:ext cx="10929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BKD</a:t>
              </a:r>
            </a:p>
            <a:p>
              <a:pPr algn="ctr"/>
              <a:r>
                <a:rPr lang="en-US" sz="1200" b="1" dirty="0" smtClean="0"/>
                <a:t>PROVINSI NTT</a:t>
              </a:r>
              <a:endParaRPr lang="en-US" sz="1200" b="1" dirty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36" b="98464" l="9753" r="89973">
                          <a14:foregroundMark x1="19093" y1="40102" x2="26648" y2="21843"/>
                          <a14:foregroundMark x1="43269" y1="11945" x2="64698" y2="18771"/>
                          <a14:foregroundMark x1="71154" y1="25597" x2="77335" y2="49659"/>
                          <a14:foregroundMark x1="77335" y1="61433" x2="71841" y2="74403"/>
                          <a14:foregroundMark x1="68956" y1="63311" x2="28571" y2="61775"/>
                          <a14:foregroundMark x1="71429" y1="44027" x2="30082" y2="44710"/>
                          <a14:foregroundMark x1="22115" y1="85154" x2="10440" y2="56826"/>
                          <a14:foregroundMark x1="10714" y1="58874" x2="13874" y2="28669"/>
                          <a14:foregroundMark x1="10714" y1="52730" x2="11951" y2="36007"/>
                          <a14:foregroundMark x1="14973" y1="27133" x2="33104" y2="6314"/>
                          <a14:foregroundMark x1="18681" y1="21843" x2="27885" y2="9727"/>
                          <a14:foregroundMark x1="33104" y1="8532" x2="46566" y2="27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88264" y="723901"/>
              <a:ext cx="1688241" cy="1341910"/>
            </a:xfrm>
            <a:prstGeom prst="rect">
              <a:avLst/>
            </a:prstGeom>
          </p:spPr>
        </p:pic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80" y="9563100"/>
            <a:ext cx="10058400" cy="116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67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="" xmlns:a16="http://schemas.microsoft.com/office/drawing/2014/main" id="{AB8C311F-7253-4AED-9701-7FC0708C41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1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2384209-CB15-4CDF-9D31-C44FD9A3F2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3999926" y="-3999281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1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633B3B5-CC90-43F0-8714-D31D1F3F02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-3467" y="1"/>
            <a:ext cx="13606270" cy="10286358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1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A8D57A06-A426-446D-B02C-A2DC6B62E4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5474237" y="-2528760"/>
            <a:ext cx="7341846" cy="1829032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100" kern="0">
              <a:solidFill>
                <a:srgbClr val="FFFFFF"/>
              </a:solidFill>
              <a:sym typeface="Arial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546940"/>
              </p:ext>
            </p:extLst>
          </p:nvPr>
        </p:nvGraphicFramePr>
        <p:xfrm>
          <a:off x="459553" y="1737652"/>
          <a:ext cx="16611600" cy="72992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2000"/>
                <a:gridCol w="5442605"/>
                <a:gridCol w="4908880"/>
                <a:gridCol w="5498115"/>
              </a:tblGrid>
              <a:tr h="7311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No.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Sasaran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Indikator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Target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1062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1.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Terwujudnya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administrasi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penunjang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urusan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perkantoran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Persentase</a:t>
                      </a:r>
                      <a:r>
                        <a:rPr lang="en-US" sz="28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Kegiatan</a:t>
                      </a:r>
                      <a:r>
                        <a:rPr lang="en-US" sz="28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Administrasi</a:t>
                      </a:r>
                      <a:r>
                        <a:rPr lang="en-US" sz="28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Urusan</a:t>
                      </a:r>
                      <a:r>
                        <a:rPr lang="en-US" sz="28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Perkantoran</a:t>
                      </a:r>
                      <a:endParaRPr lang="en-US" sz="2800" b="1" i="1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100 %</a:t>
                      </a:r>
                      <a:endParaRPr lang="en-US" sz="2800" dirty="0"/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4813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2.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fontAlgn="base"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Terwujudnya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manajemen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Asn</a:t>
                      </a:r>
                      <a:r>
                        <a:rPr lang="en-US" sz="2800" dirty="0">
                          <a:effectLst/>
                        </a:rPr>
                        <a:t> yang </a:t>
                      </a:r>
                      <a:r>
                        <a:rPr lang="en-US" sz="2800" dirty="0" err="1">
                          <a:effectLst/>
                        </a:rPr>
                        <a:t>berkualitas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dan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profesional</a:t>
                      </a:r>
                      <a:endParaRPr lang="en-US" sz="28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Presentase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Formasi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Jabatan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Sesuai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Kualifikasi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dan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Kompetensi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100 %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0571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</a:rPr>
                        <a:t>3.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fontAlgn="base"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Terwujudnya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pengembangan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kompetensi</a:t>
                      </a:r>
                      <a:r>
                        <a:rPr lang="en-US" sz="2800" dirty="0">
                          <a:effectLst/>
                        </a:rPr>
                        <a:t> ASN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311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</a:rPr>
                        <a:t>4.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Terwujudnya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penilaian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dan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evaluasi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kinerja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aparatur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311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 smtClean="0">
                          <a:effectLst/>
                        </a:rPr>
                        <a:t>Terwujudnya</a:t>
                      </a:r>
                      <a:r>
                        <a:rPr lang="en-US" sz="2800" dirty="0" smtClean="0">
                          <a:effectLst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</a:rPr>
                        <a:t>mutasi</a:t>
                      </a:r>
                      <a:r>
                        <a:rPr lang="en-US" sz="2800" dirty="0" smtClean="0">
                          <a:effectLst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</a:rPr>
                        <a:t>dan</a:t>
                      </a:r>
                      <a:r>
                        <a:rPr lang="en-US" sz="2800" dirty="0" smtClean="0">
                          <a:effectLst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</a:rPr>
                        <a:t>promosi</a:t>
                      </a:r>
                      <a:r>
                        <a:rPr lang="en-US" sz="2800" dirty="0" smtClean="0">
                          <a:effectLst/>
                        </a:rPr>
                        <a:t> ASN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Terlaksananya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Lelang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Jabatan</a:t>
                      </a:r>
                      <a:r>
                        <a:rPr lang="en-US" sz="2800" dirty="0">
                          <a:effectLst/>
                        </a:rPr>
                        <a:t> Terbuka </a:t>
                      </a:r>
                      <a:r>
                        <a:rPr lang="en-US" sz="2800" dirty="0" err="1">
                          <a:effectLst/>
                        </a:rPr>
                        <a:t>dan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Akuntabel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untuk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Eselon</a:t>
                      </a:r>
                      <a:r>
                        <a:rPr lang="en-US" sz="2800" dirty="0">
                          <a:effectLst/>
                        </a:rPr>
                        <a:t> 4,3,2, </a:t>
                      </a:r>
                      <a:r>
                        <a:rPr lang="en-US" sz="2800" dirty="0" err="1">
                          <a:effectLst/>
                        </a:rPr>
                        <a:t>dan</a:t>
                      </a:r>
                      <a:r>
                        <a:rPr lang="en-US" sz="2800" dirty="0">
                          <a:effectLst/>
                        </a:rPr>
                        <a:t> 1 </a:t>
                      </a:r>
                      <a:r>
                        <a:rPr lang="en-US" sz="2800" dirty="0" err="1">
                          <a:effectLst/>
                        </a:rPr>
                        <a:t>Lingkup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Provinsi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100 %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8" name="Google Shape;150;p27"/>
          <p:cNvSpPr/>
          <p:nvPr/>
        </p:nvSpPr>
        <p:spPr>
          <a:xfrm>
            <a:off x="9144000" y="146900"/>
            <a:ext cx="9455450" cy="4914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51;p27"/>
          <p:cNvSpPr txBox="1">
            <a:spLocks/>
          </p:cNvSpPr>
          <p:nvPr/>
        </p:nvSpPr>
        <p:spPr>
          <a:xfrm>
            <a:off x="9144000" y="-190500"/>
            <a:ext cx="9400493" cy="9180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kern="0" dirty="0" smtClean="0">
                <a:solidFill>
                  <a:schemeClr val="tx1"/>
                </a:solidFill>
              </a:rPr>
              <a:t>PERJANJIAN KINERJA KEPALA BADAN PEGAWAIAN PROVINSI NTT</a:t>
            </a:r>
            <a:endParaRPr lang="en-US" sz="2000" b="1" kern="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0" y="2400300"/>
            <a:ext cx="18310904" cy="8872751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5529852" y="102336"/>
            <a:ext cx="3202159" cy="1461564"/>
            <a:chOff x="15074346" y="723901"/>
            <a:chExt cx="3202159" cy="1461564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90259" y="723901"/>
              <a:ext cx="1047711" cy="1084898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5074346" y="1723800"/>
              <a:ext cx="12634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bg1"/>
                  </a:solidFill>
                </a:rPr>
                <a:t>BKD</a:t>
              </a:r>
            </a:p>
            <a:p>
              <a:pPr algn="ctr"/>
              <a:r>
                <a:rPr lang="en-US" sz="1200" b="1" dirty="0" smtClean="0">
                  <a:solidFill>
                    <a:schemeClr val="bg1"/>
                  </a:solidFill>
                </a:rPr>
                <a:t>PROVINSI NTT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36" b="98464" l="9753" r="89973">
                          <a14:foregroundMark x1="19093" y1="40102" x2="26648" y2="21843"/>
                          <a14:foregroundMark x1="43269" y1="11945" x2="64698" y2="18771"/>
                          <a14:foregroundMark x1="71154" y1="25597" x2="77335" y2="49659"/>
                          <a14:foregroundMark x1="77335" y1="61433" x2="71841" y2="74403"/>
                          <a14:foregroundMark x1="68956" y1="63311" x2="28571" y2="61775"/>
                          <a14:foregroundMark x1="71429" y1="44027" x2="30082" y2="44710"/>
                          <a14:foregroundMark x1="22115" y1="85154" x2="10440" y2="56826"/>
                          <a14:foregroundMark x1="10714" y1="58874" x2="13874" y2="28669"/>
                          <a14:foregroundMark x1="10714" y1="52730" x2="11951" y2="36007"/>
                          <a14:foregroundMark x1="14973" y1="27133" x2="33104" y2="6314"/>
                          <a14:foregroundMark x1="18681" y1="21843" x2="27885" y2="9727"/>
                          <a14:foregroundMark x1="33104" y1="8532" x2="46566" y2="27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88264" y="723901"/>
              <a:ext cx="1688241" cy="1341910"/>
            </a:xfrm>
            <a:prstGeom prst="rect">
              <a:avLst/>
            </a:prstGeom>
          </p:spPr>
        </p:pic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80" y="9563100"/>
            <a:ext cx="10058400" cy="116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37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="" xmlns:a16="http://schemas.microsoft.com/office/drawing/2014/main" id="{AB8C311F-7253-4AED-9701-7FC0708C41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1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2384209-CB15-4CDF-9D31-C44FD9A3F2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3999926" y="-3999281"/>
            <a:ext cx="10287000" cy="182868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1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633B3B5-CC90-43F0-8714-D31D1F3F02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-3467" y="1"/>
            <a:ext cx="13606270" cy="10286358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1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A8D57A06-A426-446D-B02C-A2DC6B62E4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5474237" y="-2528760"/>
            <a:ext cx="7341846" cy="1829032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1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8" name="Google Shape;150;p27"/>
          <p:cNvSpPr/>
          <p:nvPr/>
        </p:nvSpPr>
        <p:spPr>
          <a:xfrm>
            <a:off x="9144000" y="70700"/>
            <a:ext cx="9455450" cy="4914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51;p27"/>
          <p:cNvSpPr txBox="1">
            <a:spLocks/>
          </p:cNvSpPr>
          <p:nvPr/>
        </p:nvSpPr>
        <p:spPr>
          <a:xfrm>
            <a:off x="9144000" y="-266700"/>
            <a:ext cx="9400493" cy="9180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kern="0" dirty="0" smtClean="0">
                <a:solidFill>
                  <a:schemeClr val="tx1"/>
                </a:solidFill>
              </a:rPr>
              <a:t>PERJANJIAN KINERJA KEPALA BADAN PEGAWAIAN PROVINSI NTT</a:t>
            </a:r>
            <a:endParaRPr lang="en-US" sz="2000" b="1" kern="0" dirty="0">
              <a:solidFill>
                <a:schemeClr val="tx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3536160"/>
              </p:ext>
            </p:extLst>
          </p:nvPr>
        </p:nvGraphicFramePr>
        <p:xfrm>
          <a:off x="457200" y="571500"/>
          <a:ext cx="17373600" cy="95319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133600"/>
                <a:gridCol w="3581400"/>
                <a:gridCol w="2819400"/>
                <a:gridCol w="2590800"/>
                <a:gridCol w="3505200"/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NAMA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JABATAN</a:t>
                      </a: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r>
                        <a:rPr lang="fi-FI" sz="15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PRODUK </a:t>
                      </a:r>
                      <a:r>
                        <a:rPr lang="fi-FI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DAN LAYANAN TIM KERJA PADA UNIT ORGANISASI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fi-FI" sz="1500" b="1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SASARAN STRATEGIS KEPALA BADAN</a:t>
                      </a:r>
                      <a:endParaRPr lang="en-US" sz="15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JPT </a:t>
                      </a:r>
                      <a:r>
                        <a:rPr lang="en-US" sz="1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Pratama</a:t>
                      </a: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/Unit </a:t>
                      </a:r>
                      <a:r>
                        <a:rPr lang="en-US" sz="1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Kerja</a:t>
                      </a: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Mandiri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latin typeface="Arial Narrow" panose="020B0606020202030204" pitchFamily="34" charset="0"/>
                        </a:rPr>
                        <a:t>Kepada</a:t>
                      </a:r>
                      <a:r>
                        <a:rPr lang="en-US" sz="15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dirty="0" err="1" smtClean="0">
                          <a:latin typeface="Arial Narrow" panose="020B0606020202030204" pitchFamily="34" charset="0"/>
                        </a:rPr>
                        <a:t>Badan</a:t>
                      </a:r>
                      <a:r>
                        <a:rPr lang="en-US" sz="1500" dirty="0" smtClean="0">
                          <a:latin typeface="Arial Narrow" panose="020B0606020202030204" pitchFamily="34" charset="0"/>
                        </a:rPr>
                        <a:t> </a:t>
                      </a:r>
                      <a:endParaRPr lang="en-US" sz="15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latin typeface="Arial Narrow" panose="020B0606020202030204" pitchFamily="34" charset="0"/>
                        </a:rPr>
                        <a:t>Persentase</a:t>
                      </a:r>
                      <a:r>
                        <a:rPr lang="en-US" sz="15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dirty="0" err="1" smtClean="0">
                          <a:latin typeface="Arial Narrow" panose="020B0606020202030204" pitchFamily="34" charset="0"/>
                        </a:rPr>
                        <a:t>Kegiatan</a:t>
                      </a:r>
                      <a:r>
                        <a:rPr lang="en-US" sz="15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dirty="0" err="1" smtClean="0">
                          <a:latin typeface="Arial Narrow" panose="020B0606020202030204" pitchFamily="34" charset="0"/>
                        </a:rPr>
                        <a:t>Administrasi</a:t>
                      </a:r>
                      <a:r>
                        <a:rPr lang="en-US" sz="15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dirty="0" err="1" smtClean="0">
                          <a:latin typeface="Arial Narrow" panose="020B0606020202030204" pitchFamily="34" charset="0"/>
                        </a:rPr>
                        <a:t>Urusan</a:t>
                      </a:r>
                      <a:r>
                        <a:rPr lang="en-US" sz="15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dirty="0" err="1" smtClean="0">
                          <a:latin typeface="Arial Narrow" panose="020B0606020202030204" pitchFamily="34" charset="0"/>
                        </a:rPr>
                        <a:t>Perkantoran</a:t>
                      </a:r>
                      <a:endParaRPr lang="en-US" sz="15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latin typeface="Arial Narrow" panose="020B0606020202030204" pitchFamily="34" charset="0"/>
                        </a:rPr>
                        <a:t>Presentase</a:t>
                      </a:r>
                      <a:r>
                        <a:rPr lang="en-US" sz="15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dirty="0" err="1" smtClean="0">
                          <a:latin typeface="Arial Narrow" panose="020B0606020202030204" pitchFamily="34" charset="0"/>
                        </a:rPr>
                        <a:t>Formasi</a:t>
                      </a:r>
                      <a:r>
                        <a:rPr lang="en-US" sz="15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dirty="0" err="1" smtClean="0">
                          <a:latin typeface="Arial Narrow" panose="020B0606020202030204" pitchFamily="34" charset="0"/>
                        </a:rPr>
                        <a:t>Jabatan</a:t>
                      </a:r>
                      <a:r>
                        <a:rPr lang="en-US" sz="15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dirty="0" err="1" smtClean="0">
                          <a:latin typeface="Arial Narrow" panose="020B0606020202030204" pitchFamily="34" charset="0"/>
                        </a:rPr>
                        <a:t>Sesuai</a:t>
                      </a:r>
                      <a:r>
                        <a:rPr lang="en-US" sz="15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dirty="0" err="1" smtClean="0">
                          <a:latin typeface="Arial Narrow" panose="020B0606020202030204" pitchFamily="34" charset="0"/>
                        </a:rPr>
                        <a:t>Kualifikasi</a:t>
                      </a:r>
                      <a:r>
                        <a:rPr lang="en-US" sz="15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dirty="0" err="1" smtClean="0">
                          <a:latin typeface="Arial Narrow" panose="020B0606020202030204" pitchFamily="34" charset="0"/>
                        </a:rPr>
                        <a:t>dan</a:t>
                      </a:r>
                      <a:r>
                        <a:rPr lang="en-US" sz="15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dirty="0" err="1" smtClean="0">
                          <a:latin typeface="Arial Narrow" panose="020B0606020202030204" pitchFamily="34" charset="0"/>
                        </a:rPr>
                        <a:t>Kompetensi</a:t>
                      </a:r>
                      <a:endParaRPr lang="en-US" sz="15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err="1" smtClean="0">
                          <a:latin typeface="Arial Narrow" panose="020B0606020202030204" pitchFamily="34" charset="0"/>
                        </a:rPr>
                        <a:t>Terlaksananya</a:t>
                      </a:r>
                      <a:r>
                        <a:rPr lang="en-US" sz="15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dirty="0" err="1" smtClean="0">
                          <a:latin typeface="Arial Narrow" panose="020B0606020202030204" pitchFamily="34" charset="0"/>
                        </a:rPr>
                        <a:t>Lelang</a:t>
                      </a:r>
                      <a:r>
                        <a:rPr lang="en-US" sz="15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dirty="0" err="1" smtClean="0">
                          <a:latin typeface="Arial Narrow" panose="020B0606020202030204" pitchFamily="34" charset="0"/>
                        </a:rPr>
                        <a:t>Jabatan</a:t>
                      </a:r>
                      <a:r>
                        <a:rPr lang="en-US" sz="1500" dirty="0" smtClean="0">
                          <a:latin typeface="Arial Narrow" panose="020B0606020202030204" pitchFamily="34" charset="0"/>
                        </a:rPr>
                        <a:t> Terbuka </a:t>
                      </a:r>
                      <a:r>
                        <a:rPr lang="en-US" sz="1500" dirty="0" err="1" smtClean="0">
                          <a:latin typeface="Arial Narrow" panose="020B0606020202030204" pitchFamily="34" charset="0"/>
                        </a:rPr>
                        <a:t>dan</a:t>
                      </a:r>
                      <a:r>
                        <a:rPr lang="en-US" sz="15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dirty="0" err="1" smtClean="0">
                          <a:latin typeface="Arial Narrow" panose="020B0606020202030204" pitchFamily="34" charset="0"/>
                        </a:rPr>
                        <a:t>Akuntabel</a:t>
                      </a:r>
                      <a:r>
                        <a:rPr lang="en-US" sz="15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dirty="0" err="1" smtClean="0">
                          <a:latin typeface="Arial Narrow" panose="020B0606020202030204" pitchFamily="34" charset="0"/>
                        </a:rPr>
                        <a:t>untuk</a:t>
                      </a:r>
                      <a:r>
                        <a:rPr lang="en-US" sz="15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dirty="0" err="1" smtClean="0">
                          <a:latin typeface="Arial Narrow" panose="020B0606020202030204" pitchFamily="34" charset="0"/>
                        </a:rPr>
                        <a:t>Eselon</a:t>
                      </a:r>
                      <a:r>
                        <a:rPr lang="en-US" sz="1500" dirty="0" smtClean="0">
                          <a:latin typeface="Arial Narrow" panose="020B0606020202030204" pitchFamily="34" charset="0"/>
                        </a:rPr>
                        <a:t> 4,3,2, </a:t>
                      </a:r>
                      <a:r>
                        <a:rPr lang="en-US" sz="1500" dirty="0" err="1" smtClean="0">
                          <a:latin typeface="Arial Narrow" panose="020B0606020202030204" pitchFamily="34" charset="0"/>
                        </a:rPr>
                        <a:t>dan</a:t>
                      </a:r>
                      <a:r>
                        <a:rPr lang="en-US" sz="1500" dirty="0" smtClean="0">
                          <a:latin typeface="Arial Narrow" panose="020B0606020202030204" pitchFamily="34" charset="0"/>
                        </a:rPr>
                        <a:t> 1 </a:t>
                      </a:r>
                      <a:r>
                        <a:rPr lang="en-US" sz="1500" dirty="0" err="1" smtClean="0">
                          <a:latin typeface="Arial Narrow" panose="020B0606020202030204" pitchFamily="34" charset="0"/>
                        </a:rPr>
                        <a:t>Lingkup</a:t>
                      </a:r>
                      <a:r>
                        <a:rPr lang="en-US" sz="15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dirty="0" err="1" smtClean="0">
                          <a:latin typeface="Arial Narrow" panose="020B0606020202030204" pitchFamily="34" charset="0"/>
                        </a:rPr>
                        <a:t>Provinsi</a:t>
                      </a:r>
                      <a:endParaRPr lang="en-US" sz="15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Octa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Grandi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Floris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Angi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, SH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Sekretaris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5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Terlaksananya</a:t>
                      </a:r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Pelayanan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Administrasi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Perkantoran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69863" indent="-169863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Terwujudnya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administrasi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penunjang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urusan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perkantoran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sz="150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5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Terselenggaranya</a:t>
                      </a:r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Peningkatan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Sarana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dan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Prasarana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Aparatur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Terwujudnya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manajemen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internal BKD yang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efektif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efisien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dan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akuntabel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sz="150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sv-SE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Terlaksananya </a:t>
                      </a:r>
                      <a:r>
                        <a:rPr lang="sv-SE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Peningkatan Pengembangan Sistem Pelaporan Capaian Kinerja dan Keuangan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Fransiskus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Alu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Wotan,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S.Sos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Kepala Bidang Perencanaan, Pendidikan dan Sistem Informasi Kepegawaian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Terlaksananya kegiatan pengadaan, pemberhentian, dan informasi kepegawaian 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Terwujudnya manajemen Asn yang berkualitas dan profesional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Terlaksananya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kegiatan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pengembangan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kompetensi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asn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Terwujudnya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pengembangan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kompetensi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ASN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Terwujudnya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manajemen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internal BKD yang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efektif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efisien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dan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akuntabel</a:t>
                      </a: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Drs.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Raynald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A.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Ludji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Nguru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M.Si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Kepala Bidang Pengembangan Pegawai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Terlaksananya kegiatan pengembangan kompetensi asn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Terlaksananya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kegiatan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mutasi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dan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promosi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ASN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Terwujudnya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pengembangan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kompetensi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ASN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Terlaksananya kegiatan penilaian dan evaluasi kinerja aparatur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Terwujudnya penilaian dan evaluasi kinerja aparatur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Terwujudnya mutasi dan promosi ASN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Terwujudnya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manajemen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internal BKD yang </a:t>
                      </a: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efektif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efisien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dan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akuntabel</a:t>
                      </a:r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Agnes Ina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Odjan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S.Sos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Kepala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Bidang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Mutasi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Terlaksananya kegiatan pengadaan, pemberhentian, dan informasi kepegawaian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it-IT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Terwujudnya mutasi dan promosi ASN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Terlaksananya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kegiatan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mutasi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dan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promosi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ASN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Terwujudnya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manajemen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Asn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yang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berkualitas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dan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professional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Carolina Maria A. Ondok, SH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Kepala Bidang Disiplin dan Kesejahteraan Pegawai</a:t>
                      </a:r>
                    </a:p>
                  </a:txBody>
                  <a:tcPr marL="9525" marR="9525" marT="9525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Terlaksananya kegiatan pengadaan, pemberhentian, dan informasi kepegawaian 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Terwujudnya manajemen Asn yang berkualitas dan profesional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Terlaksananya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kegiatan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penilaian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dan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evaluasi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kinerja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aparatur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Terwujudnya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penilaian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dan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evaluasi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kinerja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aparatur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Terwujudnya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manajemen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Asn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yang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berkualitas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dan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professional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80999" y="-71770"/>
            <a:ext cx="85065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Permendagri</a:t>
            </a:r>
            <a: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No.  </a:t>
            </a:r>
            <a:r>
              <a:rPr lang="en-US" dirty="0">
                <a:solidFill>
                  <a:schemeClr val="bg1"/>
                </a:solidFill>
                <a:latin typeface="Arial Narrow" panose="020B0606020202030204" pitchFamily="34" charset="0"/>
              </a:rPr>
              <a:t>90 </a:t>
            </a:r>
            <a:r>
              <a:rPr lang="en-US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Tahun</a:t>
            </a:r>
            <a: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 Narrow" panose="020B0606020202030204" pitchFamily="34" charset="0"/>
              </a:rPr>
              <a:t>2019, </a:t>
            </a:r>
            <a:r>
              <a:rPr lang="en-US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tentang</a:t>
            </a:r>
            <a: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Klasifikasi</a:t>
            </a:r>
            <a:r>
              <a:rPr lang="en-US" dirty="0">
                <a:solidFill>
                  <a:schemeClr val="bg1"/>
                </a:solidFill>
                <a:latin typeface="Arial Narrow" panose="020B0606020202030204" pitchFamily="34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Kodefikasi</a:t>
            </a:r>
            <a:r>
              <a:rPr lang="en-US" dirty="0">
                <a:solidFill>
                  <a:schemeClr val="bg1"/>
                </a:solidFill>
                <a:latin typeface="Arial Narrow" panose="020B0606020202030204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Arial Narrow" panose="020B0606020202030204" pitchFamily="34" charset="0"/>
              </a:rPr>
              <a:t>dan</a:t>
            </a:r>
            <a:r>
              <a:rPr lang="en-US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Nomenklatur</a:t>
            </a:r>
            <a: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Perencanaan</a:t>
            </a:r>
            <a: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Pembangunan Daerah </a:t>
            </a:r>
            <a:r>
              <a:rPr lang="en-US" dirty="0" err="1">
                <a:solidFill>
                  <a:schemeClr val="bg1"/>
                </a:solidFill>
                <a:latin typeface="Arial Narrow" panose="020B0606020202030204" pitchFamily="34" charset="0"/>
              </a:rPr>
              <a:t>dan</a:t>
            </a:r>
            <a:r>
              <a:rPr lang="en-US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Keuangan</a:t>
            </a:r>
            <a: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 Narrow" panose="020B0606020202030204" pitchFamily="34" charset="0"/>
              </a:rPr>
              <a:t>daerah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80" y="9563100"/>
            <a:ext cx="10058400" cy="116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98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="" xmlns:a16="http://schemas.microsoft.com/office/drawing/2014/main" id="{AB8C311F-7253-4AED-9701-7FC0708C41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1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2384209-CB15-4CDF-9D31-C44FD9A3F2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3999926" y="-3999281"/>
            <a:ext cx="10287000" cy="182868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1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633B3B5-CC90-43F0-8714-D31D1F3F02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-3467" y="1"/>
            <a:ext cx="13606270" cy="10286358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1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A8D57A06-A426-446D-B02C-A2DC6B62E4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5474237" y="-2528760"/>
            <a:ext cx="7341846" cy="1829032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1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8" name="Google Shape;150;p27"/>
          <p:cNvSpPr/>
          <p:nvPr/>
        </p:nvSpPr>
        <p:spPr>
          <a:xfrm>
            <a:off x="9144000" y="146900"/>
            <a:ext cx="9455450" cy="4914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51;p27"/>
          <p:cNvSpPr txBox="1">
            <a:spLocks/>
          </p:cNvSpPr>
          <p:nvPr/>
        </p:nvSpPr>
        <p:spPr>
          <a:xfrm>
            <a:off x="9144000" y="-190500"/>
            <a:ext cx="9400493" cy="9180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kern="0" dirty="0" smtClean="0">
                <a:solidFill>
                  <a:schemeClr val="tx1"/>
                </a:solidFill>
              </a:rPr>
              <a:t>PERJANJIAN KINERJA KEPALA BADAN PEGAWAIAN PROVINSI NTT</a:t>
            </a:r>
            <a:endParaRPr lang="en-US" sz="2000" b="1" kern="0" dirty="0">
              <a:solidFill>
                <a:schemeClr val="tx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578154"/>
              </p:ext>
            </p:extLst>
          </p:nvPr>
        </p:nvGraphicFramePr>
        <p:xfrm>
          <a:off x="457200" y="952500"/>
          <a:ext cx="17449800" cy="84258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1501"/>
                <a:gridCol w="2505613"/>
                <a:gridCol w="7455486"/>
                <a:gridCol w="4267200"/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NAMA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JABATAN</a:t>
                      </a: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i-FI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PRODUK </a:t>
                      </a:r>
                      <a:r>
                        <a:rPr lang="fi-FI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DAN LAYANAN TIM KERJA PADA UNIT ORGANISASI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fi-FI" sz="1800" b="1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Agnes Ina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Odjan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S.Sos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Kepala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Bidang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Mutasi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Terlaksananya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kegiatan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pengadaan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en-US" sz="2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pemberhentian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en-US" sz="2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dan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informasi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kepegawaian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r>
                        <a:rPr lang="en-US" sz="2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Terlaksananya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kegiatan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mutasi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dan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promosi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ASN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Nicolas J. R. Muni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Kasubid Kenaikan Pangkat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Terlaksananya Pengurusan Kenaikan Pangkat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Terlaksananya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pengangkatan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CPNSD/PNSD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Terlaksananya  pembuatan KARPEG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Terlaksananya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peninjauan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/>
                      </a:r>
                      <a:b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masa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kerja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Terlaksananya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kenaikan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gaji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berkala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dan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inpassing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gaji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pokok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eselon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II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Kristina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Gembira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Pranata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SDM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Aparatur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Tercapainya proses kenaikan Pangkat PNS Provinsi tepat pada waktunya                                                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Tercapainya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proses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kenaikan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Pangkat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PNS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Kabupaten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/Kota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tepat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pada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waktunya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Tercapainya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Proses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Pengangkatan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CPNS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menjadi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PNS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Tercapainya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Proses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Pembuatan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KARPEG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fi-FI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Tercapainya proses SK peninjauan</a:t>
                      </a:r>
                      <a:br>
                        <a:rPr lang="fi-FI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fi-FI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masa kerja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Tercapainya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SK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kenaikan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gaji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berkala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dan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inpassing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gaji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pokok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eselon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II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fi-FI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37" name="Picture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80" y="9563100"/>
            <a:ext cx="10058400" cy="116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78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="" xmlns:a16="http://schemas.microsoft.com/office/drawing/2014/main" id="{AB8C311F-7253-4AED-9701-7FC0708C41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1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2384209-CB15-4CDF-9D31-C44FD9A3F2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3999926" y="-3999281"/>
            <a:ext cx="10287000" cy="182868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1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633B3B5-CC90-43F0-8714-D31D1F3F02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-3467" y="1"/>
            <a:ext cx="13606270" cy="10286358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1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A8D57A06-A426-446D-B02C-A2DC6B62E4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5474237" y="-2528760"/>
            <a:ext cx="7341846" cy="1829032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1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8" name="Google Shape;150;p27"/>
          <p:cNvSpPr/>
          <p:nvPr/>
        </p:nvSpPr>
        <p:spPr>
          <a:xfrm>
            <a:off x="9144000" y="146900"/>
            <a:ext cx="9455450" cy="4914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51;p27"/>
          <p:cNvSpPr txBox="1">
            <a:spLocks/>
          </p:cNvSpPr>
          <p:nvPr/>
        </p:nvSpPr>
        <p:spPr>
          <a:xfrm>
            <a:off x="9144000" y="-190500"/>
            <a:ext cx="9400493" cy="9180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kern="0" dirty="0" smtClean="0">
                <a:solidFill>
                  <a:schemeClr val="tx1"/>
                </a:solidFill>
              </a:rPr>
              <a:t>PERJANJIAN KINERJA KEPALA BADAN PEGAWAIAN PROVINSI NTT</a:t>
            </a:r>
            <a:endParaRPr lang="en-US" sz="2000" b="1" kern="0" dirty="0">
              <a:solidFill>
                <a:schemeClr val="tx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1686614"/>
              </p:ext>
            </p:extLst>
          </p:nvPr>
        </p:nvGraphicFramePr>
        <p:xfrm>
          <a:off x="457200" y="952500"/>
          <a:ext cx="17449800" cy="82848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1501"/>
                <a:gridCol w="2505613"/>
                <a:gridCol w="7836486"/>
                <a:gridCol w="3886200"/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NAMA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JABATAN</a:t>
                      </a: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i-FI" sz="2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PRODUK </a:t>
                      </a:r>
                      <a:r>
                        <a:rPr lang="fi-FI" sz="26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DAN LAYANAN TIM KERJA PADA UNIT ORGANISASI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fi-FI" sz="1800" b="1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Agnes Ina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Odjan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S.Sos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Kepala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Bidang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Mutasi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2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Terlaksananya</a:t>
                      </a:r>
                      <a:r>
                        <a:rPr lang="en-US" sz="2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kegiatan</a:t>
                      </a:r>
                      <a:r>
                        <a:rPr lang="en-US" sz="2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pengadaan</a:t>
                      </a:r>
                      <a:r>
                        <a:rPr lang="en-US" sz="2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en-US" sz="2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pemberhentian</a:t>
                      </a:r>
                      <a:r>
                        <a:rPr lang="en-US" sz="2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en-US" sz="2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dan</a:t>
                      </a:r>
                      <a:r>
                        <a:rPr lang="en-US" sz="2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informasi</a:t>
                      </a:r>
                      <a:r>
                        <a:rPr lang="en-US" sz="2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kepegawaian</a:t>
                      </a:r>
                      <a:r>
                        <a:rPr lang="en-US" sz="2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r>
                        <a:rPr lang="en-US" sz="2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Terlaksananya</a:t>
                      </a:r>
                      <a:r>
                        <a:rPr lang="en-US" sz="2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kegiatan</a:t>
                      </a:r>
                      <a:r>
                        <a:rPr lang="en-US" sz="2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mutasi</a:t>
                      </a:r>
                      <a:r>
                        <a:rPr lang="en-US" sz="2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dan</a:t>
                      </a:r>
                      <a:r>
                        <a:rPr lang="en-US" sz="2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promosi</a:t>
                      </a:r>
                      <a:r>
                        <a:rPr lang="en-US" sz="2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ASN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Arnoldus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G.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Wudalina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Analis SDM Aparatur Ahli Pertama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Tercapainya proses kenaikan Pangkat PNS Provinsi tepat pada waktunya                                                  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Tercapainya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proses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kenaikan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Pangkat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PNS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Kabupaten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/Kota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tepat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pada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waktunya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Tercapainya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Proses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Pengangkatan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CPNS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menjadi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PNS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Tercapainya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Proses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Pembuatan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KARPEG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fi-FI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Tercapainya peninjauan proses SK</a:t>
                      </a:r>
                      <a:br>
                        <a:rPr lang="fi-FI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fi-FI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masa kerja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Martinus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Rua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2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Analis SDM Aparatur Ahli Muda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76225" indent="-276225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Tercapainya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proses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kenaikan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Pangkat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PNS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Provinsi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tepat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pada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waktunya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                                               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76225" indent="-276225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Tercapainya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proses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kenaikan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Pangkat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PNS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Kabupaten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/Kota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tepat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pada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waktunya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76225" indent="-276225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Tercapainya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Proses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Pengangkatan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CPNS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menjadi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PNS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76225" indent="-276225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Tercapainya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Proses </a:t>
                      </a:r>
                      <a:r>
                        <a:rPr lang="en-US" sz="2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Pembuatan</a:t>
                      </a:r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KARPEG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76225" indent="-276225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fi-FI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Tercapainya proses SK peninjauan</a:t>
                      </a:r>
                      <a:br>
                        <a:rPr lang="fi-FI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fi-FI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masa kerja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7" name="Picture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80" y="9563100"/>
            <a:ext cx="10058400" cy="116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82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="" xmlns:a16="http://schemas.microsoft.com/office/drawing/2014/main" id="{AB8C311F-7253-4AED-9701-7FC0708C41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1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2384209-CB15-4CDF-9D31-C44FD9A3F2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3999926" y="-3999281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1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633B3B5-CC90-43F0-8714-D31D1F3F02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-3467" y="1"/>
            <a:ext cx="13606270" cy="1028635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1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A8D57A06-A426-446D-B02C-A2DC6B62E4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5474237" y="-2528760"/>
            <a:ext cx="7341846" cy="1829032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1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8" name="Google Shape;150;p27"/>
          <p:cNvSpPr/>
          <p:nvPr/>
        </p:nvSpPr>
        <p:spPr>
          <a:xfrm>
            <a:off x="9144000" y="146900"/>
            <a:ext cx="9455450" cy="4914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51;p27"/>
          <p:cNvSpPr txBox="1">
            <a:spLocks/>
          </p:cNvSpPr>
          <p:nvPr/>
        </p:nvSpPr>
        <p:spPr>
          <a:xfrm>
            <a:off x="9144000" y="-190500"/>
            <a:ext cx="9400493" cy="9180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kern="0" dirty="0" smtClean="0">
                <a:solidFill>
                  <a:schemeClr val="tx1"/>
                </a:solidFill>
              </a:rPr>
              <a:t>PERJANJIAN KINERJA KEPALA BADAN PEGAWAIAN PROVINSI NTT</a:t>
            </a:r>
            <a:endParaRPr lang="en-US" sz="2000" b="1" kern="0" dirty="0">
              <a:solidFill>
                <a:schemeClr val="tx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7034206"/>
              </p:ext>
            </p:extLst>
          </p:nvPr>
        </p:nvGraphicFramePr>
        <p:xfrm>
          <a:off x="435935" y="721995"/>
          <a:ext cx="17449800" cy="9166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/>
                <a:gridCol w="2362200"/>
                <a:gridCol w="10134600"/>
                <a:gridCol w="2971800"/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NAMA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JABATAN</a:t>
                      </a: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i-FI" sz="2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PRODUK </a:t>
                      </a:r>
                      <a:r>
                        <a:rPr lang="fi-FI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DAN LAYANAN TIM KERJA PADA UNIT ORGANISASI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fi-FI" sz="2800" b="1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Agnes Ina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Odjan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S.Sos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Kepala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Bidang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Mutasi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r>
                        <a:rPr lang="en-US" sz="2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Terlaksananya</a:t>
                      </a: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kegiatan</a:t>
                      </a: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pengadaan</a:t>
                      </a: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en-US" sz="2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pemberhentian</a:t>
                      </a: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en-US" sz="2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dan</a:t>
                      </a: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informasi</a:t>
                      </a: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kepegawaian</a:t>
                      </a: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r>
                        <a:rPr lang="en-US" sz="2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Terlaksananya</a:t>
                      </a: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kegiatan</a:t>
                      </a: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mutasi</a:t>
                      </a: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dan</a:t>
                      </a: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promosi</a:t>
                      </a: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ASN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Sarce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Bilaut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Analis SDM Aparatur Ahli Muda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Tercapainya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proses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kenaikan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Pangkat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PNS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Provinsi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tepat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pada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waktunya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                                                 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Tercapainya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proses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kenaikan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Pangkat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PNS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Kabupaten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/Kota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tepat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pada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waktunya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Tercapainya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Proses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Pengangkatan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CPNS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menjadi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PNS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Tercapainya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Proses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Pembuatan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KARPEG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fi-FI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Tercapainya proses SK peninjauan</a:t>
                      </a:r>
                      <a:br>
                        <a:rPr lang="fi-FI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fi-FI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masa kerja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Tercapainya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SK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kenaikan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gaji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berkala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dan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inpassing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gaji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pokok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eselon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II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Penuel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Finit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Analis Kinerja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Tercapainya proses kenaikan Pangkat PNS Provinsi tepat pada waktunya                                               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Tercapainya proses kenaikan Pangkat PNS Kabupaten/Kota tepat pada waktunya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Tercapainya Proses Pengangkatan CPNS menjadi PNS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Tercapainya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Proses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Pembuatan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KARPEG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fi-FI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Tercapainya proses SK peninjauan</a:t>
                      </a:r>
                      <a:br>
                        <a:rPr lang="fi-FI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fi-FI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masa kerja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7" name="Picture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847" y="9440013"/>
            <a:ext cx="10058400" cy="116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17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="" xmlns:a16="http://schemas.microsoft.com/office/drawing/2014/main" id="{AB8C311F-7253-4AED-9701-7FC0708C41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1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2384209-CB15-4CDF-9D31-C44FD9A3F2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3999926" y="-3999281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1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633B3B5-CC90-43F0-8714-D31D1F3F02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-3467" y="1"/>
            <a:ext cx="13606270" cy="1028635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1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A8D57A06-A426-446D-B02C-A2DC6B62E4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5474237" y="-2528760"/>
            <a:ext cx="7341846" cy="1829032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1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8" name="Google Shape;150;p27"/>
          <p:cNvSpPr/>
          <p:nvPr/>
        </p:nvSpPr>
        <p:spPr>
          <a:xfrm>
            <a:off x="9144000" y="146900"/>
            <a:ext cx="9455450" cy="4914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51;p27"/>
          <p:cNvSpPr txBox="1">
            <a:spLocks/>
          </p:cNvSpPr>
          <p:nvPr/>
        </p:nvSpPr>
        <p:spPr>
          <a:xfrm>
            <a:off x="9144000" y="-190500"/>
            <a:ext cx="9400493" cy="9180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kern="0" dirty="0" smtClean="0">
                <a:solidFill>
                  <a:schemeClr val="tx1"/>
                </a:solidFill>
              </a:rPr>
              <a:t>PERJANJIAN KINERJA KEPALA BADAN PEGAWAIAN PROVINSI NTT</a:t>
            </a:r>
            <a:endParaRPr lang="en-US" sz="2000" b="1" kern="0" dirty="0">
              <a:solidFill>
                <a:schemeClr val="tx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2562048"/>
              </p:ext>
            </p:extLst>
          </p:nvPr>
        </p:nvGraphicFramePr>
        <p:xfrm>
          <a:off x="457200" y="800100"/>
          <a:ext cx="17449800" cy="88334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1501"/>
                <a:gridCol w="2036299"/>
                <a:gridCol w="8458200"/>
                <a:gridCol w="3733800"/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NAMA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JABATAN</a:t>
                      </a: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i-FI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PRODUK </a:t>
                      </a:r>
                      <a:r>
                        <a:rPr lang="fi-FI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DAN LAYANAN TIM KERJA PADA UNIT ORGANISASI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fi-FI" sz="2400" b="1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Agnes Ina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Odjan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S.Sos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Kepala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Bidang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Mutasi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r>
                        <a:rPr lang="en-US" sz="2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Terlaksananya</a:t>
                      </a: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kegiatan</a:t>
                      </a: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pengadaan</a:t>
                      </a: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en-US" sz="2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pemberhentian</a:t>
                      </a: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en-US" sz="2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dan</a:t>
                      </a: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informasi</a:t>
                      </a: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kepegawaian</a:t>
                      </a: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r>
                        <a:rPr lang="en-US" sz="2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Terlaksananya</a:t>
                      </a: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kegiatan</a:t>
                      </a: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mutasi</a:t>
                      </a: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dan</a:t>
                      </a: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promosi</a:t>
                      </a: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ASN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Welem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Petrus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Ngeo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Analis Kinerja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Tercapainya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proses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kenaikan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Pangkat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PNS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Provinsi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tepat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pada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waktunya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                                                 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Tercapainya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proses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kenaikan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Pangkat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PNS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Kabupaten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/Kota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tepat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pada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waktunya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Tercapainya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Proses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Pengangkatan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CPNS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menjadi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PNS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Tercapainya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Proses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Pembuatan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KARPEG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fi-FI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Tercapainya proses SK peninjauan</a:t>
                      </a:r>
                      <a:br>
                        <a:rPr lang="fi-FI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fi-FI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masa kerja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Margaritha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Djami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Analis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SDM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Aparatur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Ahli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Pertama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Tercapainya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proses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kenaikan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Pangkat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PNS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Provinsi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tepat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pada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waktunya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                                                    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Tercapainya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proses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kenaikan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Pangkat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PNS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Kabupaten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/Kota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tepat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pada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waktunya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Tercapainya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Proses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Pengangkatan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CPNS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menjadi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PNS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Tercapainya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Proses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Pembuatan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KARPEG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fi-FI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Tercapainya proses SK peninjauan</a:t>
                      </a:r>
                      <a:br>
                        <a:rPr lang="fi-FI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fi-FI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masa kerja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7" name="Picture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80" y="9563100"/>
            <a:ext cx="10058400" cy="116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27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24612"/>
          <a:stretch>
            <a:fillRect/>
          </a:stretch>
        </p:blipFill>
        <p:spPr>
          <a:xfrm>
            <a:off x="16625559" y="600301"/>
            <a:ext cx="1089591" cy="9565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49966" t="49834"/>
          <a:stretch>
            <a:fillRect/>
          </a:stretch>
        </p:blipFill>
        <p:spPr>
          <a:xfrm>
            <a:off x="-58288" y="-71177"/>
            <a:ext cx="2779196" cy="27809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50409"/>
          <a:stretch>
            <a:fillRect/>
          </a:stretch>
        </p:blipFill>
        <p:spPr>
          <a:xfrm>
            <a:off x="-38096" y="-71177"/>
            <a:ext cx="2570994" cy="25922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46653" t="46242"/>
          <a:stretch>
            <a:fillRect/>
          </a:stretch>
        </p:blipFill>
        <p:spPr>
          <a:xfrm>
            <a:off x="-73401" y="-71177"/>
            <a:ext cx="2115900" cy="212791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50409"/>
          <a:stretch>
            <a:fillRect/>
          </a:stretch>
        </p:blipFill>
        <p:spPr>
          <a:xfrm>
            <a:off x="-38096" y="-36941"/>
            <a:ext cx="1960483" cy="19766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l="50469"/>
          <a:stretch>
            <a:fillRect/>
          </a:stretch>
        </p:blipFill>
        <p:spPr>
          <a:xfrm>
            <a:off x="-38096" y="-36941"/>
            <a:ext cx="1364100" cy="137704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9254791" y="3390900"/>
            <a:ext cx="7370768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88"/>
              </a:lnSpc>
            </a:pPr>
            <a:r>
              <a:rPr lang="en-US" sz="5600" dirty="0" smtClean="0">
                <a:solidFill>
                  <a:srgbClr val="0E0F12"/>
                </a:solidFill>
                <a:latin typeface="Squada One Bold"/>
              </a:rPr>
              <a:t>you never walk alone</a:t>
            </a:r>
            <a:endParaRPr lang="en-US" sz="5600" dirty="0">
              <a:solidFill>
                <a:srgbClr val="0E0F12"/>
              </a:solidFill>
              <a:latin typeface="Squada One Bold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9563100"/>
            <a:ext cx="10196397" cy="114794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28700" y="1340099"/>
            <a:ext cx="7364418" cy="894690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3030200" y="478180"/>
            <a:ext cx="3116880" cy="1461564"/>
            <a:chOff x="15159625" y="723901"/>
            <a:chExt cx="3116880" cy="146156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90259" y="723901"/>
              <a:ext cx="1047711" cy="108489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5159625" y="1723800"/>
              <a:ext cx="10929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BKD</a:t>
              </a:r>
            </a:p>
            <a:p>
              <a:pPr algn="ctr"/>
              <a:r>
                <a:rPr lang="en-US" sz="1200" b="1" dirty="0" smtClean="0"/>
                <a:t>PROVINSI NTT</a:t>
              </a:r>
              <a:endParaRPr lang="en-US" sz="1200" b="1" dirty="0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36" b="98464" l="9753" r="89973">
                          <a14:foregroundMark x1="19093" y1="40102" x2="26648" y2="21843"/>
                          <a14:foregroundMark x1="43269" y1="11945" x2="64698" y2="18771"/>
                          <a14:foregroundMark x1="71154" y1="25597" x2="77335" y2="49659"/>
                          <a14:foregroundMark x1="77335" y1="61433" x2="71841" y2="74403"/>
                          <a14:foregroundMark x1="68956" y1="63311" x2="28571" y2="61775"/>
                          <a14:foregroundMark x1="71429" y1="44027" x2="30082" y2="44710"/>
                          <a14:foregroundMark x1="22115" y1="85154" x2="10440" y2="56826"/>
                          <a14:foregroundMark x1="10714" y1="58874" x2="13874" y2="28669"/>
                          <a14:foregroundMark x1="10714" y1="52730" x2="11951" y2="36007"/>
                          <a14:foregroundMark x1="14973" y1="27133" x2="33104" y2="6314"/>
                          <a14:foregroundMark x1="18681" y1="21843" x2="27885" y2="9727"/>
                          <a14:foregroundMark x1="33104" y1="8532" x2="46566" y2="27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88264" y="723901"/>
              <a:ext cx="1688241" cy="134191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7"/>
          <p:cNvSpPr/>
          <p:nvPr/>
        </p:nvSpPr>
        <p:spPr>
          <a:xfrm>
            <a:off x="434067" y="1295609"/>
            <a:ext cx="2052600" cy="186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" name="Google Shape;149;p27"/>
          <p:cNvSpPr/>
          <p:nvPr/>
        </p:nvSpPr>
        <p:spPr>
          <a:xfrm>
            <a:off x="7933476" y="6822962"/>
            <a:ext cx="2052600" cy="186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" name="Google Shape;150;p27"/>
          <p:cNvSpPr/>
          <p:nvPr/>
        </p:nvSpPr>
        <p:spPr>
          <a:xfrm>
            <a:off x="14230050" y="960450"/>
            <a:ext cx="4130400" cy="491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" name="Google Shape;151;p27"/>
          <p:cNvSpPr txBox="1">
            <a:spLocks noGrp="1"/>
          </p:cNvSpPr>
          <p:nvPr>
            <p:ph type="ctrTitle" idx="15"/>
          </p:nvPr>
        </p:nvSpPr>
        <p:spPr>
          <a:xfrm>
            <a:off x="11850050" y="638300"/>
            <a:ext cx="5238000" cy="9180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dirty="0" smtClean="0">
                <a:solidFill>
                  <a:srgbClr val="FFFFFF"/>
                </a:solidFill>
              </a:rPr>
              <a:t>OUTLINE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152" name="Google Shape;152;p27"/>
          <p:cNvSpPr txBox="1">
            <a:spLocks noGrp="1"/>
          </p:cNvSpPr>
          <p:nvPr>
            <p:ph type="title"/>
          </p:nvPr>
        </p:nvSpPr>
        <p:spPr>
          <a:xfrm>
            <a:off x="10572260" y="2400300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/>
              <a:t>01.</a:t>
            </a:r>
            <a:endParaRPr/>
          </a:p>
        </p:txBody>
      </p:sp>
      <p:sp>
        <p:nvSpPr>
          <p:cNvPr id="153" name="Google Shape;153;p27"/>
          <p:cNvSpPr txBox="1">
            <a:spLocks noGrp="1"/>
          </p:cNvSpPr>
          <p:nvPr>
            <p:ph type="ctrTitle" idx="2"/>
          </p:nvPr>
        </p:nvSpPr>
        <p:spPr>
          <a:xfrm>
            <a:off x="11631972" y="2453963"/>
            <a:ext cx="6719452" cy="697106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dirty="0" smtClean="0"/>
              <a:t>REFORMASI MANAJEMEN KINERJA</a:t>
            </a:r>
            <a:endParaRPr dirty="0"/>
          </a:p>
        </p:txBody>
      </p:sp>
      <p:sp>
        <p:nvSpPr>
          <p:cNvPr id="155" name="Google Shape;155;p27"/>
          <p:cNvSpPr txBox="1">
            <a:spLocks noGrp="1"/>
          </p:cNvSpPr>
          <p:nvPr>
            <p:ph type="title" idx="3"/>
          </p:nvPr>
        </p:nvSpPr>
        <p:spPr>
          <a:xfrm>
            <a:off x="10595660" y="3244730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/>
              <a:t>02.</a:t>
            </a:r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ctrTitle" idx="4"/>
          </p:nvPr>
        </p:nvSpPr>
        <p:spPr>
          <a:xfrm>
            <a:off x="11631972" y="3555229"/>
            <a:ext cx="5195400" cy="491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dirty="0" smtClean="0"/>
              <a:t>SISTEM MANAJEMEN KINERJA</a:t>
            </a:r>
            <a:endParaRPr dirty="0"/>
          </a:p>
        </p:txBody>
      </p:sp>
      <p:sp>
        <p:nvSpPr>
          <p:cNvPr id="158" name="Google Shape;158;p27"/>
          <p:cNvSpPr txBox="1">
            <a:spLocks noGrp="1"/>
          </p:cNvSpPr>
          <p:nvPr>
            <p:ph type="title" idx="6"/>
          </p:nvPr>
        </p:nvSpPr>
        <p:spPr>
          <a:xfrm>
            <a:off x="10595660" y="4196530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dirty="0"/>
              <a:t>03.</a:t>
            </a:r>
            <a:endParaRPr dirty="0"/>
          </a:p>
        </p:txBody>
      </p:sp>
      <p:sp>
        <p:nvSpPr>
          <p:cNvPr id="159" name="Google Shape;159;p27"/>
          <p:cNvSpPr txBox="1">
            <a:spLocks noGrp="1"/>
          </p:cNvSpPr>
          <p:nvPr>
            <p:ph type="ctrTitle" idx="7"/>
          </p:nvPr>
        </p:nvSpPr>
        <p:spPr>
          <a:xfrm>
            <a:off x="11639060" y="4467834"/>
            <a:ext cx="5195400" cy="491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dirty="0" smtClean="0"/>
              <a:t>TRANSFORMASI SKP</a:t>
            </a:r>
            <a:endParaRPr dirty="0"/>
          </a:p>
        </p:txBody>
      </p:sp>
      <p:sp>
        <p:nvSpPr>
          <p:cNvPr id="161" name="Google Shape;161;p27"/>
          <p:cNvSpPr txBox="1">
            <a:spLocks noGrp="1"/>
          </p:cNvSpPr>
          <p:nvPr>
            <p:ph type="title" idx="9"/>
          </p:nvPr>
        </p:nvSpPr>
        <p:spPr>
          <a:xfrm>
            <a:off x="10541660" y="632220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dirty="0" smtClean="0"/>
              <a:t>05.</a:t>
            </a:r>
            <a:endParaRPr dirty="0"/>
          </a:p>
        </p:txBody>
      </p:sp>
      <p:sp>
        <p:nvSpPr>
          <p:cNvPr id="162" name="Google Shape;162;p27"/>
          <p:cNvSpPr txBox="1">
            <a:spLocks noGrp="1"/>
          </p:cNvSpPr>
          <p:nvPr>
            <p:ph type="ctrTitle" idx="13"/>
          </p:nvPr>
        </p:nvSpPr>
        <p:spPr>
          <a:xfrm>
            <a:off x="11631199" y="6579021"/>
            <a:ext cx="5195400" cy="491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dirty="0" smtClean="0"/>
              <a:t>DIALOG KERJA</a:t>
            </a:r>
            <a:endParaRPr dirty="0"/>
          </a:p>
        </p:txBody>
      </p:sp>
      <p:sp>
        <p:nvSpPr>
          <p:cNvPr id="163" name="Google Shape;163;p27"/>
          <p:cNvSpPr txBox="1">
            <a:spLocks noGrp="1"/>
          </p:cNvSpPr>
          <p:nvPr>
            <p:ph type="subTitle" idx="14"/>
          </p:nvPr>
        </p:nvSpPr>
        <p:spPr>
          <a:xfrm>
            <a:off x="11628782" y="6681814"/>
            <a:ext cx="4189800" cy="90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indent="0">
              <a:buSzPts val="1100"/>
            </a:pPr>
            <a:r>
              <a:rPr lang="en" dirty="0" smtClean="0"/>
              <a:t>Dialog Ketua dan anggota Tim Kerja</a:t>
            </a:r>
            <a:endParaRPr dirty="0"/>
          </a:p>
        </p:txBody>
      </p:sp>
      <p:sp>
        <p:nvSpPr>
          <p:cNvPr id="17" name="Google Shape;163;p27"/>
          <p:cNvSpPr txBox="1">
            <a:spLocks noGrp="1"/>
          </p:cNvSpPr>
          <p:nvPr>
            <p:ph type="subTitle" idx="14"/>
          </p:nvPr>
        </p:nvSpPr>
        <p:spPr>
          <a:xfrm>
            <a:off x="11641911" y="2705978"/>
            <a:ext cx="7770850" cy="90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indent="0">
              <a:buSzPts val="1100"/>
            </a:pPr>
            <a:r>
              <a:rPr lang="en-US" dirty="0" err="1" smtClean="0"/>
              <a:t>Perubahan</a:t>
            </a:r>
            <a:r>
              <a:rPr lang="en-US" dirty="0" smtClean="0"/>
              <a:t> </a:t>
            </a:r>
            <a:r>
              <a:rPr lang="en-US" dirty="0" err="1" smtClean="0"/>
              <a:t>regulasi</a:t>
            </a:r>
            <a:endParaRPr dirty="0"/>
          </a:p>
        </p:txBody>
      </p:sp>
      <p:sp>
        <p:nvSpPr>
          <p:cNvPr id="18" name="Google Shape;163;p27"/>
          <p:cNvSpPr txBox="1">
            <a:spLocks noGrp="1"/>
          </p:cNvSpPr>
          <p:nvPr>
            <p:ph type="subTitle" idx="14"/>
          </p:nvPr>
        </p:nvSpPr>
        <p:spPr>
          <a:xfrm>
            <a:off x="11648999" y="3611117"/>
            <a:ext cx="7770850" cy="90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indent="0">
              <a:buSzPts val="1100"/>
            </a:pPr>
            <a:r>
              <a:rPr lang="en-US" dirty="0" err="1" smtClean="0"/>
              <a:t>Tahap</a:t>
            </a:r>
            <a:r>
              <a:rPr lang="en-US" dirty="0" smtClean="0"/>
              <a:t> </a:t>
            </a:r>
            <a:r>
              <a:rPr lang="en-US" dirty="0" err="1" smtClean="0"/>
              <a:t>Penilaian</a:t>
            </a:r>
            <a:r>
              <a:rPr lang="en-US" dirty="0" smtClean="0"/>
              <a:t> </a:t>
            </a:r>
            <a:r>
              <a:rPr lang="en-US" dirty="0" err="1" smtClean="0"/>
              <a:t>Kinerja</a:t>
            </a:r>
            <a:endParaRPr dirty="0"/>
          </a:p>
        </p:txBody>
      </p:sp>
      <p:sp>
        <p:nvSpPr>
          <p:cNvPr id="19" name="Google Shape;163;p27"/>
          <p:cNvSpPr txBox="1">
            <a:spLocks noGrp="1"/>
          </p:cNvSpPr>
          <p:nvPr>
            <p:ph type="subTitle" idx="14"/>
          </p:nvPr>
        </p:nvSpPr>
        <p:spPr>
          <a:xfrm>
            <a:off x="11631972" y="4551371"/>
            <a:ext cx="7770850" cy="90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indent="0">
              <a:buSzPts val="1100"/>
            </a:pPr>
            <a:r>
              <a:rPr lang="en-US" dirty="0" err="1" smtClean="0"/>
              <a:t>Perubahan</a:t>
            </a:r>
            <a:r>
              <a:rPr lang="en-US" dirty="0" smtClean="0"/>
              <a:t> </a:t>
            </a:r>
            <a:r>
              <a:rPr lang="en-US" dirty="0" err="1" smtClean="0"/>
              <a:t>paradigma</a:t>
            </a:r>
            <a:endParaRPr dirty="0"/>
          </a:p>
        </p:txBody>
      </p:sp>
      <p:grpSp>
        <p:nvGrpSpPr>
          <p:cNvPr id="32" name="Group 31"/>
          <p:cNvGrpSpPr/>
          <p:nvPr/>
        </p:nvGrpSpPr>
        <p:grpSpPr>
          <a:xfrm>
            <a:off x="10683075" y="650093"/>
            <a:ext cx="3116880" cy="1461564"/>
            <a:chOff x="15159625" y="723901"/>
            <a:chExt cx="3116880" cy="1461564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90259" y="723901"/>
              <a:ext cx="1047711" cy="1084898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5159625" y="1723800"/>
              <a:ext cx="10929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BKD</a:t>
              </a:r>
            </a:p>
            <a:p>
              <a:pPr algn="ctr"/>
              <a:r>
                <a:rPr lang="en-US" sz="1200" b="1" dirty="0" smtClean="0"/>
                <a:t>PROVINSI NTT</a:t>
              </a:r>
              <a:endParaRPr lang="en-US" sz="1200" b="1" dirty="0"/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36" b="98464" l="9753" r="89973">
                          <a14:foregroundMark x1="19093" y1="40102" x2="26648" y2="21843"/>
                          <a14:foregroundMark x1="43269" y1="11945" x2="64698" y2="18771"/>
                          <a14:foregroundMark x1="71154" y1="25597" x2="77335" y2="49659"/>
                          <a14:foregroundMark x1="77335" y1="61433" x2="71841" y2="74403"/>
                          <a14:foregroundMark x1="68956" y1="63311" x2="28571" y2="61775"/>
                          <a14:foregroundMark x1="71429" y1="44027" x2="30082" y2="44710"/>
                          <a14:foregroundMark x1="22115" y1="85154" x2="10440" y2="56826"/>
                          <a14:foregroundMark x1="10714" y1="58874" x2="13874" y2="28669"/>
                          <a14:foregroundMark x1="10714" y1="52730" x2="11951" y2="36007"/>
                          <a14:foregroundMark x1="14973" y1="27133" x2="33104" y2="6314"/>
                          <a14:foregroundMark x1="18681" y1="21843" x2="27885" y2="9727"/>
                          <a14:foregroundMark x1="33104" y1="8532" x2="46566" y2="27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88264" y="723901"/>
              <a:ext cx="1688241" cy="1341910"/>
            </a:xfrm>
            <a:prstGeom prst="rect">
              <a:avLst/>
            </a:prstGeom>
          </p:spPr>
        </p:pic>
      </p:grpSp>
      <p:sp>
        <p:nvSpPr>
          <p:cNvPr id="2" name="AutoShape 2" descr="blob:https://web.whatsapp.com/6b384e98-688a-4d22-b744-43bc4bcf0b3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Google Shape;158;p27"/>
          <p:cNvSpPr txBox="1">
            <a:spLocks/>
          </p:cNvSpPr>
          <p:nvPr/>
        </p:nvSpPr>
        <p:spPr>
          <a:xfrm>
            <a:off x="10595660" y="5143761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ato Black"/>
              <a:buNone/>
              <a:defRPr sz="2400" b="0" i="0" u="none" strike="noStrike" cap="none">
                <a:solidFill>
                  <a:schemeClr val="accen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ato"/>
              <a:buNone/>
              <a:defRPr sz="24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ato"/>
              <a:buNone/>
              <a:defRPr sz="24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ato"/>
              <a:buNone/>
              <a:defRPr sz="24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ato"/>
              <a:buNone/>
              <a:defRPr sz="24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ato"/>
              <a:buNone/>
              <a:defRPr sz="24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ato"/>
              <a:buNone/>
              <a:defRPr sz="24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ato"/>
              <a:buNone/>
              <a:defRPr sz="24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ato"/>
              <a:buNone/>
              <a:defRPr sz="24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" kern="0" dirty="0" smtClean="0"/>
              <a:t>04.</a:t>
            </a:r>
            <a:endParaRPr lang="en" kern="0" dirty="0"/>
          </a:p>
        </p:txBody>
      </p:sp>
      <p:sp>
        <p:nvSpPr>
          <p:cNvPr id="41" name="Google Shape;159;p27"/>
          <p:cNvSpPr txBox="1">
            <a:spLocks/>
          </p:cNvSpPr>
          <p:nvPr/>
        </p:nvSpPr>
        <p:spPr>
          <a:xfrm>
            <a:off x="11639060" y="5412390"/>
            <a:ext cx="5195400" cy="4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Black"/>
              <a:buNone/>
              <a:defRPr sz="24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28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28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28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28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28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28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28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28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kern="0" dirty="0" smtClean="0"/>
              <a:t>PENYUSUNAN SKP</a:t>
            </a:r>
            <a:endParaRPr lang="en-US" kern="0" dirty="0"/>
          </a:p>
        </p:txBody>
      </p:sp>
      <p:sp>
        <p:nvSpPr>
          <p:cNvPr id="42" name="Google Shape;163;p27"/>
          <p:cNvSpPr txBox="1">
            <a:spLocks noGrp="1"/>
          </p:cNvSpPr>
          <p:nvPr>
            <p:ph type="subTitle" idx="14"/>
          </p:nvPr>
        </p:nvSpPr>
        <p:spPr>
          <a:xfrm>
            <a:off x="11631199" y="5427465"/>
            <a:ext cx="7770850" cy="90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indent="0">
              <a:buSzPts val="1100"/>
            </a:pPr>
            <a:r>
              <a:rPr lang="en-US" dirty="0" err="1" smtClean="0"/>
              <a:t>Referensi</a:t>
            </a:r>
            <a:r>
              <a:rPr lang="en-US" dirty="0" smtClean="0"/>
              <a:t> SKP</a:t>
            </a:r>
            <a:endParaRPr dirty="0"/>
          </a:p>
        </p:txBody>
      </p:sp>
      <p:sp>
        <p:nvSpPr>
          <p:cNvPr id="43" name="Google Shape;161;p27"/>
          <p:cNvSpPr txBox="1">
            <a:spLocks/>
          </p:cNvSpPr>
          <p:nvPr/>
        </p:nvSpPr>
        <p:spPr>
          <a:xfrm>
            <a:off x="10595660" y="7611033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ato Black"/>
              <a:buNone/>
              <a:defRPr sz="2400" b="0" i="0" u="none" strike="noStrike" cap="none">
                <a:solidFill>
                  <a:schemeClr val="accen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ato"/>
              <a:buNone/>
              <a:defRPr sz="24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ato"/>
              <a:buNone/>
              <a:defRPr sz="24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ato"/>
              <a:buNone/>
              <a:defRPr sz="24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ato"/>
              <a:buNone/>
              <a:defRPr sz="24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ato"/>
              <a:buNone/>
              <a:defRPr sz="24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ato"/>
              <a:buNone/>
              <a:defRPr sz="24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ato"/>
              <a:buNone/>
              <a:defRPr sz="24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ato"/>
              <a:buNone/>
              <a:defRPr sz="24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" kern="0" dirty="0" smtClean="0"/>
              <a:t>06.</a:t>
            </a:r>
            <a:endParaRPr lang="en" kern="0" dirty="0"/>
          </a:p>
        </p:txBody>
      </p:sp>
      <p:sp>
        <p:nvSpPr>
          <p:cNvPr id="44" name="Google Shape;162;p27"/>
          <p:cNvSpPr txBox="1">
            <a:spLocks/>
          </p:cNvSpPr>
          <p:nvPr/>
        </p:nvSpPr>
        <p:spPr>
          <a:xfrm>
            <a:off x="11628782" y="7881878"/>
            <a:ext cx="5195400" cy="4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 Black"/>
              <a:buNone/>
              <a:defRPr sz="24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28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28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28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28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28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28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28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28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kern="0" dirty="0" smtClean="0"/>
              <a:t>PEMBAGIAN PERAN DAN HASIL</a:t>
            </a:r>
            <a:endParaRPr lang="en-US" kern="0" dirty="0"/>
          </a:p>
        </p:txBody>
      </p:sp>
      <p:sp>
        <p:nvSpPr>
          <p:cNvPr id="45" name="Google Shape;163;p27"/>
          <p:cNvSpPr txBox="1">
            <a:spLocks noGrp="1"/>
          </p:cNvSpPr>
          <p:nvPr>
            <p:ph type="subTitle" idx="14"/>
          </p:nvPr>
        </p:nvSpPr>
        <p:spPr>
          <a:xfrm>
            <a:off x="11639060" y="7970727"/>
            <a:ext cx="4189800" cy="90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indent="0">
              <a:buSzPts val="1100"/>
            </a:pPr>
            <a:r>
              <a:rPr lang="en" dirty="0" smtClean="0"/>
              <a:t>Bagi peran kepada seluruh anggota tim kerja</a:t>
            </a:r>
            <a:endParaRPr dirty="0"/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80" y="9563100"/>
            <a:ext cx="10058400" cy="1166912"/>
          </a:xfrm>
          <a:prstGeom prst="rect">
            <a:avLst/>
          </a:prstGeom>
        </p:spPr>
      </p:pic>
      <p:sp>
        <p:nvSpPr>
          <p:cNvPr id="4" name="AutoShape 2" descr="blob:https://web.whatsapp.com/90c75dc8-766c-4471-8fc2-8059784cffb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4047" y="1880824"/>
            <a:ext cx="8019842" cy="600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4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45545" y="924723"/>
            <a:ext cx="7375517" cy="73755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49966" t="49834"/>
          <a:stretch>
            <a:fillRect/>
          </a:stretch>
        </p:blipFill>
        <p:spPr>
          <a:xfrm>
            <a:off x="-41980" y="0"/>
            <a:ext cx="5778064" cy="578163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50409"/>
          <a:stretch>
            <a:fillRect/>
          </a:stretch>
        </p:blipFill>
        <p:spPr>
          <a:xfrm>
            <a:off x="0" y="0"/>
            <a:ext cx="5345203" cy="538937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46653" t="46242"/>
          <a:stretch>
            <a:fillRect/>
          </a:stretch>
        </p:blipFill>
        <p:spPr>
          <a:xfrm>
            <a:off x="-73401" y="-71177"/>
            <a:ext cx="4399044" cy="442403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50409"/>
          <a:stretch>
            <a:fillRect/>
          </a:stretch>
        </p:blipFill>
        <p:spPr>
          <a:xfrm>
            <a:off x="0" y="0"/>
            <a:ext cx="4075926" cy="41096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l="50469"/>
          <a:stretch>
            <a:fillRect/>
          </a:stretch>
        </p:blipFill>
        <p:spPr>
          <a:xfrm>
            <a:off x="0" y="0"/>
            <a:ext cx="2836020" cy="28629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b="24612"/>
          <a:stretch>
            <a:fillRect/>
          </a:stretch>
        </p:blipFill>
        <p:spPr>
          <a:xfrm>
            <a:off x="16625559" y="600301"/>
            <a:ext cx="1089591" cy="956521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0340967" y="4060081"/>
            <a:ext cx="7626905" cy="1504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624"/>
              </a:lnSpc>
            </a:pPr>
            <a:r>
              <a:rPr lang="en-US" sz="12499" dirty="0">
                <a:solidFill>
                  <a:srgbClr val="0E0F12"/>
                </a:solidFill>
                <a:latin typeface="Squada One"/>
              </a:rPr>
              <a:t>THANK YOU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520183" y="5261723"/>
            <a:ext cx="6076134" cy="253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784"/>
              </a:lnSpc>
            </a:pPr>
            <a:r>
              <a:rPr lang="en-US" sz="2100" dirty="0" smtClean="0">
                <a:solidFill>
                  <a:srgbClr val="252525"/>
                </a:solidFill>
                <a:latin typeface="Garet Book"/>
              </a:rPr>
              <a:t>Email :gergorius.babo@my.jcu.edu.au</a:t>
            </a:r>
            <a:endParaRPr lang="en-US" sz="2100" dirty="0">
              <a:solidFill>
                <a:srgbClr val="252525"/>
              </a:solidFill>
              <a:latin typeface="Garet Book"/>
            </a:endParaRPr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1573154" y="1267268"/>
            <a:ext cx="6731633" cy="6731605"/>
            <a:chOff x="0" y="0"/>
            <a:chExt cx="6350000" cy="6349974"/>
          </a:xfrm>
        </p:grpSpPr>
        <p:sp>
          <p:nvSpPr>
            <p:cNvPr id="15" name="Freeform 1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 l="-8336" r="-8336" b="-10752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785" y="5564931"/>
            <a:ext cx="533400" cy="533400"/>
          </a:xfrm>
          <a:prstGeom prst="rect">
            <a:avLst/>
          </a:prstGeom>
        </p:spPr>
      </p:pic>
      <p:sp>
        <p:nvSpPr>
          <p:cNvPr id="17" name="TextBox 13"/>
          <p:cNvSpPr txBox="1"/>
          <p:nvPr/>
        </p:nvSpPr>
        <p:spPr>
          <a:xfrm>
            <a:off x="11043932" y="5682726"/>
            <a:ext cx="5028635" cy="242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84"/>
              </a:lnSpc>
            </a:pPr>
            <a:r>
              <a:rPr lang="en-US" sz="1600" dirty="0" smtClean="0">
                <a:solidFill>
                  <a:srgbClr val="252525"/>
                </a:solidFill>
                <a:latin typeface="Garet Book"/>
              </a:rPr>
              <a:t>Giorgio </a:t>
            </a:r>
            <a:r>
              <a:rPr lang="en-US" sz="1600" dirty="0" err="1" smtClean="0">
                <a:solidFill>
                  <a:srgbClr val="252525"/>
                </a:solidFill>
                <a:latin typeface="Garet Book"/>
              </a:rPr>
              <a:t>Babo</a:t>
            </a:r>
            <a:r>
              <a:rPr lang="en-US" sz="1600" dirty="0" smtClean="0">
                <a:solidFill>
                  <a:srgbClr val="252525"/>
                </a:solidFill>
                <a:latin typeface="Garet Book"/>
              </a:rPr>
              <a:t> </a:t>
            </a:r>
            <a:r>
              <a:rPr lang="en-US" sz="1600" dirty="0" err="1" smtClean="0">
                <a:solidFill>
                  <a:srgbClr val="252525"/>
                </a:solidFill>
                <a:latin typeface="Garet Book"/>
              </a:rPr>
              <a:t>Moggi</a:t>
            </a:r>
            <a:endParaRPr lang="en-US" sz="1600" dirty="0">
              <a:solidFill>
                <a:srgbClr val="252525"/>
              </a:solidFill>
              <a:latin typeface="Garet Book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8560" y="5515639"/>
            <a:ext cx="534038" cy="5340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732598" y="5614285"/>
            <a:ext cx="2416046" cy="3347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784"/>
              </a:lnSpc>
            </a:pPr>
            <a:r>
              <a:rPr lang="en-US" dirty="0" err="1" smtClean="0">
                <a:solidFill>
                  <a:srgbClr val="252525"/>
                </a:solidFill>
                <a:latin typeface="Garet Book"/>
              </a:rPr>
              <a:t>giorgiobabomoggi</a:t>
            </a:r>
            <a:endParaRPr lang="en-US" dirty="0">
              <a:solidFill>
                <a:srgbClr val="252525"/>
              </a:solidFill>
              <a:latin typeface="Garet Book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3292404" y="536486"/>
            <a:ext cx="3116880" cy="1461564"/>
            <a:chOff x="15159625" y="723901"/>
            <a:chExt cx="3116880" cy="146156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90259" y="723901"/>
              <a:ext cx="1047711" cy="108489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5159625" y="1723800"/>
              <a:ext cx="10929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BKD</a:t>
              </a:r>
            </a:p>
            <a:p>
              <a:pPr algn="ctr"/>
              <a:r>
                <a:rPr lang="en-US" sz="1200" b="1" dirty="0" smtClean="0"/>
                <a:t>PROVINSI NTT</a:t>
              </a:r>
              <a:endParaRPr lang="en-US" sz="1200" b="1" dirty="0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536" b="98464" l="9753" r="89973">
                          <a14:foregroundMark x1="19093" y1="40102" x2="26648" y2="21843"/>
                          <a14:foregroundMark x1="43269" y1="11945" x2="64698" y2="18771"/>
                          <a14:foregroundMark x1="71154" y1="25597" x2="77335" y2="49659"/>
                          <a14:foregroundMark x1="77335" y1="61433" x2="71841" y2="74403"/>
                          <a14:foregroundMark x1="68956" y1="63311" x2="28571" y2="61775"/>
                          <a14:foregroundMark x1="71429" y1="44027" x2="30082" y2="44710"/>
                          <a14:foregroundMark x1="22115" y1="85154" x2="10440" y2="56826"/>
                          <a14:foregroundMark x1="10714" y1="58874" x2="13874" y2="28669"/>
                          <a14:foregroundMark x1="10714" y1="52730" x2="11951" y2="36007"/>
                          <a14:foregroundMark x1="14973" y1="27133" x2="33104" y2="6314"/>
                          <a14:foregroundMark x1="18681" y1="21843" x2="27885" y2="9727"/>
                          <a14:foregroundMark x1="33104" y1="8532" x2="46566" y2="27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88264" y="723901"/>
              <a:ext cx="1688241" cy="1341910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80" y="9563100"/>
            <a:ext cx="10058400" cy="1166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7"/>
          <p:cNvSpPr/>
          <p:nvPr/>
        </p:nvSpPr>
        <p:spPr>
          <a:xfrm>
            <a:off x="14230050" y="960450"/>
            <a:ext cx="4130400" cy="491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" name="Google Shape;151;p27"/>
          <p:cNvSpPr txBox="1">
            <a:spLocks noGrp="1"/>
          </p:cNvSpPr>
          <p:nvPr>
            <p:ph type="ctrTitle" idx="15"/>
          </p:nvPr>
        </p:nvSpPr>
        <p:spPr>
          <a:xfrm>
            <a:off x="11850050" y="638300"/>
            <a:ext cx="5238000" cy="9180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dirty="0" smtClean="0">
                <a:solidFill>
                  <a:srgbClr val="FFFFFF"/>
                </a:solidFill>
              </a:rPr>
              <a:t>BRAINSTORMING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2" name="AutoShape 2" descr="blob:https://web.whatsapp.com/6b384e98-688a-4d22-b744-43bc4bcf0b3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66700"/>
            <a:ext cx="12995641" cy="9067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80" y="9563100"/>
            <a:ext cx="10058400" cy="116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36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0"/>
          <p:cNvSpPr/>
          <p:nvPr/>
        </p:nvSpPr>
        <p:spPr>
          <a:xfrm>
            <a:off x="12750000" y="113420"/>
            <a:ext cx="5538000" cy="491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3" name="Google Shape;203;p30"/>
          <p:cNvSpPr txBox="1">
            <a:spLocks noGrp="1"/>
          </p:cNvSpPr>
          <p:nvPr>
            <p:ph type="ctrTitle"/>
          </p:nvPr>
        </p:nvSpPr>
        <p:spPr>
          <a:xfrm>
            <a:off x="12766968" y="-212326"/>
            <a:ext cx="5859764" cy="9180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algn="l"/>
            <a:r>
              <a:rPr lang="en" b="1" dirty="0" smtClean="0">
                <a:solidFill>
                  <a:srgbClr val="FFFFFF"/>
                </a:solidFill>
              </a:rPr>
              <a:t>REFORMASI MANAJEMEN KINERJA</a:t>
            </a:r>
            <a:endParaRPr b="1" dirty="0">
              <a:solidFill>
                <a:srgbClr val="FFFFFF"/>
              </a:solidFill>
            </a:endParaRPr>
          </a:p>
        </p:txBody>
      </p:sp>
      <p:sp>
        <p:nvSpPr>
          <p:cNvPr id="30" name="사각형: 둥근 위쪽 모서리 34">
            <a:extLst>
              <a:ext uri="{FF2B5EF4-FFF2-40B4-BE49-F238E27FC236}">
                <a16:creationId xmlns="" xmlns:a16="http://schemas.microsoft.com/office/drawing/2014/main" id="{7EB414FE-9C61-4F44-BAC8-B46DF4D3DE4C}"/>
              </a:ext>
            </a:extLst>
          </p:cNvPr>
          <p:cNvSpPr/>
          <p:nvPr/>
        </p:nvSpPr>
        <p:spPr>
          <a:xfrm rot="16200000">
            <a:off x="2505076" y="2492045"/>
            <a:ext cx="1312200" cy="3936406"/>
          </a:xfrm>
          <a:prstGeom prst="round2SameRect">
            <a:avLst>
              <a:gd name="adj1" fmla="val 50000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ko-KR" altLang="en-US" sz="405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31" name="Right Arrow 6">
            <a:extLst>
              <a:ext uri="{FF2B5EF4-FFF2-40B4-BE49-F238E27FC236}">
                <a16:creationId xmlns="" xmlns:a16="http://schemas.microsoft.com/office/drawing/2014/main" id="{D4BE351C-C6A3-4679-BB85-1C041CAE0E79}"/>
              </a:ext>
            </a:extLst>
          </p:cNvPr>
          <p:cNvSpPr/>
          <p:nvPr/>
        </p:nvSpPr>
        <p:spPr>
          <a:xfrm>
            <a:off x="12597226" y="3154743"/>
            <a:ext cx="4490824" cy="2618546"/>
          </a:xfrm>
          <a:prstGeom prst="rightArrow">
            <a:avLst>
              <a:gd name="adj1" fmla="val 50000"/>
              <a:gd name="adj2" fmla="val 4953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ko-KR" altLang="en-US" sz="405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79DA5ACB-2571-42A0-9471-755382D11951}"/>
              </a:ext>
            </a:extLst>
          </p:cNvPr>
          <p:cNvSpPr/>
          <p:nvPr/>
        </p:nvSpPr>
        <p:spPr>
          <a:xfrm>
            <a:off x="8881882" y="3804147"/>
            <a:ext cx="3725668" cy="130927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ko-KR" altLang="en-US" sz="405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53EF6EB3-0F48-40D9-A803-13C454138954}"/>
              </a:ext>
            </a:extLst>
          </p:cNvPr>
          <p:cNvSpPr/>
          <p:nvPr/>
        </p:nvSpPr>
        <p:spPr>
          <a:xfrm>
            <a:off x="5129381" y="3803103"/>
            <a:ext cx="3762826" cy="130927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ko-KR" altLang="en-US" sz="405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34" name="직사각형 113">
            <a:extLst>
              <a:ext uri="{FF2B5EF4-FFF2-40B4-BE49-F238E27FC236}">
                <a16:creationId xmlns="" xmlns:a16="http://schemas.microsoft.com/office/drawing/2014/main" id="{2B27D56F-BF5F-43EB-90EB-66EF1DBB5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7197" y="4122504"/>
            <a:ext cx="279468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altLang="ko-KR" sz="3000" b="1" dirty="0">
                <a:cs typeface="Arial" charset="0"/>
                <a:sym typeface="Arial"/>
              </a:rPr>
              <a:t>PP 46/2011</a:t>
            </a:r>
            <a:endParaRPr lang="ko-KR" altLang="en-US" sz="3000" dirty="0">
              <a:sym typeface="Arial"/>
            </a:endParaRPr>
          </a:p>
        </p:txBody>
      </p:sp>
      <p:sp>
        <p:nvSpPr>
          <p:cNvPr id="35" name="직사각형 113">
            <a:extLst>
              <a:ext uri="{FF2B5EF4-FFF2-40B4-BE49-F238E27FC236}">
                <a16:creationId xmlns="" xmlns:a16="http://schemas.microsoft.com/office/drawing/2014/main" id="{3BF22086-867B-4FC4-A5E1-FDA46392E3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17875" y="4179354"/>
            <a:ext cx="287888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altLang="ko-KR" sz="3000" b="1" dirty="0">
                <a:cs typeface="Arial" charset="0"/>
                <a:sym typeface="Arial"/>
              </a:rPr>
              <a:t>PP 30/2019</a:t>
            </a:r>
            <a:endParaRPr lang="ko-KR" altLang="en-US" sz="3000" dirty="0">
              <a:sym typeface="Arial"/>
            </a:endParaRPr>
          </a:p>
        </p:txBody>
      </p:sp>
      <p:sp>
        <p:nvSpPr>
          <p:cNvPr id="36" name="직사각형 113">
            <a:extLst>
              <a:ext uri="{FF2B5EF4-FFF2-40B4-BE49-F238E27FC236}">
                <a16:creationId xmlns="" xmlns:a16="http://schemas.microsoft.com/office/drawing/2014/main" id="{54A453D1-F724-4922-AC5D-201BB1986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4735" y="4179354"/>
            <a:ext cx="277201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altLang="ko-KR" sz="3000" b="1" dirty="0">
                <a:solidFill>
                  <a:srgbClr val="FFFFFF"/>
                </a:solidFill>
                <a:cs typeface="Arial" charset="0"/>
                <a:sym typeface="Arial"/>
              </a:rPr>
              <a:t>PP 10/1979</a:t>
            </a:r>
            <a:endParaRPr lang="ko-KR" altLang="en-US" sz="3000" dirty="0">
              <a:solidFill>
                <a:srgbClr val="FFFFFF"/>
              </a:solidFill>
              <a:sym typeface="Arial"/>
            </a:endParaRPr>
          </a:p>
        </p:txBody>
      </p:sp>
      <p:sp>
        <p:nvSpPr>
          <p:cNvPr id="37" name="직사각형 113">
            <a:extLst>
              <a:ext uri="{FF2B5EF4-FFF2-40B4-BE49-F238E27FC236}">
                <a16:creationId xmlns="" xmlns:a16="http://schemas.microsoft.com/office/drawing/2014/main" id="{1EB5A88A-97D0-4386-976A-3D6E33057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9172" y="4145586"/>
            <a:ext cx="2144012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altLang="ko-KR" sz="2700" b="1" dirty="0">
                <a:solidFill>
                  <a:srgbClr val="FFFFFF"/>
                </a:solidFill>
                <a:cs typeface="Arial" charset="0"/>
                <a:sym typeface="Arial"/>
              </a:rPr>
              <a:t>PP 10/1952</a:t>
            </a:r>
            <a:endParaRPr lang="ko-KR" altLang="en-US" sz="2700" dirty="0">
              <a:solidFill>
                <a:srgbClr val="FFFFFF"/>
              </a:solidFill>
              <a:sym typeface="Arial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642EEEBF-5D7E-41DA-B2B3-7818D3F4EC9E}"/>
              </a:ext>
            </a:extLst>
          </p:cNvPr>
          <p:cNvGrpSpPr/>
          <p:nvPr/>
        </p:nvGrpSpPr>
        <p:grpSpPr>
          <a:xfrm>
            <a:off x="1552617" y="5306246"/>
            <a:ext cx="3936406" cy="966300"/>
            <a:chOff x="1987234" y="4162335"/>
            <a:chExt cx="2380861" cy="644199"/>
          </a:xfrm>
        </p:grpSpPr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05526F09-F985-462A-8656-48F3AA06F85F}"/>
                </a:ext>
              </a:extLst>
            </p:cNvPr>
            <p:cNvSpPr txBox="1"/>
            <p:nvPr/>
          </p:nvSpPr>
          <p:spPr>
            <a:xfrm>
              <a:off x="2004346" y="4560313"/>
              <a:ext cx="23466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lang="en-US" altLang="ko-KR" kern="0" dirty="0">
                <a:solidFill>
                  <a:srgbClr val="000000">
                    <a:lumMod val="75000"/>
                    <a:lumOff val="25000"/>
                  </a:srgbClr>
                </a:solidFill>
                <a:cs typeface="Arial" pitchFamily="34" charset="0"/>
                <a:sym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DB5056F8-EEAB-484A-817A-BB741AA856D3}"/>
                </a:ext>
              </a:extLst>
            </p:cNvPr>
            <p:cNvSpPr txBox="1"/>
            <p:nvPr/>
          </p:nvSpPr>
          <p:spPr>
            <a:xfrm>
              <a:off x="1987234" y="4162335"/>
              <a:ext cx="238086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altLang="ko-KR" kern="0" dirty="0">
                  <a:solidFill>
                    <a:srgbClr val="000000">
                      <a:lumMod val="75000"/>
                      <a:lumOff val="25000"/>
                    </a:srgbClr>
                  </a:solidFill>
                  <a:cs typeface="Arial" pitchFamily="34" charset="0"/>
                  <a:sym typeface="Arial"/>
                </a:rPr>
                <a:t>Daftar </a:t>
              </a:r>
              <a:r>
                <a:rPr lang="en-US" altLang="ko-KR" kern="0" dirty="0" err="1">
                  <a:solidFill>
                    <a:srgbClr val="000000">
                      <a:lumMod val="75000"/>
                      <a:lumOff val="25000"/>
                    </a:srgbClr>
                  </a:solidFill>
                  <a:cs typeface="Arial" pitchFamily="34" charset="0"/>
                  <a:sym typeface="Arial"/>
                </a:rPr>
                <a:t>Pernyataan</a:t>
              </a:r>
              <a:r>
                <a:rPr lang="en-US" altLang="ko-KR" kern="0" dirty="0">
                  <a:solidFill>
                    <a:srgbClr val="000000">
                      <a:lumMod val="75000"/>
                      <a:lumOff val="25000"/>
                    </a:srgbClr>
                  </a:solidFill>
                  <a:cs typeface="Arial" pitchFamily="34" charset="0"/>
                  <a:sym typeface="Arial"/>
                </a:rPr>
                <a:t> </a:t>
              </a:r>
              <a:r>
                <a:rPr lang="en-US" altLang="ko-KR" kern="0" dirty="0" err="1">
                  <a:solidFill>
                    <a:srgbClr val="000000">
                      <a:lumMod val="75000"/>
                      <a:lumOff val="25000"/>
                    </a:srgbClr>
                  </a:solidFill>
                  <a:cs typeface="Arial" pitchFamily="34" charset="0"/>
                  <a:sym typeface="Arial"/>
                </a:rPr>
                <a:t>Kecakapan</a:t>
              </a:r>
              <a:r>
                <a:rPr lang="en-US" altLang="ko-KR" kern="0" dirty="0">
                  <a:solidFill>
                    <a:srgbClr val="000000">
                      <a:lumMod val="75000"/>
                      <a:lumOff val="25000"/>
                    </a:srgbClr>
                  </a:solidFill>
                  <a:cs typeface="Arial" pitchFamily="34" charset="0"/>
                  <a:sym typeface="Arial"/>
                </a:rPr>
                <a:t> </a:t>
              </a:r>
              <a:r>
                <a:rPr lang="en-US" altLang="ko-KR" kern="0" dirty="0" err="1">
                  <a:solidFill>
                    <a:srgbClr val="000000">
                      <a:lumMod val="75000"/>
                      <a:lumOff val="25000"/>
                    </a:srgbClr>
                  </a:solidFill>
                  <a:cs typeface="Arial" pitchFamily="34" charset="0"/>
                  <a:sym typeface="Arial"/>
                </a:rPr>
                <a:t>Pegawai</a:t>
              </a:r>
              <a:r>
                <a:rPr lang="en-US" altLang="ko-KR" kern="0" dirty="0">
                  <a:solidFill>
                    <a:srgbClr val="000000">
                      <a:lumMod val="75000"/>
                      <a:lumOff val="25000"/>
                    </a:srgbClr>
                  </a:solidFill>
                  <a:cs typeface="Arial" pitchFamily="34" charset="0"/>
                  <a:sym typeface="Arial"/>
                </a:rPr>
                <a:t> Negeri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1152F87E-3D96-48B7-9936-F81748554CC9}"/>
              </a:ext>
            </a:extLst>
          </p:cNvPr>
          <p:cNvGrpSpPr/>
          <p:nvPr/>
        </p:nvGrpSpPr>
        <p:grpSpPr>
          <a:xfrm>
            <a:off x="5074300" y="5301029"/>
            <a:ext cx="3561780" cy="1313481"/>
            <a:chOff x="1869481" y="3794147"/>
            <a:chExt cx="2440184" cy="875653"/>
          </a:xfrm>
        </p:grpSpPr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BC8409F6-F0F1-4F0C-A259-18B05B7DA8A5}"/>
                </a:ext>
              </a:extLst>
            </p:cNvPr>
            <p:cNvSpPr txBox="1"/>
            <p:nvPr/>
          </p:nvSpPr>
          <p:spPr>
            <a:xfrm>
              <a:off x="1869481" y="3794147"/>
              <a:ext cx="244018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altLang="ko-KR" kern="0" dirty="0" err="1">
                  <a:solidFill>
                    <a:srgbClr val="000000">
                      <a:lumMod val="75000"/>
                      <a:lumOff val="25000"/>
                    </a:srgbClr>
                  </a:solidFill>
                  <a:cs typeface="Arial" pitchFamily="34" charset="0"/>
                  <a:sym typeface="Arial"/>
                </a:rPr>
                <a:t>Penilaian</a:t>
              </a:r>
              <a:r>
                <a:rPr lang="en-US" altLang="ko-KR" kern="0" dirty="0">
                  <a:solidFill>
                    <a:srgbClr val="000000">
                      <a:lumMod val="75000"/>
                      <a:lumOff val="25000"/>
                    </a:srgbClr>
                  </a:solidFill>
                  <a:cs typeface="Arial" pitchFamily="34" charset="0"/>
                  <a:sym typeface="Arial"/>
                </a:rPr>
                <a:t> </a:t>
              </a:r>
              <a:r>
                <a:rPr lang="en-US" altLang="ko-KR" kern="0" dirty="0" err="1">
                  <a:solidFill>
                    <a:srgbClr val="000000">
                      <a:lumMod val="75000"/>
                      <a:lumOff val="25000"/>
                    </a:srgbClr>
                  </a:solidFill>
                  <a:cs typeface="Arial" pitchFamily="34" charset="0"/>
                  <a:sym typeface="Arial"/>
                </a:rPr>
                <a:t>Pelaksanaan</a:t>
              </a:r>
              <a:r>
                <a:rPr lang="en-US" altLang="ko-KR" kern="0" dirty="0">
                  <a:solidFill>
                    <a:srgbClr val="000000">
                      <a:lumMod val="75000"/>
                      <a:lumOff val="25000"/>
                    </a:srgbClr>
                  </a:solidFill>
                  <a:cs typeface="Arial" pitchFamily="34" charset="0"/>
                  <a:sym typeface="Arial"/>
                </a:rPr>
                <a:t> </a:t>
              </a:r>
              <a:r>
                <a:rPr lang="en-US" altLang="ko-KR" kern="0" dirty="0" err="1">
                  <a:solidFill>
                    <a:srgbClr val="000000">
                      <a:lumMod val="75000"/>
                      <a:lumOff val="25000"/>
                    </a:srgbClr>
                  </a:solidFill>
                  <a:cs typeface="Arial" pitchFamily="34" charset="0"/>
                  <a:sym typeface="Arial"/>
                </a:rPr>
                <a:t>Pekerjaan</a:t>
              </a:r>
              <a:r>
                <a:rPr lang="en-US" altLang="ko-KR" kern="0" dirty="0">
                  <a:solidFill>
                    <a:srgbClr val="000000">
                      <a:lumMod val="75000"/>
                      <a:lumOff val="25000"/>
                    </a:srgbClr>
                  </a:solidFill>
                  <a:cs typeface="Arial" pitchFamily="34" charset="0"/>
                  <a:sym typeface="Arial"/>
                </a:rPr>
                <a:t> PNS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8D8ED820-D3F7-4154-8E1D-54400B5ABBA6}"/>
                </a:ext>
              </a:extLst>
            </p:cNvPr>
            <p:cNvSpPr txBox="1"/>
            <p:nvPr/>
          </p:nvSpPr>
          <p:spPr>
            <a:xfrm>
              <a:off x="1869481" y="4238913"/>
              <a:ext cx="238086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altLang="ko-KR" b="1" kern="0" dirty="0">
                  <a:solidFill>
                    <a:srgbClr val="FB6B00"/>
                  </a:solidFill>
                  <a:cs typeface="Arial" pitchFamily="34" charset="0"/>
                  <a:sym typeface="Arial"/>
                </a:rPr>
                <a:t>DP3</a:t>
              </a:r>
            </a:p>
            <a:p>
              <a:pPr>
                <a:buClr>
                  <a:srgbClr val="000000"/>
                </a:buClr>
                <a:buFont typeface="Arial"/>
                <a:buNone/>
              </a:pPr>
              <a:endParaRPr lang="ko-KR" altLang="en-US" b="1" kern="0" dirty="0">
                <a:solidFill>
                  <a:srgbClr val="FB6B00"/>
                </a:solidFill>
                <a:cs typeface="Arial" pitchFamily="34" charset="0"/>
                <a:sym typeface="Arial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C7C7987B-76D6-4B58-B71D-18D4DA5C2984}"/>
              </a:ext>
            </a:extLst>
          </p:cNvPr>
          <p:cNvGrpSpPr/>
          <p:nvPr/>
        </p:nvGrpSpPr>
        <p:grpSpPr>
          <a:xfrm>
            <a:off x="8798403" y="5372370"/>
            <a:ext cx="3936406" cy="817360"/>
            <a:chOff x="1931773" y="4134518"/>
            <a:chExt cx="2380861" cy="544906"/>
          </a:xfrm>
        </p:grpSpPr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F960A00A-33DE-4A37-BE84-BD61ACB01DFC}"/>
                </a:ext>
              </a:extLst>
            </p:cNvPr>
            <p:cNvSpPr txBox="1"/>
            <p:nvPr/>
          </p:nvSpPr>
          <p:spPr>
            <a:xfrm>
              <a:off x="1965279" y="4134518"/>
              <a:ext cx="23466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altLang="ko-KR" kern="0" dirty="0" err="1">
                  <a:solidFill>
                    <a:srgbClr val="000000">
                      <a:lumMod val="75000"/>
                      <a:lumOff val="25000"/>
                    </a:srgbClr>
                  </a:solidFill>
                  <a:cs typeface="Arial" pitchFamily="34" charset="0"/>
                  <a:sym typeface="Arial"/>
                </a:rPr>
                <a:t>Penilaian</a:t>
              </a:r>
              <a:r>
                <a:rPr lang="en-US" altLang="ko-KR" kern="0" dirty="0">
                  <a:solidFill>
                    <a:srgbClr val="000000">
                      <a:lumMod val="75000"/>
                      <a:lumOff val="25000"/>
                    </a:srgbClr>
                  </a:solidFill>
                  <a:cs typeface="Arial" pitchFamily="34" charset="0"/>
                  <a:sym typeface="Arial"/>
                </a:rPr>
                <a:t> </a:t>
              </a:r>
              <a:r>
                <a:rPr lang="en-US" altLang="ko-KR" kern="0" dirty="0" err="1">
                  <a:solidFill>
                    <a:srgbClr val="000000">
                      <a:lumMod val="75000"/>
                      <a:lumOff val="25000"/>
                    </a:srgbClr>
                  </a:solidFill>
                  <a:cs typeface="Arial" pitchFamily="34" charset="0"/>
                  <a:sym typeface="Arial"/>
                </a:rPr>
                <a:t>Prestasi</a:t>
              </a:r>
              <a:r>
                <a:rPr lang="en-US" altLang="ko-KR" kern="0" dirty="0">
                  <a:solidFill>
                    <a:srgbClr val="000000">
                      <a:lumMod val="75000"/>
                      <a:lumOff val="25000"/>
                    </a:srgbClr>
                  </a:solidFill>
                  <a:cs typeface="Arial" pitchFamily="34" charset="0"/>
                  <a:sym typeface="Arial"/>
                </a:rPr>
                <a:t> </a:t>
              </a:r>
              <a:r>
                <a:rPr lang="en-US" altLang="ko-KR" kern="0" dirty="0" err="1">
                  <a:solidFill>
                    <a:srgbClr val="000000">
                      <a:lumMod val="75000"/>
                      <a:lumOff val="25000"/>
                    </a:srgbClr>
                  </a:solidFill>
                  <a:cs typeface="Arial" pitchFamily="34" charset="0"/>
                  <a:sym typeface="Arial"/>
                </a:rPr>
                <a:t>Kerja</a:t>
              </a:r>
              <a:r>
                <a:rPr lang="en-US" altLang="ko-KR" kern="0" dirty="0">
                  <a:solidFill>
                    <a:srgbClr val="000000">
                      <a:lumMod val="75000"/>
                      <a:lumOff val="25000"/>
                    </a:srgbClr>
                  </a:solidFill>
                  <a:cs typeface="Arial" pitchFamily="34" charset="0"/>
                  <a:sym typeface="Arial"/>
                </a:rPr>
                <a:t> PNS.    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BB986583-0EE0-4D8B-AC88-9911B093201E}"/>
                </a:ext>
              </a:extLst>
            </p:cNvPr>
            <p:cNvSpPr txBox="1"/>
            <p:nvPr/>
          </p:nvSpPr>
          <p:spPr>
            <a:xfrm>
              <a:off x="1931773" y="4433203"/>
              <a:ext cx="23808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altLang="ko-KR" b="1" kern="0" dirty="0">
                  <a:solidFill>
                    <a:srgbClr val="FB6B00"/>
                  </a:solidFill>
                  <a:cs typeface="Arial" pitchFamily="34" charset="0"/>
                  <a:sym typeface="Arial"/>
                </a:rPr>
                <a:t>SASARAN KERJA PEGAWAI</a:t>
              </a:r>
              <a:endParaRPr lang="ko-KR" altLang="en-US" b="1" kern="0" dirty="0">
                <a:solidFill>
                  <a:srgbClr val="FB6B00"/>
                </a:solidFill>
                <a:cs typeface="Arial" pitchFamily="34" charset="0"/>
                <a:sym typeface="Arial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44C34D87-F93A-482E-8693-18FB32609ED5}"/>
              </a:ext>
            </a:extLst>
          </p:cNvPr>
          <p:cNvGrpSpPr/>
          <p:nvPr/>
        </p:nvGrpSpPr>
        <p:grpSpPr>
          <a:xfrm>
            <a:off x="12510636" y="5372364"/>
            <a:ext cx="3440228" cy="840941"/>
            <a:chOff x="1895794" y="3480747"/>
            <a:chExt cx="2508906" cy="560627"/>
          </a:xfrm>
        </p:grpSpPr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A00128E9-93CC-4531-9DB3-4BCC9E314D1D}"/>
                </a:ext>
              </a:extLst>
            </p:cNvPr>
            <p:cNvSpPr txBox="1"/>
            <p:nvPr/>
          </p:nvSpPr>
          <p:spPr>
            <a:xfrm>
              <a:off x="1895794" y="3480747"/>
              <a:ext cx="23466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altLang="ko-KR" kern="0" dirty="0" err="1">
                  <a:solidFill>
                    <a:srgbClr val="000000">
                      <a:lumMod val="75000"/>
                      <a:lumOff val="25000"/>
                    </a:srgbClr>
                  </a:solidFill>
                  <a:cs typeface="Arial" pitchFamily="34" charset="0"/>
                  <a:sym typeface="Arial"/>
                </a:rPr>
                <a:t>Penilaian</a:t>
              </a:r>
              <a:r>
                <a:rPr lang="en-US" altLang="ko-KR" kern="0" dirty="0">
                  <a:solidFill>
                    <a:srgbClr val="000000">
                      <a:lumMod val="75000"/>
                      <a:lumOff val="25000"/>
                    </a:srgbClr>
                  </a:solidFill>
                  <a:cs typeface="Arial" pitchFamily="34" charset="0"/>
                  <a:sym typeface="Arial"/>
                </a:rPr>
                <a:t> </a:t>
              </a:r>
              <a:r>
                <a:rPr lang="en-US" altLang="ko-KR" kern="0" dirty="0" err="1">
                  <a:solidFill>
                    <a:srgbClr val="000000">
                      <a:lumMod val="75000"/>
                      <a:lumOff val="25000"/>
                    </a:srgbClr>
                  </a:solidFill>
                  <a:cs typeface="Arial" pitchFamily="34" charset="0"/>
                  <a:sym typeface="Arial"/>
                </a:rPr>
                <a:t>Kinerja</a:t>
              </a:r>
              <a:r>
                <a:rPr lang="en-US" altLang="ko-KR" kern="0" dirty="0">
                  <a:solidFill>
                    <a:srgbClr val="000000">
                      <a:lumMod val="75000"/>
                      <a:lumOff val="25000"/>
                    </a:srgbClr>
                  </a:solidFill>
                  <a:cs typeface="Arial" pitchFamily="34" charset="0"/>
                  <a:sym typeface="Arial"/>
                </a:rPr>
                <a:t> PNS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="" xmlns:a16="http://schemas.microsoft.com/office/drawing/2014/main" id="{70669B1C-811F-4255-A93A-FFE97ED7BEBF}"/>
                </a:ext>
              </a:extLst>
            </p:cNvPr>
            <p:cNvSpPr txBox="1"/>
            <p:nvPr/>
          </p:nvSpPr>
          <p:spPr>
            <a:xfrm>
              <a:off x="2023839" y="3795153"/>
              <a:ext cx="23808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altLang="ko-KR" b="1" kern="0" dirty="0" err="1">
                  <a:solidFill>
                    <a:srgbClr val="FB6B00"/>
                  </a:solidFill>
                  <a:cs typeface="Arial" pitchFamily="34" charset="0"/>
                  <a:sym typeface="Arial"/>
                </a:rPr>
                <a:t>Sasaran</a:t>
              </a:r>
              <a:r>
                <a:rPr lang="en-US" altLang="ko-KR" b="1" kern="0" dirty="0">
                  <a:solidFill>
                    <a:srgbClr val="FB6B00"/>
                  </a:solidFill>
                  <a:cs typeface="Arial" pitchFamily="34" charset="0"/>
                  <a:sym typeface="Arial"/>
                </a:rPr>
                <a:t> </a:t>
              </a:r>
              <a:r>
                <a:rPr lang="en-US" altLang="ko-KR" b="1" kern="0" dirty="0" err="1">
                  <a:solidFill>
                    <a:srgbClr val="FB6B00"/>
                  </a:solidFill>
                  <a:cs typeface="Arial" pitchFamily="34" charset="0"/>
                  <a:sym typeface="Arial"/>
                </a:rPr>
                <a:t>Kinerja</a:t>
              </a:r>
              <a:r>
                <a:rPr lang="en-US" altLang="ko-KR" b="1" kern="0" dirty="0">
                  <a:solidFill>
                    <a:srgbClr val="FB6B00"/>
                  </a:solidFill>
                  <a:cs typeface="Arial" pitchFamily="34" charset="0"/>
                  <a:sym typeface="Arial"/>
                </a:rPr>
                <a:t> </a:t>
              </a:r>
              <a:r>
                <a:rPr lang="en-US" altLang="ko-KR" b="1" kern="0" dirty="0" err="1">
                  <a:solidFill>
                    <a:srgbClr val="FB6B00"/>
                  </a:solidFill>
                  <a:cs typeface="Arial" pitchFamily="34" charset="0"/>
                  <a:sym typeface="Arial"/>
                </a:rPr>
                <a:t>Pegawai</a:t>
              </a:r>
              <a:endParaRPr lang="ko-KR" altLang="en-US" b="1" kern="0" dirty="0">
                <a:solidFill>
                  <a:srgbClr val="FB6B00"/>
                </a:solidFill>
                <a:cs typeface="Arial" pitchFamily="34" charset="0"/>
                <a:sym typeface="Arial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CF9E79BA-194D-476E-ADCE-61BA8165F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9848" y="2318736"/>
            <a:ext cx="3729372" cy="134430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7D582087-3262-4670-B663-E34C37862B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5661" y="2234786"/>
            <a:ext cx="3681890" cy="151220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FB56691E-294B-475B-B65B-19BFD8DB73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33991" y="2494504"/>
            <a:ext cx="3156098" cy="108637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A4AA3638-15FE-46CA-8B9C-25492A7D7D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0613" y="6356178"/>
            <a:ext cx="3066194" cy="126180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="" xmlns:a16="http://schemas.microsoft.com/office/drawing/2014/main" id="{0C88C9D8-30BD-42D0-A92B-027301C9BB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66968" y="6525682"/>
            <a:ext cx="2933139" cy="70820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A00128E9-93CC-4531-9DB3-4BCC9E314D1D}"/>
              </a:ext>
            </a:extLst>
          </p:cNvPr>
          <p:cNvSpPr txBox="1"/>
          <p:nvPr/>
        </p:nvSpPr>
        <p:spPr>
          <a:xfrm>
            <a:off x="12766968" y="7820822"/>
            <a:ext cx="2978170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altLang="ko-KR" kern="0" dirty="0">
                <a:cs typeface="Arial" pitchFamily="34" charset="0"/>
                <a:sym typeface="Arial"/>
              </a:rPr>
              <a:t>SE MENPAN RB NO. 3 TAHUN 2021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480124" y="113420"/>
            <a:ext cx="3116880" cy="1461564"/>
            <a:chOff x="15159625" y="723901"/>
            <a:chExt cx="3116880" cy="1461564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90259" y="723901"/>
              <a:ext cx="1047711" cy="1084898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15159625" y="1723800"/>
              <a:ext cx="10929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BKD</a:t>
              </a:r>
            </a:p>
            <a:p>
              <a:pPr algn="ctr"/>
              <a:r>
                <a:rPr lang="en-US" sz="1200" b="1" dirty="0" smtClean="0"/>
                <a:t>PROVINSI NTT</a:t>
              </a:r>
              <a:endParaRPr lang="en-US" sz="1200" b="1" dirty="0"/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536" b="98464" l="9753" r="89973">
                          <a14:foregroundMark x1="19093" y1="40102" x2="26648" y2="21843"/>
                          <a14:foregroundMark x1="43269" y1="11945" x2="64698" y2="18771"/>
                          <a14:foregroundMark x1="71154" y1="25597" x2="77335" y2="49659"/>
                          <a14:foregroundMark x1="77335" y1="61433" x2="71841" y2="74403"/>
                          <a14:foregroundMark x1="68956" y1="63311" x2="28571" y2="61775"/>
                          <a14:foregroundMark x1="71429" y1="44027" x2="30082" y2="44710"/>
                          <a14:foregroundMark x1="22115" y1="85154" x2="10440" y2="56826"/>
                          <a14:foregroundMark x1="10714" y1="58874" x2="13874" y2="28669"/>
                          <a14:foregroundMark x1="10714" y1="52730" x2="11951" y2="36007"/>
                          <a14:foregroundMark x1="14973" y1="27133" x2="33104" y2="6314"/>
                          <a14:foregroundMark x1="18681" y1="21843" x2="27885" y2="9727"/>
                          <a14:foregroundMark x1="33104" y1="8532" x2="46566" y2="27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88264" y="723901"/>
              <a:ext cx="1688241" cy="1341910"/>
            </a:xfrm>
            <a:prstGeom prst="rect">
              <a:avLst/>
            </a:prstGeom>
          </p:spPr>
        </p:pic>
      </p:grpSp>
      <p:pic>
        <p:nvPicPr>
          <p:cNvPr id="84" name="Picture 8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80" y="9563100"/>
            <a:ext cx="10058400" cy="116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2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11933" t="29375" r="13416" b="16667"/>
          <a:stretch/>
        </p:blipFill>
        <p:spPr>
          <a:xfrm>
            <a:off x="0" y="723900"/>
            <a:ext cx="18211800" cy="7400924"/>
          </a:xfrm>
          <a:prstGeom prst="rect">
            <a:avLst/>
          </a:prstGeom>
        </p:spPr>
      </p:pic>
      <p:sp>
        <p:nvSpPr>
          <p:cNvPr id="35" name="Google Shape;202;p30"/>
          <p:cNvSpPr/>
          <p:nvPr/>
        </p:nvSpPr>
        <p:spPr>
          <a:xfrm>
            <a:off x="13030200" y="136871"/>
            <a:ext cx="5334000" cy="5108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36" name="Google Shape;203;p30"/>
          <p:cNvSpPr txBox="1">
            <a:spLocks noGrp="1"/>
          </p:cNvSpPr>
          <p:nvPr>
            <p:ph type="ctrTitle"/>
          </p:nvPr>
        </p:nvSpPr>
        <p:spPr>
          <a:xfrm>
            <a:off x="12954000" y="-192092"/>
            <a:ext cx="5715000" cy="9180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algn="l"/>
            <a:r>
              <a:rPr lang="en" b="1" dirty="0" smtClean="0">
                <a:solidFill>
                  <a:srgbClr val="FFFFFF"/>
                </a:solidFill>
              </a:rPr>
              <a:t>SISTEM MANAJEMEN KINERJA</a:t>
            </a:r>
            <a:endParaRPr b="1" dirty="0">
              <a:solidFill>
                <a:srgbClr val="FFFFFF"/>
              </a:solidFill>
            </a:endParaRPr>
          </a:p>
        </p:txBody>
      </p:sp>
      <p:sp>
        <p:nvSpPr>
          <p:cNvPr id="37" name="TextBox 16"/>
          <p:cNvSpPr txBox="1"/>
          <p:nvPr/>
        </p:nvSpPr>
        <p:spPr>
          <a:xfrm>
            <a:off x="1752600" y="8668919"/>
            <a:ext cx="14935200" cy="758541"/>
          </a:xfrm>
          <a:prstGeom prst="rect">
            <a:avLst/>
          </a:prstGeom>
          <a:solidFill>
            <a:srgbClr val="92D050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800" dirty="0" err="1" smtClean="0">
                <a:solidFill>
                  <a:srgbClr val="252525"/>
                </a:solidFill>
                <a:latin typeface="Garet Book"/>
              </a:rPr>
              <a:t>Mekanisme</a:t>
            </a:r>
            <a:r>
              <a:rPr lang="en-US" sz="2800" dirty="0" smtClean="0">
                <a:solidFill>
                  <a:srgbClr val="252525"/>
                </a:solidFill>
                <a:latin typeface="Garet Book"/>
              </a:rPr>
              <a:t>, format </a:t>
            </a:r>
            <a:r>
              <a:rPr lang="en-US" sz="2800" dirty="0" err="1" smtClean="0">
                <a:solidFill>
                  <a:srgbClr val="252525"/>
                </a:solidFill>
                <a:latin typeface="Garet Book"/>
              </a:rPr>
              <a:t>dan</a:t>
            </a:r>
            <a:r>
              <a:rPr lang="en-US" sz="2800" dirty="0" smtClean="0">
                <a:solidFill>
                  <a:srgbClr val="252525"/>
                </a:solidFill>
                <a:latin typeface="Garet Book"/>
              </a:rPr>
              <a:t> </a:t>
            </a:r>
            <a:r>
              <a:rPr lang="en-US" sz="2800" dirty="0" err="1" smtClean="0">
                <a:solidFill>
                  <a:srgbClr val="252525"/>
                </a:solidFill>
                <a:latin typeface="Garet Book"/>
              </a:rPr>
              <a:t>contoh</a:t>
            </a:r>
            <a:r>
              <a:rPr lang="en-US" sz="2800" dirty="0" smtClean="0">
                <a:solidFill>
                  <a:srgbClr val="252525"/>
                </a:solidFill>
                <a:latin typeface="Garet Book"/>
              </a:rPr>
              <a:t> </a:t>
            </a:r>
            <a:r>
              <a:rPr lang="en-US" sz="2800" dirty="0" err="1" smtClean="0">
                <a:solidFill>
                  <a:srgbClr val="252525"/>
                </a:solidFill>
                <a:latin typeface="Garet Book"/>
              </a:rPr>
              <a:t>terdapat</a:t>
            </a:r>
            <a:r>
              <a:rPr lang="en-US" sz="2800" dirty="0" smtClean="0">
                <a:solidFill>
                  <a:srgbClr val="252525"/>
                </a:solidFill>
                <a:latin typeface="Garet Book"/>
              </a:rPr>
              <a:t> </a:t>
            </a:r>
            <a:r>
              <a:rPr lang="en-US" sz="2800" dirty="0" err="1" smtClean="0">
                <a:solidFill>
                  <a:srgbClr val="252525"/>
                </a:solidFill>
                <a:latin typeface="Garet Book"/>
              </a:rPr>
              <a:t>pada</a:t>
            </a:r>
            <a:r>
              <a:rPr lang="en-US" sz="2800" dirty="0" smtClean="0">
                <a:solidFill>
                  <a:srgbClr val="252525"/>
                </a:solidFill>
                <a:latin typeface="Garet Book"/>
              </a:rPr>
              <a:t> </a:t>
            </a:r>
            <a:r>
              <a:rPr lang="en-US" sz="2800" dirty="0" err="1" smtClean="0">
                <a:solidFill>
                  <a:srgbClr val="252525"/>
                </a:solidFill>
                <a:latin typeface="Garet Book"/>
              </a:rPr>
              <a:t>Permenpan</a:t>
            </a:r>
            <a:r>
              <a:rPr lang="en-US" sz="2800" dirty="0" smtClean="0">
                <a:solidFill>
                  <a:srgbClr val="252525"/>
                </a:solidFill>
                <a:latin typeface="Garet Book"/>
              </a:rPr>
              <a:t> RB No. 8 </a:t>
            </a:r>
            <a:r>
              <a:rPr lang="en-US" sz="2800" dirty="0" err="1" smtClean="0">
                <a:solidFill>
                  <a:srgbClr val="252525"/>
                </a:solidFill>
                <a:latin typeface="Garet Book"/>
              </a:rPr>
              <a:t>Tahun</a:t>
            </a:r>
            <a:r>
              <a:rPr lang="en-US" sz="2800" dirty="0" smtClean="0">
                <a:solidFill>
                  <a:srgbClr val="252525"/>
                </a:solidFill>
                <a:latin typeface="Garet Book"/>
              </a:rPr>
              <a:t> 2021 </a:t>
            </a:r>
            <a:r>
              <a:rPr lang="en-US" sz="2800" dirty="0" err="1" smtClean="0">
                <a:solidFill>
                  <a:srgbClr val="252525"/>
                </a:solidFill>
                <a:latin typeface="Garet Book"/>
              </a:rPr>
              <a:t>tentang</a:t>
            </a:r>
            <a:r>
              <a:rPr lang="en-US" sz="2800" dirty="0" smtClean="0">
                <a:solidFill>
                  <a:srgbClr val="252525"/>
                </a:solidFill>
                <a:latin typeface="Garet Book"/>
              </a:rPr>
              <a:t> </a:t>
            </a:r>
            <a:r>
              <a:rPr lang="en-US" sz="2800" dirty="0" err="1" smtClean="0">
                <a:solidFill>
                  <a:srgbClr val="252525"/>
                </a:solidFill>
                <a:latin typeface="Garet Book"/>
              </a:rPr>
              <a:t>Sistem</a:t>
            </a:r>
            <a:r>
              <a:rPr lang="en-US" sz="2800" dirty="0" smtClean="0">
                <a:solidFill>
                  <a:srgbClr val="252525"/>
                </a:solidFill>
                <a:latin typeface="Garet Book"/>
              </a:rPr>
              <a:t> </a:t>
            </a:r>
            <a:r>
              <a:rPr lang="en-US" sz="2800" dirty="0" err="1" smtClean="0">
                <a:solidFill>
                  <a:srgbClr val="252525"/>
                </a:solidFill>
                <a:latin typeface="Garet Book"/>
              </a:rPr>
              <a:t>Manajemen</a:t>
            </a:r>
            <a:r>
              <a:rPr lang="en-US" sz="2800" dirty="0" smtClean="0">
                <a:solidFill>
                  <a:srgbClr val="252525"/>
                </a:solidFill>
                <a:latin typeface="Garet Book"/>
              </a:rPr>
              <a:t> </a:t>
            </a:r>
            <a:r>
              <a:rPr lang="en-US" sz="2800" dirty="0" err="1" smtClean="0">
                <a:solidFill>
                  <a:srgbClr val="252525"/>
                </a:solidFill>
                <a:latin typeface="Garet Book"/>
              </a:rPr>
              <a:t>Kinerja</a:t>
            </a:r>
            <a:r>
              <a:rPr lang="en-US" sz="2800" dirty="0">
                <a:solidFill>
                  <a:srgbClr val="252525"/>
                </a:solidFill>
                <a:latin typeface="Garet Book"/>
              </a:rPr>
              <a:t> </a:t>
            </a:r>
            <a:r>
              <a:rPr lang="en-US" sz="2800" dirty="0" smtClean="0">
                <a:solidFill>
                  <a:srgbClr val="252525"/>
                </a:solidFill>
                <a:latin typeface="Garet Book"/>
              </a:rPr>
              <a:t>ASN.</a:t>
            </a:r>
            <a:endParaRPr lang="en-US" sz="2800" dirty="0">
              <a:solidFill>
                <a:srgbClr val="252525"/>
              </a:solidFill>
              <a:latin typeface="Garet Book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80" y="9563100"/>
            <a:ext cx="10058400" cy="116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44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202;p30"/>
          <p:cNvSpPr/>
          <p:nvPr/>
        </p:nvSpPr>
        <p:spPr>
          <a:xfrm>
            <a:off x="13030200" y="136871"/>
            <a:ext cx="5334000" cy="5108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36" name="Google Shape;203;p30"/>
          <p:cNvSpPr txBox="1">
            <a:spLocks noGrp="1"/>
          </p:cNvSpPr>
          <p:nvPr>
            <p:ph type="ctrTitle"/>
          </p:nvPr>
        </p:nvSpPr>
        <p:spPr>
          <a:xfrm>
            <a:off x="12954000" y="-192092"/>
            <a:ext cx="5715000" cy="9180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algn="l"/>
            <a:r>
              <a:rPr lang="en" b="1" dirty="0" smtClean="0">
                <a:solidFill>
                  <a:srgbClr val="FFFFFF"/>
                </a:solidFill>
              </a:rPr>
              <a:t>SISTEM MANAJEMEN KINERJA</a:t>
            </a:r>
            <a:endParaRPr b="1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9468" t="19630" r="19584" b="18889"/>
          <a:stretch/>
        </p:blipFill>
        <p:spPr>
          <a:xfrm>
            <a:off x="1600200" y="1054871"/>
            <a:ext cx="15392400" cy="873397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9124634" y="87462"/>
            <a:ext cx="3116880" cy="1461564"/>
            <a:chOff x="15159625" y="723901"/>
            <a:chExt cx="3116880" cy="146156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90259" y="723901"/>
              <a:ext cx="1047711" cy="1084898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5159625" y="1723800"/>
              <a:ext cx="10929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BKD</a:t>
              </a:r>
            </a:p>
            <a:p>
              <a:pPr algn="ctr"/>
              <a:r>
                <a:rPr lang="en-US" sz="1200" b="1" dirty="0" smtClean="0"/>
                <a:t>PROVINSI NTT</a:t>
              </a:r>
              <a:endParaRPr lang="en-US" sz="1200" b="1" dirty="0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36" b="98464" l="9753" r="89973">
                          <a14:foregroundMark x1="19093" y1="40102" x2="26648" y2="21843"/>
                          <a14:foregroundMark x1="43269" y1="11945" x2="64698" y2="18771"/>
                          <a14:foregroundMark x1="71154" y1="25597" x2="77335" y2="49659"/>
                          <a14:foregroundMark x1="77335" y1="61433" x2="71841" y2="74403"/>
                          <a14:foregroundMark x1="68956" y1="63311" x2="28571" y2="61775"/>
                          <a14:foregroundMark x1="71429" y1="44027" x2="30082" y2="44710"/>
                          <a14:foregroundMark x1="22115" y1="85154" x2="10440" y2="56826"/>
                          <a14:foregroundMark x1="10714" y1="58874" x2="13874" y2="28669"/>
                          <a14:foregroundMark x1="10714" y1="52730" x2="11951" y2="36007"/>
                          <a14:foregroundMark x1="14973" y1="27133" x2="33104" y2="6314"/>
                          <a14:foregroundMark x1="18681" y1="21843" x2="27885" y2="9727"/>
                          <a14:foregroundMark x1="33104" y1="8532" x2="46566" y2="27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88264" y="723901"/>
              <a:ext cx="1688241" cy="1341910"/>
            </a:xfrm>
            <a:prstGeom prst="rect">
              <a:avLst/>
            </a:prstGeom>
          </p:spPr>
        </p:pic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80" y="9563100"/>
            <a:ext cx="10058400" cy="116691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4782800" y="3619500"/>
            <a:ext cx="762000" cy="7620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4851912" y="8039100"/>
            <a:ext cx="762000" cy="762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2066181" y="7429500"/>
            <a:ext cx="762000" cy="762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2268200" y="4602263"/>
            <a:ext cx="762000" cy="762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1476428" y="6015882"/>
            <a:ext cx="762000" cy="762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9671098" y="2324100"/>
            <a:ext cx="762000" cy="7620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1</a:t>
            </a:r>
            <a:endParaRPr lang="en-US" sz="3600" dirty="0"/>
          </a:p>
        </p:txBody>
      </p:sp>
      <p:sp>
        <p:nvSpPr>
          <p:cNvPr id="17" name="Oval 16"/>
          <p:cNvSpPr/>
          <p:nvPr/>
        </p:nvSpPr>
        <p:spPr>
          <a:xfrm>
            <a:off x="7810500" y="3840263"/>
            <a:ext cx="762000" cy="762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2</a:t>
            </a:r>
            <a:endParaRPr lang="en-US" sz="3600" dirty="0"/>
          </a:p>
        </p:txBody>
      </p:sp>
      <p:sp>
        <p:nvSpPr>
          <p:cNvPr id="18" name="Oval 17"/>
          <p:cNvSpPr/>
          <p:nvPr/>
        </p:nvSpPr>
        <p:spPr>
          <a:xfrm>
            <a:off x="6722256" y="5261065"/>
            <a:ext cx="762000" cy="762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3</a:t>
            </a:r>
            <a:endParaRPr lang="en-US" sz="3600" dirty="0"/>
          </a:p>
        </p:txBody>
      </p:sp>
      <p:sp>
        <p:nvSpPr>
          <p:cNvPr id="19" name="Oval 18"/>
          <p:cNvSpPr/>
          <p:nvPr/>
        </p:nvSpPr>
        <p:spPr>
          <a:xfrm>
            <a:off x="7484256" y="6396882"/>
            <a:ext cx="762000" cy="7620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4</a:t>
            </a:r>
            <a:endParaRPr lang="en-US" sz="3600" dirty="0"/>
          </a:p>
        </p:txBody>
      </p:sp>
      <p:sp>
        <p:nvSpPr>
          <p:cNvPr id="24" name="Oval 23"/>
          <p:cNvSpPr/>
          <p:nvPr/>
        </p:nvSpPr>
        <p:spPr>
          <a:xfrm>
            <a:off x="11683051" y="8627243"/>
            <a:ext cx="762000" cy="762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5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090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0833" t="25555" r="20416" b="20371"/>
          <a:stretch/>
        </p:blipFill>
        <p:spPr>
          <a:xfrm>
            <a:off x="4240512" y="1409700"/>
            <a:ext cx="13709504" cy="7097828"/>
          </a:xfrm>
          <a:prstGeom prst="rect">
            <a:avLst/>
          </a:prstGeom>
        </p:spPr>
      </p:pic>
      <p:sp>
        <p:nvSpPr>
          <p:cNvPr id="202" name="Google Shape;202;p30"/>
          <p:cNvSpPr/>
          <p:nvPr/>
        </p:nvSpPr>
        <p:spPr>
          <a:xfrm>
            <a:off x="14173200" y="133653"/>
            <a:ext cx="4114800" cy="5108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203" name="Google Shape;203;p30"/>
          <p:cNvSpPr txBox="1">
            <a:spLocks noGrp="1"/>
          </p:cNvSpPr>
          <p:nvPr>
            <p:ph type="ctrTitle"/>
          </p:nvPr>
        </p:nvSpPr>
        <p:spPr>
          <a:xfrm>
            <a:off x="14173200" y="-192092"/>
            <a:ext cx="3253582" cy="9180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pPr algn="l"/>
            <a:r>
              <a:rPr lang="en" b="1" dirty="0" smtClean="0">
                <a:solidFill>
                  <a:srgbClr val="FFFFFF"/>
                </a:solidFill>
              </a:rPr>
              <a:t>TRANSFORMASI SKP</a:t>
            </a:r>
            <a:endParaRPr b="1" dirty="0">
              <a:solidFill>
                <a:srgbClr val="FFFFFF"/>
              </a:solidFill>
            </a:endParaRPr>
          </a:p>
        </p:txBody>
      </p:sp>
      <p:sp>
        <p:nvSpPr>
          <p:cNvPr id="12" name="Rounded Rectangle 27">
            <a:extLst>
              <a:ext uri="{FF2B5EF4-FFF2-40B4-BE49-F238E27FC236}">
                <a16:creationId xmlns="" xmlns:a16="http://schemas.microsoft.com/office/drawing/2014/main" id="{74D21CC4-AD3C-4D86-9CD5-7D91E1B0E7C6}"/>
              </a:ext>
            </a:extLst>
          </p:cNvPr>
          <p:cNvSpPr/>
          <p:nvPr/>
        </p:nvSpPr>
        <p:spPr>
          <a:xfrm>
            <a:off x="6717767" y="6614269"/>
            <a:ext cx="455020" cy="333558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4050"/>
          </a:p>
        </p:txBody>
      </p:sp>
      <p:sp>
        <p:nvSpPr>
          <p:cNvPr id="13" name="Rounded Rectangle 7">
            <a:extLst>
              <a:ext uri="{FF2B5EF4-FFF2-40B4-BE49-F238E27FC236}">
                <a16:creationId xmlns="" xmlns:a16="http://schemas.microsoft.com/office/drawing/2014/main" id="{484EC73B-E07A-4DF1-BC28-FCEE001F0F29}"/>
              </a:ext>
            </a:extLst>
          </p:cNvPr>
          <p:cNvSpPr/>
          <p:nvPr/>
        </p:nvSpPr>
        <p:spPr>
          <a:xfrm>
            <a:off x="10632650" y="7188976"/>
            <a:ext cx="462614" cy="399232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4050"/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042F3388-E601-422D-8F73-4F66CD82DC45}"/>
              </a:ext>
            </a:extLst>
          </p:cNvPr>
          <p:cNvCxnSpPr>
            <a:cxnSpLocks/>
          </p:cNvCxnSpPr>
          <p:nvPr/>
        </p:nvCxnSpPr>
        <p:spPr>
          <a:xfrm>
            <a:off x="11338364" y="3662582"/>
            <a:ext cx="3866042" cy="0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4" name="Picture 9"/>
          <p:cNvPicPr>
            <a:picLocks noChangeAspect="1"/>
          </p:cNvPicPr>
          <p:nvPr/>
        </p:nvPicPr>
        <p:blipFill>
          <a:blip r:embed="rId4"/>
          <a:srcRect b="25007"/>
          <a:stretch>
            <a:fillRect/>
          </a:stretch>
        </p:blipFill>
        <p:spPr>
          <a:xfrm>
            <a:off x="36049" y="759570"/>
            <a:ext cx="5907632" cy="952743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1662101" y="60567"/>
            <a:ext cx="3116880" cy="1461564"/>
            <a:chOff x="15159625" y="723901"/>
            <a:chExt cx="3116880" cy="1461564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90259" y="723901"/>
              <a:ext cx="1047711" cy="1084898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15159625" y="1723800"/>
              <a:ext cx="10929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BKD</a:t>
              </a:r>
            </a:p>
            <a:p>
              <a:pPr algn="ctr"/>
              <a:r>
                <a:rPr lang="en-US" sz="1200" b="1" dirty="0" smtClean="0"/>
                <a:t>PROVINSI NTT</a:t>
              </a:r>
              <a:endParaRPr lang="en-US" sz="1200" b="1" dirty="0"/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536" b="98464" l="9753" r="89973">
                          <a14:foregroundMark x1="19093" y1="40102" x2="26648" y2="21843"/>
                          <a14:foregroundMark x1="43269" y1="11945" x2="64698" y2="18771"/>
                          <a14:foregroundMark x1="71154" y1="25597" x2="77335" y2="49659"/>
                          <a14:foregroundMark x1="77335" y1="61433" x2="71841" y2="74403"/>
                          <a14:foregroundMark x1="68956" y1="63311" x2="28571" y2="61775"/>
                          <a14:foregroundMark x1="71429" y1="44027" x2="30082" y2="44710"/>
                          <a14:foregroundMark x1="22115" y1="85154" x2="10440" y2="56826"/>
                          <a14:foregroundMark x1="10714" y1="58874" x2="13874" y2="28669"/>
                          <a14:foregroundMark x1="10714" y1="52730" x2="11951" y2="36007"/>
                          <a14:foregroundMark x1="14973" y1="27133" x2="33104" y2="6314"/>
                          <a14:foregroundMark x1="18681" y1="21843" x2="27885" y2="9727"/>
                          <a14:foregroundMark x1="33104" y1="8532" x2="46566" y2="27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88264" y="723901"/>
              <a:ext cx="1688241" cy="1341910"/>
            </a:xfrm>
            <a:prstGeom prst="rect">
              <a:avLst/>
            </a:prstGeom>
          </p:spPr>
        </p:pic>
      </p:grpSp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80" y="9563100"/>
            <a:ext cx="10058400" cy="116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06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7"/>
          <p:cNvSpPr/>
          <p:nvPr/>
        </p:nvSpPr>
        <p:spPr>
          <a:xfrm>
            <a:off x="14469050" y="146900"/>
            <a:ext cx="4130400" cy="491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1" name="Google Shape;151;p27"/>
          <p:cNvSpPr txBox="1">
            <a:spLocks noGrp="1"/>
          </p:cNvSpPr>
          <p:nvPr>
            <p:ph type="ctrTitle" idx="15"/>
          </p:nvPr>
        </p:nvSpPr>
        <p:spPr>
          <a:xfrm>
            <a:off x="12192000" y="-190500"/>
            <a:ext cx="5238000" cy="9180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dirty="0" smtClean="0">
                <a:solidFill>
                  <a:srgbClr val="FFFFFF"/>
                </a:solidFill>
              </a:rPr>
              <a:t>TRANSFORMASI SKP</a:t>
            </a:r>
            <a:endParaRPr dirty="0">
              <a:solidFill>
                <a:srgbClr val="FFFFFF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8250684"/>
              </p:ext>
            </p:extLst>
          </p:nvPr>
        </p:nvGraphicFramePr>
        <p:xfrm>
          <a:off x="3429000" y="723900"/>
          <a:ext cx="14458200" cy="883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626063"/>
                <a:gridCol w="1670639"/>
                <a:gridCol w="1670639"/>
                <a:gridCol w="149085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CONTOH KALIMAT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C000"/>
                          </a:solidFill>
                          <a:latin typeface="Arial Narrow" panose="020B0606020202030204" pitchFamily="34" charset="0"/>
                        </a:rPr>
                        <a:t>PENCAPAIAN</a:t>
                      </a:r>
                      <a:endParaRPr lang="en-US" sz="2000" b="1" dirty="0">
                        <a:solidFill>
                          <a:srgbClr val="FFC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AKTIVITAS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KATEGORI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Menyusun</a:t>
                      </a:r>
                      <a:r>
                        <a:rPr lang="en-US" sz="2000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 Narrow" panose="020B0606020202030204" pitchFamily="34" charset="0"/>
                        </a:rPr>
                        <a:t>materi</a:t>
                      </a:r>
                      <a:r>
                        <a:rPr lang="en-US" sz="2000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 Narrow" panose="020B0606020202030204" pitchFamily="34" charset="0"/>
                        </a:rPr>
                        <a:t>sosialisasi</a:t>
                      </a:r>
                      <a:r>
                        <a:rPr lang="en-US" sz="2000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 Narrow" panose="020B0606020202030204" pitchFamily="34" charset="0"/>
                        </a:rPr>
                        <a:t>aplikasi</a:t>
                      </a:r>
                      <a:r>
                        <a:rPr lang="en-US" sz="2000" baseline="0" dirty="0" smtClean="0">
                          <a:latin typeface="Arial Narrow" panose="020B0606020202030204" pitchFamily="34" charset="0"/>
                        </a:rPr>
                        <a:t> PPK Online</a:t>
                      </a:r>
                      <a:endParaRPr lang="en-US" sz="20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√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Permohonan</a:t>
                      </a: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bantuan</a:t>
                      </a: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teknis</a:t>
                      </a: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diproses</a:t>
                      </a: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dengan</a:t>
                      </a: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cepat</a:t>
                      </a:r>
                      <a:r>
                        <a:rPr lang="en-US" sz="2000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 Narrow" panose="020B0606020202030204" pitchFamily="34" charset="0"/>
                        </a:rPr>
                        <a:t>dan</a:t>
                      </a:r>
                      <a:r>
                        <a:rPr lang="en-US" sz="2000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 Narrow" panose="020B0606020202030204" pitchFamily="34" charset="0"/>
                        </a:rPr>
                        <a:t>akurat</a:t>
                      </a:r>
                      <a:endParaRPr lang="en-US" sz="20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√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Monitoring</a:t>
                      </a:r>
                      <a:r>
                        <a:rPr lang="en-US" sz="2000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 Narrow" panose="020B0606020202030204" pitchFamily="34" charset="0"/>
                        </a:rPr>
                        <a:t>dan</a:t>
                      </a:r>
                      <a:r>
                        <a:rPr lang="en-US" sz="2000" baseline="0" dirty="0" smtClean="0">
                          <a:latin typeface="Arial Narrow" panose="020B0606020202030204" pitchFamily="34" charset="0"/>
                        </a:rPr>
                        <a:t> supervise</a:t>
                      </a:r>
                      <a:endParaRPr lang="en-US" sz="20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√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Sosialisasi</a:t>
                      </a:r>
                      <a:endParaRPr lang="en-US" sz="20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√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Verifikasi</a:t>
                      </a: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berkas</a:t>
                      </a:r>
                      <a:r>
                        <a:rPr lang="en-US" sz="2000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 Narrow" panose="020B0606020202030204" pitchFamily="34" charset="0"/>
                        </a:rPr>
                        <a:t>permohonan</a:t>
                      </a:r>
                      <a:r>
                        <a:rPr lang="en-US" sz="2000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 Narrow" panose="020B0606020202030204" pitchFamily="34" charset="0"/>
                        </a:rPr>
                        <a:t>bantuan</a:t>
                      </a:r>
                      <a:r>
                        <a:rPr lang="en-US" sz="2000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 Narrow" panose="020B0606020202030204" pitchFamily="34" charset="0"/>
                        </a:rPr>
                        <a:t>teknis</a:t>
                      </a:r>
                      <a:r>
                        <a:rPr lang="en-US" sz="2000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 Narrow" panose="020B0606020202030204" pitchFamily="34" charset="0"/>
                        </a:rPr>
                        <a:t>disampaikan</a:t>
                      </a:r>
                      <a:r>
                        <a:rPr lang="en-US" sz="2000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 Narrow" panose="020B0606020202030204" pitchFamily="34" charset="0"/>
                        </a:rPr>
                        <a:t>tepat</a:t>
                      </a:r>
                      <a:r>
                        <a:rPr lang="en-US" sz="2000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 Narrow" panose="020B0606020202030204" pitchFamily="34" charset="0"/>
                        </a:rPr>
                        <a:t>waktu</a:t>
                      </a:r>
                      <a:endParaRPr lang="en-US" sz="20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√</a:t>
                      </a:r>
                    </a:p>
                    <a:p>
                      <a:pPr algn="ctr"/>
                      <a:endParaRPr lang="en-US" sz="20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Asistensi</a:t>
                      </a: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/</a:t>
                      </a:r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pendampingan</a:t>
                      </a: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terhadap</a:t>
                      </a: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Perangkat</a:t>
                      </a: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 Daerah </a:t>
                      </a:r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terkait</a:t>
                      </a:r>
                      <a:r>
                        <a:rPr lang="en-US" sz="2000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 Narrow" panose="020B0606020202030204" pitchFamily="34" charset="0"/>
                        </a:rPr>
                        <a:t>penggunaan</a:t>
                      </a:r>
                      <a:r>
                        <a:rPr lang="en-US" sz="2000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 Narrow" panose="020B0606020202030204" pitchFamily="34" charset="0"/>
                        </a:rPr>
                        <a:t>aplikasi</a:t>
                      </a:r>
                      <a:r>
                        <a:rPr lang="en-US" sz="2000" baseline="0" dirty="0" smtClean="0">
                          <a:latin typeface="Arial Narrow" panose="020B0606020202030204" pitchFamily="34" charset="0"/>
                        </a:rPr>
                        <a:t> PPK Online</a:t>
                      </a:r>
                      <a:endParaRPr lang="en-US" sz="20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√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Mengembangkan</a:t>
                      </a: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aplikasi</a:t>
                      </a: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 E-</a:t>
                      </a:r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Monev</a:t>
                      </a:r>
                      <a:endParaRPr lang="en-US" sz="20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√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Ide </a:t>
                      </a:r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dan</a:t>
                      </a: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inovasi</a:t>
                      </a: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untuk</a:t>
                      </a: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mengembangkan</a:t>
                      </a: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fitur</a:t>
                      </a: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 E-</a:t>
                      </a:r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Kinerja</a:t>
                      </a:r>
                      <a:endParaRPr lang="en-US" sz="20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√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Fasilitasi</a:t>
                      </a: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penyelenggaran</a:t>
                      </a: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bangunan</a:t>
                      </a: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gedung</a:t>
                      </a:r>
                      <a:endParaRPr lang="en-US" sz="20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√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Kepuasan</a:t>
                      </a: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instansi</a:t>
                      </a: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pengusul</a:t>
                      </a:r>
                      <a:endParaRPr lang="en-US" sz="20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√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Pengawasan</a:t>
                      </a:r>
                      <a:endParaRPr lang="en-US" sz="20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√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Hasil</a:t>
                      </a: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analisis</a:t>
                      </a: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kebutuhan</a:t>
                      </a: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biaya</a:t>
                      </a: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disampaikan</a:t>
                      </a: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tepat</a:t>
                      </a: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waktu</a:t>
                      </a:r>
                      <a:endParaRPr lang="en-US" sz="20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√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Memberikan</a:t>
                      </a:r>
                      <a:r>
                        <a:rPr lang="en-US" sz="2000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 Narrow" panose="020B0606020202030204" pitchFamily="34" charset="0"/>
                        </a:rPr>
                        <a:t>bimbingan</a:t>
                      </a:r>
                      <a:r>
                        <a:rPr lang="en-US" sz="2000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 Narrow" panose="020B0606020202030204" pitchFamily="34" charset="0"/>
                        </a:rPr>
                        <a:t>kinerja</a:t>
                      </a:r>
                      <a:r>
                        <a:rPr lang="en-US" sz="2000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 Narrow" panose="020B0606020202030204" pitchFamily="34" charset="0"/>
                        </a:rPr>
                        <a:t>kepada</a:t>
                      </a:r>
                      <a:r>
                        <a:rPr lang="en-US" sz="2000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 Narrow" panose="020B0606020202030204" pitchFamily="34" charset="0"/>
                        </a:rPr>
                        <a:t>pegawai</a:t>
                      </a:r>
                      <a:r>
                        <a:rPr lang="en-US" sz="2000" baseline="0" dirty="0" smtClean="0">
                          <a:latin typeface="Arial Narrow" panose="020B0606020202030204" pitchFamily="34" charset="0"/>
                        </a:rPr>
                        <a:t> di </a:t>
                      </a:r>
                      <a:r>
                        <a:rPr lang="en-US" sz="2000" baseline="0" dirty="0" err="1" smtClean="0">
                          <a:latin typeface="Arial Narrow" panose="020B0606020202030204" pitchFamily="34" charset="0"/>
                        </a:rPr>
                        <a:t>tim</a:t>
                      </a:r>
                      <a:r>
                        <a:rPr lang="en-US" sz="2000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 Narrow" panose="020B0606020202030204" pitchFamily="34" charset="0"/>
                        </a:rPr>
                        <a:t>kerja</a:t>
                      </a:r>
                      <a:endParaRPr lang="en-US" sz="20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000" dirty="0" smtClean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√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Menjawab</a:t>
                      </a: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panggilan</a:t>
                      </a: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untuk</a:t>
                      </a: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konsultasi</a:t>
                      </a:r>
                      <a:r>
                        <a:rPr lang="en-US" sz="2000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 Narrow" panose="020B0606020202030204" pitchFamily="34" charset="0"/>
                        </a:rPr>
                        <a:t>dengan</a:t>
                      </a:r>
                      <a:r>
                        <a:rPr lang="en-US" sz="2000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 Narrow" panose="020B0606020202030204" pitchFamily="34" charset="0"/>
                        </a:rPr>
                        <a:t>pemerintah</a:t>
                      </a:r>
                      <a:r>
                        <a:rPr lang="en-US" sz="2000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 Narrow" panose="020B0606020202030204" pitchFamily="34" charset="0"/>
                        </a:rPr>
                        <a:t>daerah</a:t>
                      </a:r>
                      <a:endParaRPr lang="en-US" sz="20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000" dirty="0" smtClean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√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Tidak</a:t>
                      </a:r>
                      <a:r>
                        <a:rPr lang="en-US" sz="2000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 Narrow" panose="020B0606020202030204" pitchFamily="34" charset="0"/>
                        </a:rPr>
                        <a:t>ada</a:t>
                      </a:r>
                      <a:r>
                        <a:rPr lang="en-US" sz="2000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 Narrow" panose="020B0606020202030204" pitchFamily="34" charset="0"/>
                        </a:rPr>
                        <a:t>dokumen</a:t>
                      </a:r>
                      <a:r>
                        <a:rPr lang="en-US" sz="2000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 Narrow" panose="020B0606020202030204" pitchFamily="34" charset="0"/>
                        </a:rPr>
                        <a:t>pengusulan</a:t>
                      </a:r>
                      <a:r>
                        <a:rPr lang="en-US" sz="2000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 Narrow" panose="020B0606020202030204" pitchFamily="34" charset="0"/>
                        </a:rPr>
                        <a:t>bantuan</a:t>
                      </a:r>
                      <a:r>
                        <a:rPr lang="en-US" sz="2000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Arial Narrow" panose="020B0606020202030204" pitchFamily="34" charset="0"/>
                        </a:rPr>
                        <a:t>teknis</a:t>
                      </a:r>
                      <a:r>
                        <a:rPr lang="en-US" sz="2000" baseline="0" dirty="0" smtClean="0">
                          <a:latin typeface="Arial Narrow" panose="020B0606020202030204" pitchFamily="34" charset="0"/>
                        </a:rPr>
                        <a:t> yang </a:t>
                      </a:r>
                      <a:r>
                        <a:rPr lang="en-US" sz="2000" baseline="0" dirty="0" err="1" smtClean="0">
                          <a:latin typeface="Arial Narrow" panose="020B0606020202030204" pitchFamily="34" charset="0"/>
                        </a:rPr>
                        <a:t>hilang</a:t>
                      </a:r>
                      <a:endParaRPr lang="en-US" sz="20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√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Proses </a:t>
                      </a:r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bisnis</a:t>
                      </a: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aplikasi</a:t>
                      </a: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manajemen</a:t>
                      </a: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kinerja</a:t>
                      </a: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dalam</a:t>
                      </a: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bentuk</a:t>
                      </a: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arsitektur</a:t>
                      </a: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aplikasi</a:t>
                      </a: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 yang </a:t>
                      </a:r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lengkap</a:t>
                      </a: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dan</a:t>
                      </a: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sesuai</a:t>
                      </a: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PermenpanRB</a:t>
                      </a: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. </a:t>
                      </a:r>
                      <a:endParaRPr lang="en-US" sz="20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√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000" dirty="0" smtClean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Peserta</a:t>
                      </a: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mendapatkan</a:t>
                      </a: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pelayanan</a:t>
                      </a: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 yang </a:t>
                      </a:r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memadai</a:t>
                      </a: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selama</a:t>
                      </a: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 proses workshop</a:t>
                      </a:r>
                      <a:endParaRPr lang="en-US" sz="20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√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Data </a:t>
                      </a:r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pengguna</a:t>
                      </a: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aplikasi</a:t>
                      </a: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terdokumentasi</a:t>
                      </a: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secara</a:t>
                      </a: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akurat</a:t>
                      </a: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, reliable, </a:t>
                      </a:r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dan</a:t>
                      </a: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dimutakhirkan</a:t>
                      </a: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secara</a:t>
                      </a: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dirty="0" err="1" smtClean="0">
                          <a:latin typeface="Arial Narrow" panose="020B0606020202030204" pitchFamily="34" charset="0"/>
                        </a:rPr>
                        <a:t>berkala</a:t>
                      </a:r>
                      <a:endParaRPr lang="en-US" sz="20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√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v-SE" sz="2000" dirty="0" smtClean="0">
                          <a:latin typeface="Arial Narrow" panose="020B0606020202030204" pitchFamily="34" charset="0"/>
                        </a:rPr>
                        <a:t>Aplikasi kinerja dapat dioperasikan dengan lancer selama waktu penyusunan dan penilaian SKP dan perilaku</a:t>
                      </a:r>
                      <a:endParaRPr lang="en-US" sz="20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 Narrow" panose="020B0606020202030204" pitchFamily="34" charset="0"/>
                        </a:rPr>
                        <a:t>√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000" dirty="0" smtClean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16"/>
          <p:cNvSpPr txBox="1"/>
          <p:nvPr/>
        </p:nvSpPr>
        <p:spPr>
          <a:xfrm>
            <a:off x="445947" y="1935865"/>
            <a:ext cx="2743199" cy="2231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800" dirty="0" err="1" smtClean="0">
                <a:solidFill>
                  <a:srgbClr val="252525"/>
                </a:solidFill>
                <a:latin typeface="Garet Book"/>
              </a:rPr>
              <a:t>Perbedaan</a:t>
            </a:r>
            <a:r>
              <a:rPr lang="en-US" sz="2800" dirty="0" smtClean="0">
                <a:solidFill>
                  <a:srgbClr val="252525"/>
                </a:solidFill>
                <a:latin typeface="Garet Book"/>
              </a:rPr>
              <a:t> </a:t>
            </a:r>
            <a:r>
              <a:rPr lang="en-US" sz="2800" dirty="0" err="1" smtClean="0">
                <a:solidFill>
                  <a:srgbClr val="252525"/>
                </a:solidFill>
                <a:latin typeface="Garet Book"/>
              </a:rPr>
              <a:t>pencapaian</a:t>
            </a:r>
            <a:r>
              <a:rPr lang="en-US" sz="2800" dirty="0" smtClean="0">
                <a:solidFill>
                  <a:srgbClr val="252525"/>
                </a:solidFill>
                <a:latin typeface="Garet Book"/>
              </a:rPr>
              <a:t> (</a:t>
            </a:r>
            <a:r>
              <a:rPr lang="en-US" sz="2800" dirty="0" err="1" smtClean="0">
                <a:solidFill>
                  <a:srgbClr val="252525"/>
                </a:solidFill>
                <a:latin typeface="Garet Book"/>
              </a:rPr>
              <a:t>Hasil</a:t>
            </a:r>
            <a:r>
              <a:rPr lang="en-US" sz="2800" dirty="0" smtClean="0">
                <a:solidFill>
                  <a:srgbClr val="252525"/>
                </a:solidFill>
                <a:latin typeface="Garet Book"/>
              </a:rPr>
              <a:t> </a:t>
            </a:r>
            <a:r>
              <a:rPr lang="en-US" sz="2800" dirty="0" err="1" smtClean="0">
                <a:solidFill>
                  <a:srgbClr val="252525"/>
                </a:solidFill>
                <a:latin typeface="Garet Book"/>
              </a:rPr>
              <a:t>Kerja</a:t>
            </a:r>
            <a:r>
              <a:rPr lang="en-US" sz="2800" dirty="0" smtClean="0">
                <a:solidFill>
                  <a:srgbClr val="252525"/>
                </a:solidFill>
                <a:latin typeface="Garet Book"/>
              </a:rPr>
              <a:t>), </a:t>
            </a:r>
            <a:r>
              <a:rPr lang="en-US" sz="2800" dirty="0" err="1" smtClean="0">
                <a:solidFill>
                  <a:srgbClr val="252525"/>
                </a:solidFill>
                <a:latin typeface="Garet Book"/>
              </a:rPr>
              <a:t>Aktivitas</a:t>
            </a:r>
            <a:r>
              <a:rPr lang="en-US" sz="2800" dirty="0" smtClean="0">
                <a:solidFill>
                  <a:srgbClr val="252525"/>
                </a:solidFill>
                <a:latin typeface="Garet Book"/>
              </a:rPr>
              <a:t>, </a:t>
            </a:r>
            <a:r>
              <a:rPr lang="en-US" sz="2800" dirty="0" err="1" smtClean="0">
                <a:solidFill>
                  <a:srgbClr val="252525"/>
                </a:solidFill>
                <a:latin typeface="Garet Book"/>
              </a:rPr>
              <a:t>dan</a:t>
            </a:r>
            <a:r>
              <a:rPr lang="en-US" sz="2800" dirty="0" smtClean="0">
                <a:solidFill>
                  <a:srgbClr val="252525"/>
                </a:solidFill>
                <a:latin typeface="Garet Book"/>
              </a:rPr>
              <a:t> </a:t>
            </a:r>
            <a:r>
              <a:rPr lang="en-US" sz="2800" dirty="0" err="1" smtClean="0">
                <a:solidFill>
                  <a:srgbClr val="252525"/>
                </a:solidFill>
                <a:latin typeface="Garet Book"/>
              </a:rPr>
              <a:t>Kategori</a:t>
            </a:r>
            <a:r>
              <a:rPr lang="en-US" sz="2800" dirty="0" smtClean="0">
                <a:solidFill>
                  <a:srgbClr val="252525"/>
                </a:solidFill>
                <a:latin typeface="Garet Book"/>
              </a:rPr>
              <a:t> </a:t>
            </a:r>
            <a:r>
              <a:rPr lang="en-US" sz="2800" dirty="0" err="1" smtClean="0">
                <a:solidFill>
                  <a:srgbClr val="252525"/>
                </a:solidFill>
                <a:latin typeface="Garet Book"/>
              </a:rPr>
              <a:t>Pekerjaan</a:t>
            </a:r>
            <a:endParaRPr lang="en-US" sz="2800" dirty="0" smtClean="0">
              <a:solidFill>
                <a:srgbClr val="252525"/>
              </a:solidFill>
              <a:latin typeface="Garet Book"/>
            </a:endParaRPr>
          </a:p>
        </p:txBody>
      </p:sp>
      <p:sp>
        <p:nvSpPr>
          <p:cNvPr id="6" name="TextBox 16"/>
          <p:cNvSpPr txBox="1"/>
          <p:nvPr/>
        </p:nvSpPr>
        <p:spPr>
          <a:xfrm>
            <a:off x="468086" y="4991100"/>
            <a:ext cx="2743199" cy="4090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3200" dirty="0" err="1" smtClean="0">
                <a:solidFill>
                  <a:srgbClr val="252525"/>
                </a:solidFill>
                <a:latin typeface="+mj-lt"/>
              </a:rPr>
              <a:t>Rencana</a:t>
            </a:r>
            <a:r>
              <a:rPr lang="en-US" sz="3200" dirty="0" smtClean="0">
                <a:solidFill>
                  <a:srgbClr val="252525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252525"/>
                </a:solidFill>
                <a:latin typeface="+mj-lt"/>
              </a:rPr>
              <a:t>kinerja</a:t>
            </a:r>
            <a:r>
              <a:rPr lang="en-US" sz="3200" dirty="0" smtClean="0">
                <a:solidFill>
                  <a:srgbClr val="252525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252525"/>
                </a:solidFill>
                <a:latin typeface="+mj-lt"/>
              </a:rPr>
              <a:t>pada</a:t>
            </a:r>
            <a:r>
              <a:rPr lang="en-US" sz="3200" dirty="0" smtClean="0">
                <a:solidFill>
                  <a:srgbClr val="252525"/>
                </a:solidFill>
                <a:latin typeface="+mj-lt"/>
              </a:rPr>
              <a:t> SKP </a:t>
            </a:r>
            <a:r>
              <a:rPr lang="en-US" sz="3200" dirty="0" err="1" smtClean="0">
                <a:solidFill>
                  <a:srgbClr val="252525"/>
                </a:solidFill>
                <a:latin typeface="+mj-lt"/>
              </a:rPr>
              <a:t>harus</a:t>
            </a:r>
            <a:r>
              <a:rPr lang="en-US" sz="3200" dirty="0" smtClean="0">
                <a:solidFill>
                  <a:srgbClr val="252525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252525"/>
                </a:solidFill>
                <a:latin typeface="+mj-lt"/>
              </a:rPr>
              <a:t>dituliskan</a:t>
            </a:r>
            <a:r>
              <a:rPr lang="en-US" sz="3200" dirty="0" smtClean="0">
                <a:solidFill>
                  <a:srgbClr val="252525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252525"/>
                </a:solidFill>
                <a:latin typeface="+mj-lt"/>
              </a:rPr>
              <a:t>dalam</a:t>
            </a:r>
            <a:r>
              <a:rPr lang="en-US" sz="3200" dirty="0" smtClean="0">
                <a:solidFill>
                  <a:srgbClr val="252525"/>
                </a:solidFill>
                <a:latin typeface="+mj-lt"/>
              </a:rPr>
              <a:t> </a:t>
            </a:r>
            <a:r>
              <a:rPr lang="en-US" sz="3200" b="1" dirty="0" err="1" smtClean="0">
                <a:latin typeface="+mj-lt"/>
              </a:rPr>
              <a:t>bahasa</a:t>
            </a:r>
            <a:r>
              <a:rPr lang="en-US" sz="3200" b="1" dirty="0" smtClean="0">
                <a:latin typeface="+mj-lt"/>
              </a:rPr>
              <a:t> </a:t>
            </a:r>
            <a:r>
              <a:rPr lang="en-US" sz="3200" b="1" dirty="0" err="1" smtClean="0">
                <a:latin typeface="+mj-lt"/>
              </a:rPr>
              <a:t>pencapaian</a:t>
            </a:r>
            <a:r>
              <a:rPr lang="en-US" sz="3200" b="1" dirty="0" smtClean="0">
                <a:latin typeface="+mj-lt"/>
              </a:rPr>
              <a:t> (</a:t>
            </a:r>
            <a:r>
              <a:rPr lang="en-US" sz="3200" b="1" dirty="0" err="1" smtClean="0">
                <a:latin typeface="+mj-lt"/>
              </a:rPr>
              <a:t>hasil</a:t>
            </a:r>
            <a:r>
              <a:rPr lang="en-US" sz="3200" b="1" dirty="0" smtClean="0">
                <a:latin typeface="+mj-lt"/>
              </a:rPr>
              <a:t> </a:t>
            </a:r>
            <a:r>
              <a:rPr lang="en-US" sz="3200" b="1" dirty="0" err="1" smtClean="0">
                <a:latin typeface="+mj-lt"/>
              </a:rPr>
              <a:t>kerja</a:t>
            </a:r>
            <a:r>
              <a:rPr lang="en-US" sz="3200" b="1" dirty="0" smtClean="0">
                <a:latin typeface="+mj-lt"/>
              </a:rPr>
              <a:t>) </a:t>
            </a:r>
            <a:r>
              <a:rPr lang="en-US" sz="3200" dirty="0" err="1" smtClean="0">
                <a:solidFill>
                  <a:srgbClr val="252525"/>
                </a:solidFill>
                <a:latin typeface="+mj-lt"/>
              </a:rPr>
              <a:t>bukan</a:t>
            </a:r>
            <a:r>
              <a:rPr lang="en-US" sz="3200" dirty="0" smtClean="0">
                <a:solidFill>
                  <a:srgbClr val="252525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252525"/>
                </a:solidFill>
                <a:latin typeface="+mj-lt"/>
              </a:rPr>
              <a:t>aktivitas</a:t>
            </a:r>
            <a:r>
              <a:rPr lang="en-US" sz="3200" dirty="0" smtClean="0">
                <a:solidFill>
                  <a:srgbClr val="252525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252525"/>
                </a:solidFill>
                <a:latin typeface="+mj-lt"/>
              </a:rPr>
              <a:t>maupun</a:t>
            </a:r>
            <a:r>
              <a:rPr lang="en-US" sz="3200" dirty="0" smtClean="0">
                <a:solidFill>
                  <a:srgbClr val="252525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252525"/>
                </a:solidFill>
                <a:latin typeface="+mj-lt"/>
              </a:rPr>
              <a:t>kategori</a:t>
            </a:r>
            <a:r>
              <a:rPr lang="en-US" sz="3200" dirty="0" smtClean="0">
                <a:solidFill>
                  <a:srgbClr val="252525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252525"/>
                </a:solidFill>
                <a:latin typeface="+mj-lt"/>
              </a:rPr>
              <a:t>pekerjaan</a:t>
            </a:r>
            <a:r>
              <a:rPr lang="en-US" sz="3200" dirty="0" smtClean="0">
                <a:solidFill>
                  <a:srgbClr val="252525"/>
                </a:solidFill>
                <a:latin typeface="+mj-lt"/>
              </a:rPr>
              <a:t>)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70359" y="185879"/>
            <a:ext cx="3116880" cy="1461564"/>
            <a:chOff x="15159625" y="723901"/>
            <a:chExt cx="3116880" cy="146156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90259" y="723901"/>
              <a:ext cx="1047711" cy="108489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5159625" y="1723800"/>
              <a:ext cx="10929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BKD</a:t>
              </a:r>
            </a:p>
            <a:p>
              <a:pPr algn="ctr"/>
              <a:r>
                <a:rPr lang="en-US" sz="1200" b="1" dirty="0" smtClean="0"/>
                <a:t>PROVINSI NTT</a:t>
              </a:r>
              <a:endParaRPr lang="en-US" sz="1200" b="1" dirty="0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36" b="98464" l="9753" r="89973">
                          <a14:foregroundMark x1="19093" y1="40102" x2="26648" y2="21843"/>
                          <a14:foregroundMark x1="43269" y1="11945" x2="64698" y2="18771"/>
                          <a14:foregroundMark x1="71154" y1="25597" x2="77335" y2="49659"/>
                          <a14:foregroundMark x1="77335" y1="61433" x2="71841" y2="74403"/>
                          <a14:foregroundMark x1="68956" y1="63311" x2="28571" y2="61775"/>
                          <a14:foregroundMark x1="71429" y1="44027" x2="30082" y2="44710"/>
                          <a14:foregroundMark x1="22115" y1="85154" x2="10440" y2="56826"/>
                          <a14:foregroundMark x1="10714" y1="58874" x2="13874" y2="28669"/>
                          <a14:foregroundMark x1="10714" y1="52730" x2="11951" y2="36007"/>
                          <a14:foregroundMark x1="14973" y1="27133" x2="33104" y2="6314"/>
                          <a14:foregroundMark x1="18681" y1="21843" x2="27885" y2="9727"/>
                          <a14:foregroundMark x1="33104" y1="8532" x2="46566" y2="27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88264" y="723901"/>
              <a:ext cx="1688241" cy="1341910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80" y="9563100"/>
            <a:ext cx="10058400" cy="116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3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3642" y="388232"/>
            <a:ext cx="11557638" cy="1086370"/>
          </a:xfrm>
        </p:spPr>
        <p:txBody>
          <a:bodyPr/>
          <a:lstStyle/>
          <a:p>
            <a:r>
              <a:rPr lang="en-US" sz="3000" dirty="0" smtClean="0"/>
              <a:t>PENYUSUNAN SKP BERDASARKAN PP NO. 30 TAHUN 2019</a:t>
            </a:r>
            <a:endParaRPr lang="en-US" sz="3000" dirty="0"/>
          </a:p>
        </p:txBody>
      </p:sp>
      <p:sp>
        <p:nvSpPr>
          <p:cNvPr id="3" name="AutoShape 2" descr="blob:https://web.whatsapp.com/65793b0b-2d5c-4b37-8233-7ade4b47ca5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14684418" y="273113"/>
            <a:ext cx="3116880" cy="1461564"/>
            <a:chOff x="15159625" y="723901"/>
            <a:chExt cx="3116880" cy="1461564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90259" y="723901"/>
              <a:ext cx="1047711" cy="1084898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5159625" y="1723800"/>
              <a:ext cx="10929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/>
                <a:t>BKD</a:t>
              </a:r>
            </a:p>
            <a:p>
              <a:pPr algn="ctr"/>
              <a:r>
                <a:rPr lang="en-US" sz="1200" b="1" dirty="0" smtClean="0"/>
                <a:t>PROVINSI NTT</a:t>
              </a:r>
              <a:endParaRPr lang="en-US" sz="1200" b="1" dirty="0"/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36" b="98464" l="9753" r="89973">
                          <a14:foregroundMark x1="19093" y1="40102" x2="26648" y2="21843"/>
                          <a14:foregroundMark x1="43269" y1="11945" x2="64698" y2="18771"/>
                          <a14:foregroundMark x1="71154" y1="25597" x2="77335" y2="49659"/>
                          <a14:foregroundMark x1="77335" y1="61433" x2="71841" y2="74403"/>
                          <a14:foregroundMark x1="68956" y1="63311" x2="28571" y2="61775"/>
                          <a14:foregroundMark x1="71429" y1="44027" x2="30082" y2="44710"/>
                          <a14:foregroundMark x1="22115" y1="85154" x2="10440" y2="56826"/>
                          <a14:foregroundMark x1="10714" y1="58874" x2="13874" y2="28669"/>
                          <a14:foregroundMark x1="10714" y1="52730" x2="11951" y2="36007"/>
                          <a14:foregroundMark x1="14973" y1="27133" x2="33104" y2="6314"/>
                          <a14:foregroundMark x1="18681" y1="21843" x2="27885" y2="9727"/>
                          <a14:foregroundMark x1="33104" y1="8532" x2="46566" y2="27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88264" y="723901"/>
              <a:ext cx="1688241" cy="1341910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5417" t="23333" r="21667" b="26296"/>
          <a:stretch/>
        </p:blipFill>
        <p:spPr>
          <a:xfrm>
            <a:off x="1828800" y="1851932"/>
            <a:ext cx="14096018" cy="7547474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80" y="9563100"/>
            <a:ext cx="10058400" cy="116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2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T CONSULTING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B6B00"/>
      </a:accent1>
      <a:accent2>
        <a:srgbClr val="B74F02"/>
      </a:accent2>
      <a:accent3>
        <a:srgbClr val="FB9B54"/>
      </a:accent3>
      <a:accent4>
        <a:srgbClr val="F3F3F3"/>
      </a:accent4>
      <a:accent5>
        <a:srgbClr val="CCCCCC"/>
      </a:accent5>
      <a:accent6>
        <a:srgbClr val="F6B26B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IT CONSULTING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B6B00"/>
      </a:accent1>
      <a:accent2>
        <a:srgbClr val="B74F02"/>
      </a:accent2>
      <a:accent3>
        <a:srgbClr val="FB9B54"/>
      </a:accent3>
      <a:accent4>
        <a:srgbClr val="F3F3F3"/>
      </a:accent4>
      <a:accent5>
        <a:srgbClr val="CCCCCC"/>
      </a:accent5>
      <a:accent6>
        <a:srgbClr val="F6B26B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odovico template">
  <a:themeElements>
    <a:clrScheme name="Custom 347">
      <a:dk1>
        <a:srgbClr val="272A36"/>
      </a:dk1>
      <a:lt1>
        <a:srgbClr val="FFFFFF"/>
      </a:lt1>
      <a:dk2>
        <a:srgbClr val="808392"/>
      </a:dk2>
      <a:lt2>
        <a:srgbClr val="E0E0E7"/>
      </a:lt2>
      <a:accent1>
        <a:srgbClr val="FFAD1D"/>
      </a:accent1>
      <a:accent2>
        <a:srgbClr val="EB7700"/>
      </a:accent2>
      <a:accent3>
        <a:srgbClr val="FD7E6B"/>
      </a:accent3>
      <a:accent4>
        <a:srgbClr val="F03131"/>
      </a:accent4>
      <a:accent5>
        <a:srgbClr val="41B5FF"/>
      </a:accent5>
      <a:accent6>
        <a:srgbClr val="1E87CA"/>
      </a:accent6>
      <a:hlink>
        <a:srgbClr val="272A36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1404</TotalTime>
  <Words>1339</Words>
  <Application>Microsoft Office PowerPoint</Application>
  <PresentationFormat>Custom</PresentationFormat>
  <Paragraphs>393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Garet Book</vt:lpstr>
      <vt:lpstr>Lato Light</vt:lpstr>
      <vt:lpstr>Arial Narrow</vt:lpstr>
      <vt:lpstr>Lato</vt:lpstr>
      <vt:lpstr>Lato Black</vt:lpstr>
      <vt:lpstr>맑은 고딕</vt:lpstr>
      <vt:lpstr>Calibri</vt:lpstr>
      <vt:lpstr>Barlow Light</vt:lpstr>
      <vt:lpstr>Times New Roman</vt:lpstr>
      <vt:lpstr>Barlow SemiBold</vt:lpstr>
      <vt:lpstr>Arial</vt:lpstr>
      <vt:lpstr>Squada One Bold</vt:lpstr>
      <vt:lpstr>Squada One</vt:lpstr>
      <vt:lpstr>Office Theme</vt:lpstr>
      <vt:lpstr>IT CONSULTING</vt:lpstr>
      <vt:lpstr>2_IT CONSULTING</vt:lpstr>
      <vt:lpstr>Lodovico template</vt:lpstr>
      <vt:lpstr>PowerPoint Presentation</vt:lpstr>
      <vt:lpstr>OUTLINE</vt:lpstr>
      <vt:lpstr>BRAINSTORMING</vt:lpstr>
      <vt:lpstr>REFORMASI MANAJEMEN KINERJA</vt:lpstr>
      <vt:lpstr>SISTEM MANAJEMEN KINERJA</vt:lpstr>
      <vt:lpstr>SISTEM MANAJEMEN KINERJA</vt:lpstr>
      <vt:lpstr>TRANSFORMASI SKP</vt:lpstr>
      <vt:lpstr>TRANSFORMASI SKP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Purple Digital Marketing Presentation</dc:title>
  <dc:creator>Dell</dc:creator>
  <cp:lastModifiedBy>Gergorius Babo</cp:lastModifiedBy>
  <cp:revision>56</cp:revision>
  <dcterms:created xsi:type="dcterms:W3CDTF">2006-08-16T00:00:00Z</dcterms:created>
  <dcterms:modified xsi:type="dcterms:W3CDTF">2022-01-19T00:33:14Z</dcterms:modified>
  <dc:identifier>DAE1slX2qYk</dc:identifier>
</cp:coreProperties>
</file>