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3" r:id="rId3"/>
    <p:sldId id="322" r:id="rId4"/>
    <p:sldId id="262" r:id="rId5"/>
    <p:sldId id="278" r:id="rId6"/>
    <p:sldId id="282" r:id="rId7"/>
    <p:sldId id="290" r:id="rId8"/>
    <p:sldId id="306" r:id="rId9"/>
    <p:sldId id="301" r:id="rId10"/>
    <p:sldId id="300" r:id="rId11"/>
    <p:sldId id="302" r:id="rId12"/>
    <p:sldId id="303" r:id="rId13"/>
    <p:sldId id="304" r:id="rId14"/>
    <p:sldId id="275" r:id="rId15"/>
    <p:sldId id="305" r:id="rId16"/>
    <p:sldId id="307" r:id="rId17"/>
    <p:sldId id="313" r:id="rId18"/>
    <p:sldId id="314" r:id="rId19"/>
    <p:sldId id="315" r:id="rId20"/>
    <p:sldId id="316" r:id="rId21"/>
    <p:sldId id="273" r:id="rId22"/>
    <p:sldId id="317" r:id="rId23"/>
    <p:sldId id="318" r:id="rId24"/>
    <p:sldId id="271" r:id="rId25"/>
    <p:sldId id="272" r:id="rId26"/>
    <p:sldId id="276" r:id="rId27"/>
    <p:sldId id="319" r:id="rId28"/>
    <p:sldId id="285" r:id="rId29"/>
    <p:sldId id="308" r:id="rId30"/>
    <p:sldId id="309" r:id="rId31"/>
    <p:sldId id="311" r:id="rId32"/>
    <p:sldId id="312" r:id="rId33"/>
    <p:sldId id="321" r:id="rId34"/>
    <p:sldId id="323" r:id="rId35"/>
    <p:sldId id="324" r:id="rId36"/>
    <p:sldId id="281" r:id="rId37"/>
  </p:sldIdLst>
  <p:sldSz cx="105156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242" y="120"/>
      </p:cViewPr>
      <p:guideLst>
        <p:guide orient="horz" pos="2160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E0319-2CC9-427C-B68A-EB63516F5C8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1AA6B-0D60-4E94-AF30-08B55897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29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1CFDA-B858-4E26-AB0B-82F695772C3F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698500"/>
            <a:ext cx="53530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C648B-A098-4027-B4AB-A27C0F18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9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888" y="698500"/>
            <a:ext cx="53562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648B-A098-4027-B4AB-A27C0F1820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888" y="698500"/>
            <a:ext cx="53562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648B-A098-4027-B4AB-A27C0F1820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8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13411" y="1371600"/>
            <a:ext cx="9029395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13410" y="3228536"/>
            <a:ext cx="9032901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205A-DD05-4EB6-AFCC-CCAD8152C81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F9B-9B01-48F6-9350-00A163C105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205A-DD05-4EB6-AFCC-CCAD8152C81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F9B-9B01-48F6-9350-00A163C105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3810" y="914401"/>
            <a:ext cx="236601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914401"/>
            <a:ext cx="692277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205A-DD05-4EB6-AFCC-CCAD8152C81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F9B-9B01-48F6-9350-00A163C105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205A-DD05-4EB6-AFCC-CCAD8152C81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F9B-9B01-48F6-9350-00A163C105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05" y="1316736"/>
            <a:ext cx="893826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05" y="2704664"/>
            <a:ext cx="893826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205A-DD05-4EB6-AFCC-CCAD8152C81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F9B-9B01-48F6-9350-00A163C105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704088"/>
            <a:ext cx="94640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920085"/>
            <a:ext cx="464439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430" y="1920085"/>
            <a:ext cx="464439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205A-DD05-4EB6-AFCC-CCAD8152C81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F9B-9B01-48F6-9350-00A163C105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704088"/>
            <a:ext cx="946404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1" y="1855248"/>
            <a:ext cx="4646216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41780" y="1859759"/>
            <a:ext cx="4648042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25781" y="2514600"/>
            <a:ext cx="4646216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80" y="2514600"/>
            <a:ext cx="4648042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205A-DD05-4EB6-AFCC-CCAD8152C81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F9B-9B01-48F6-9350-00A163C105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704088"/>
            <a:ext cx="955167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205A-DD05-4EB6-AFCC-CCAD8152C81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F9B-9B01-48F6-9350-00A163C105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205A-DD05-4EB6-AFCC-CCAD8152C81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F9B-9B01-48F6-9350-00A163C105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" y="514352"/>
            <a:ext cx="315468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88670" y="1676400"/>
            <a:ext cx="315468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11308" y="1676400"/>
            <a:ext cx="5878513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205A-DD05-4EB6-AFCC-CCAD8152C81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F9B-9B01-48F6-9350-00A163C105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640616" y="1108077"/>
            <a:ext cx="604647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9204754" y="5359769"/>
            <a:ext cx="178765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1176998"/>
            <a:ext cx="2544775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" y="2828785"/>
            <a:ext cx="254127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205A-DD05-4EB6-AFCC-CCAD8152C81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8780" y="6356352"/>
            <a:ext cx="701040" cy="365125"/>
          </a:xfrm>
        </p:spPr>
        <p:txBody>
          <a:bodyPr/>
          <a:lstStyle/>
          <a:p>
            <a:fld id="{73B87F9B-9B01-48F6-9350-00A163C105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008662" y="1199517"/>
            <a:ext cx="5310378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954" y="5816600"/>
            <a:ext cx="1053750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038725" y="6219827"/>
            <a:ext cx="54768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954" y="-7144"/>
            <a:ext cx="1053750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038725" y="-7143"/>
            <a:ext cx="54768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25780" y="704088"/>
            <a:ext cx="946404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25780" y="1935480"/>
            <a:ext cx="946404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25780" y="6356352"/>
            <a:ext cx="245364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41205A-DD05-4EB6-AFCC-CCAD8152C81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067050" y="6356352"/>
            <a:ext cx="385572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113520" y="6356352"/>
            <a:ext cx="8763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B87F9B-9B01-48F6-9350-00A163C1058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1869" y="202408"/>
            <a:ext cx="10557630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916" y="2819400"/>
            <a:ext cx="9029395" cy="18288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 err="1"/>
              <a:t>Sosialisasi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SKP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2021 </a:t>
            </a:r>
            <a:r>
              <a:rPr lang="en-US" dirty="0" err="1"/>
              <a:t>dan</a:t>
            </a:r>
            <a:r>
              <a:rPr lang="en-US" dirty="0"/>
              <a:t> 2022 </a:t>
            </a:r>
            <a:r>
              <a:rPr lang="en-US" sz="3600" dirty="0" err="1"/>
              <a:t>Jabatan</a:t>
            </a:r>
            <a:r>
              <a:rPr lang="en-US" sz="3600" dirty="0"/>
              <a:t> </a:t>
            </a:r>
            <a:r>
              <a:rPr lang="en-US" sz="3600" dirty="0" err="1"/>
              <a:t>Pimpinan</a:t>
            </a:r>
            <a:r>
              <a:rPr lang="en-US" sz="3600" dirty="0"/>
              <a:t> Tinggi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Jabatan</a:t>
            </a:r>
            <a:r>
              <a:rPr lang="en-US" sz="3600" dirty="0"/>
              <a:t> </a:t>
            </a:r>
            <a:r>
              <a:rPr lang="en-US" sz="3600" dirty="0" err="1"/>
              <a:t>Administrasi</a:t>
            </a:r>
            <a:br>
              <a:rPr lang="en-US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411" y="5181600"/>
            <a:ext cx="9032901" cy="381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BAGI ASN LINGKUP PEMERINTAH PROVINSI NTT</a:t>
            </a:r>
          </a:p>
        </p:txBody>
      </p:sp>
      <p:pic>
        <p:nvPicPr>
          <p:cNvPr id="4" name="Picture 3" descr="logo-prov-nt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9130" y="76202"/>
            <a:ext cx="1577340" cy="144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201" y="6096000"/>
            <a:ext cx="2217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Kupang</a:t>
            </a:r>
            <a:r>
              <a:rPr lang="en-US" sz="1600" dirty="0"/>
              <a:t>, 19 </a:t>
            </a:r>
            <a:r>
              <a:rPr lang="en-US" sz="1600" dirty="0" err="1"/>
              <a:t>Januari</a:t>
            </a:r>
            <a:r>
              <a:rPr lang="en-US" sz="1600" dirty="0"/>
              <a:t>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096001"/>
            <a:ext cx="3060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Santa Anna </a:t>
            </a:r>
            <a:r>
              <a:rPr lang="en-US" sz="1600" i="1" dirty="0" err="1"/>
              <a:t>Trihastuti</a:t>
            </a:r>
            <a:r>
              <a:rPr lang="en-US" sz="1600" i="1" dirty="0"/>
              <a:t>, S.</a:t>
            </a:r>
            <a:r>
              <a:rPr lang="en-US" sz="1600" i="1" dirty="0" err="1"/>
              <a:t>Kom</a:t>
            </a:r>
            <a:r>
              <a:rPr lang="en-US" sz="1600" i="1" dirty="0"/>
              <a:t>.,MIS.</a:t>
            </a:r>
            <a:br>
              <a:rPr lang="en-US" sz="1600" i="1" dirty="0"/>
            </a:br>
            <a:r>
              <a:rPr lang="en-US" sz="1600" i="1" dirty="0" err="1"/>
              <a:t>Pranata</a:t>
            </a:r>
            <a:r>
              <a:rPr lang="en-US" sz="1600" i="1" dirty="0"/>
              <a:t> </a:t>
            </a:r>
            <a:r>
              <a:rPr lang="en-US" sz="1600" i="1" dirty="0" err="1"/>
              <a:t>Komputer</a:t>
            </a:r>
            <a:r>
              <a:rPr lang="en-US" sz="1600" i="1" dirty="0"/>
              <a:t> </a:t>
            </a:r>
            <a:r>
              <a:rPr lang="en-US" sz="1600" i="1" dirty="0" err="1"/>
              <a:t>Muda</a:t>
            </a:r>
            <a:endParaRPr lang="en-US" sz="16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304800"/>
            <a:ext cx="9464040" cy="685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SKP </a:t>
            </a:r>
            <a:r>
              <a:rPr lang="en-US" dirty="0" err="1"/>
              <a:t>bdk</a:t>
            </a:r>
            <a:r>
              <a:rPr lang="en-US" dirty="0"/>
              <a:t> PP 46 </a:t>
            </a:r>
            <a:r>
              <a:rPr lang="en-US" dirty="0" err="1"/>
              <a:t>Thn</a:t>
            </a:r>
            <a:r>
              <a:rPr lang="en-US" dirty="0"/>
              <a:t> 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1" y="990602"/>
            <a:ext cx="976122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6159797"/>
            <a:ext cx="2819400" cy="5458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9400" y="6159797"/>
            <a:ext cx="2819400" cy="5458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1676401"/>
            <a:ext cx="2819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NIP</a:t>
            </a:r>
          </a:p>
          <a:p>
            <a:r>
              <a:rPr lang="en-US" sz="1200" dirty="0" err="1">
                <a:solidFill>
                  <a:schemeClr val="tx1"/>
                </a:solidFill>
              </a:rPr>
              <a:t>Pangkat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4850" y="1676401"/>
            <a:ext cx="2819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NIP</a:t>
            </a:r>
          </a:p>
          <a:p>
            <a:r>
              <a:rPr lang="en-US" sz="1200" dirty="0" err="1">
                <a:solidFill>
                  <a:schemeClr val="tx1"/>
                </a:solidFill>
              </a:rPr>
              <a:t>Pangkat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28600"/>
            <a:ext cx="9464040" cy="762000"/>
          </a:xfrm>
        </p:spPr>
        <p:txBody>
          <a:bodyPr>
            <a:normAutofit/>
          </a:bodyPr>
          <a:lstStyle/>
          <a:p>
            <a:r>
              <a:rPr lang="en-US" sz="3600" dirty="0" err="1"/>
              <a:t>Contoh</a:t>
            </a:r>
            <a:r>
              <a:rPr lang="en-US" sz="3600" dirty="0"/>
              <a:t> : </a:t>
            </a:r>
            <a:r>
              <a:rPr lang="en-US" sz="3600" dirty="0" err="1"/>
              <a:t>Lembar</a:t>
            </a:r>
            <a:r>
              <a:rPr lang="en-US" sz="3600" dirty="0"/>
              <a:t> </a:t>
            </a:r>
            <a:r>
              <a:rPr lang="en-US" sz="3600" dirty="0" err="1"/>
              <a:t>Pengukuran</a:t>
            </a:r>
            <a:r>
              <a:rPr lang="en-US" sz="3600" dirty="0"/>
              <a:t> </a:t>
            </a:r>
            <a:r>
              <a:rPr lang="en-US" sz="3600" dirty="0" err="1"/>
              <a:t>bdk</a:t>
            </a:r>
            <a:r>
              <a:rPr lang="en-US" sz="3600" dirty="0"/>
              <a:t> PP 46 </a:t>
            </a:r>
            <a:r>
              <a:rPr lang="en-US" sz="3600" dirty="0" err="1"/>
              <a:t>Thn</a:t>
            </a:r>
            <a:r>
              <a:rPr lang="en-US" sz="3600" dirty="0"/>
              <a:t> 2011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87" y="1066800"/>
            <a:ext cx="9612226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11228" y="6400800"/>
            <a:ext cx="2596313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</p:spTree>
    <p:extLst>
      <p:ext uri="{BB962C8B-B14F-4D97-AF65-F5344CB8AC3E}">
        <p14:creationId xmlns:p14="http://schemas.microsoft.com/office/powerpoint/2010/main" val="40406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9464040" cy="533400"/>
          </a:xfrm>
        </p:spPr>
        <p:txBody>
          <a:bodyPr>
            <a:normAutofit/>
          </a:bodyPr>
          <a:lstStyle/>
          <a:p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Lembar</a:t>
            </a:r>
            <a:r>
              <a:rPr lang="en-US" sz="3200" dirty="0"/>
              <a:t> </a:t>
            </a:r>
            <a:r>
              <a:rPr lang="en-US" sz="3200" dirty="0" err="1"/>
              <a:t>Tanda</a:t>
            </a:r>
            <a:r>
              <a:rPr lang="en-US" sz="3200" dirty="0"/>
              <a:t> </a:t>
            </a:r>
            <a:r>
              <a:rPr lang="en-US" sz="3200" dirty="0" err="1"/>
              <a:t>Tangan</a:t>
            </a:r>
            <a:r>
              <a:rPr lang="en-US" sz="3200" dirty="0"/>
              <a:t> SKP </a:t>
            </a:r>
            <a:r>
              <a:rPr lang="en-US" sz="3200" dirty="0" err="1"/>
              <a:t>bdk</a:t>
            </a:r>
            <a:r>
              <a:rPr lang="en-US" sz="3200" dirty="0"/>
              <a:t> PP 46 </a:t>
            </a:r>
            <a:r>
              <a:rPr lang="en-US" sz="3200" dirty="0" err="1"/>
              <a:t>Thn</a:t>
            </a:r>
            <a:r>
              <a:rPr lang="en-US" sz="3200" dirty="0"/>
              <a:t>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1069868"/>
            <a:ext cx="9906000" cy="56357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32403" y="2819400"/>
            <a:ext cx="2705398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3505201"/>
            <a:ext cx="1905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953000"/>
            <a:ext cx="1905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200" y="5715001"/>
            <a:ext cx="1905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9" name="Rectangle 8"/>
          <p:cNvSpPr/>
          <p:nvPr/>
        </p:nvSpPr>
        <p:spPr>
          <a:xfrm>
            <a:off x="7648352" y="4038601"/>
            <a:ext cx="2705398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57802" y="5286154"/>
            <a:ext cx="2705398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3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79" y="381000"/>
            <a:ext cx="9464040" cy="591312"/>
          </a:xfrm>
        </p:spPr>
        <p:txBody>
          <a:bodyPr>
            <a:noAutofit/>
          </a:bodyPr>
          <a:lstStyle/>
          <a:p>
            <a:r>
              <a:rPr lang="en-US" sz="4000" dirty="0" err="1"/>
              <a:t>Contoh</a:t>
            </a:r>
            <a:r>
              <a:rPr lang="en-US" sz="4000" dirty="0"/>
              <a:t> </a:t>
            </a:r>
            <a:r>
              <a:rPr lang="en-US" sz="4000" dirty="0" err="1"/>
              <a:t>Lembar</a:t>
            </a:r>
            <a:r>
              <a:rPr lang="en-US" sz="4000" dirty="0"/>
              <a:t> </a:t>
            </a:r>
            <a:r>
              <a:rPr lang="en-US" sz="4000" dirty="0" err="1"/>
              <a:t>Penilaian</a:t>
            </a:r>
            <a:r>
              <a:rPr lang="en-US" sz="4000" dirty="0"/>
              <a:t> </a:t>
            </a:r>
            <a:r>
              <a:rPr lang="en-US" sz="4000" dirty="0" err="1"/>
              <a:t>bdk</a:t>
            </a:r>
            <a:r>
              <a:rPr lang="en-US" sz="4000" dirty="0"/>
              <a:t> PP 46 </a:t>
            </a:r>
            <a:r>
              <a:rPr lang="en-US" sz="4000" dirty="0" err="1"/>
              <a:t>Thn</a:t>
            </a:r>
            <a:r>
              <a:rPr lang="en-US" sz="4000" dirty="0"/>
              <a:t> 2011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2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4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PENGUKURAN </a:t>
            </a:r>
            <a:r>
              <a:rPr lang="en-US" dirty="0" err="1"/>
              <a:t>bdk</a:t>
            </a:r>
            <a:r>
              <a:rPr lang="en-US" dirty="0"/>
              <a:t>. PP 46 </a:t>
            </a:r>
            <a:r>
              <a:rPr lang="en-US" dirty="0" err="1"/>
              <a:t>Tahun</a:t>
            </a:r>
            <a:r>
              <a:rPr lang="en-US" dirty="0"/>
              <a:t> 2011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0652" y="1935163"/>
            <a:ext cx="4314296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1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Penyusunan</a:t>
            </a:r>
            <a:r>
              <a:rPr lang="en-US" sz="5400" dirty="0"/>
              <a:t> SKP </a:t>
            </a:r>
            <a:r>
              <a:rPr lang="en-US" sz="5400" dirty="0" err="1"/>
              <a:t>Integrasi</a:t>
            </a:r>
            <a:r>
              <a:rPr lang="en-US" sz="5400" dirty="0"/>
              <a:t> 2021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905" y="3276600"/>
            <a:ext cx="8938260" cy="93777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Semester II : </a:t>
            </a:r>
            <a:r>
              <a:rPr lang="en-US" sz="3200" dirty="0" err="1"/>
              <a:t>Periode</a:t>
            </a:r>
            <a:r>
              <a:rPr lang="en-US" sz="3200" dirty="0"/>
              <a:t> </a:t>
            </a:r>
            <a:r>
              <a:rPr lang="en-US" sz="3200" dirty="0" err="1"/>
              <a:t>Juli</a:t>
            </a:r>
            <a:r>
              <a:rPr lang="en-US" sz="3200" dirty="0"/>
              <a:t> – </a:t>
            </a:r>
            <a:r>
              <a:rPr lang="en-US" sz="3200" dirty="0" err="1"/>
              <a:t>Desember</a:t>
            </a:r>
            <a:r>
              <a:rPr lang="en-US" sz="32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53637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704089"/>
            <a:ext cx="9464040" cy="7437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Penyusunan</a:t>
            </a:r>
            <a:r>
              <a:rPr lang="en-US" dirty="0"/>
              <a:t> SKP Semester  2 </a:t>
            </a:r>
            <a:r>
              <a:rPr lang="en-US" dirty="0" err="1"/>
              <a:t>Thn</a:t>
            </a:r>
            <a:r>
              <a:rPr lang="en-US" dirty="0"/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752601"/>
            <a:ext cx="946404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Berdasarkan</a:t>
            </a:r>
            <a:r>
              <a:rPr lang="en-US" dirty="0"/>
              <a:t> PP 30 </a:t>
            </a:r>
            <a:r>
              <a:rPr lang="en-US" dirty="0" err="1"/>
              <a:t>Tahun</a:t>
            </a:r>
            <a:r>
              <a:rPr lang="en-US" dirty="0"/>
              <a:t> 2019</a:t>
            </a:r>
          </a:p>
          <a:p>
            <a:r>
              <a:rPr lang="en-US" dirty="0" err="1"/>
              <a:t>Nomenklatur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: </a:t>
            </a:r>
            <a:r>
              <a:rPr lang="en-US" dirty="0" err="1"/>
              <a:t>Terwujudnya</a:t>
            </a:r>
            <a:r>
              <a:rPr lang="en-US" dirty="0"/>
              <a:t>, </a:t>
            </a:r>
            <a:r>
              <a:rPr lang="en-US" dirty="0" err="1"/>
              <a:t>terlaksananya</a:t>
            </a:r>
            <a:r>
              <a:rPr lang="en-US" dirty="0"/>
              <a:t>, </a:t>
            </a:r>
            <a:r>
              <a:rPr lang="en-US" dirty="0" err="1"/>
              <a:t>meningkatnya</a:t>
            </a:r>
            <a:r>
              <a:rPr lang="en-US" dirty="0"/>
              <a:t>, </a:t>
            </a:r>
            <a:r>
              <a:rPr lang="en-US" dirty="0" err="1"/>
              <a:t>terciptanya</a:t>
            </a:r>
            <a:endParaRPr lang="en-US" dirty="0"/>
          </a:p>
          <a:p>
            <a:r>
              <a:rPr lang="en-US" dirty="0" err="1"/>
              <a:t>Bentuk</a:t>
            </a:r>
            <a:r>
              <a:rPr lang="en-US" dirty="0"/>
              <a:t> SKP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: JPT (</a:t>
            </a:r>
            <a:r>
              <a:rPr lang="en-US" dirty="0" err="1"/>
              <a:t>pratama</a:t>
            </a:r>
            <a:r>
              <a:rPr lang="en-US" dirty="0"/>
              <a:t>, </a:t>
            </a:r>
            <a:r>
              <a:rPr lang="en-US" dirty="0" err="1"/>
              <a:t>madya</a:t>
            </a:r>
            <a:r>
              <a:rPr lang="en-US" dirty="0"/>
              <a:t>, </a:t>
            </a:r>
            <a:r>
              <a:rPr lang="en-US" dirty="0" err="1"/>
              <a:t>utama</a:t>
            </a:r>
            <a:r>
              <a:rPr lang="en-US" dirty="0"/>
              <a:t>),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(Administrator, </a:t>
            </a:r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JF (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)</a:t>
            </a:r>
          </a:p>
          <a:p>
            <a:pPr marL="273045" indent="-215896"/>
            <a:r>
              <a:rPr lang="en-US" dirty="0"/>
              <a:t>Lama </a:t>
            </a:r>
            <a:r>
              <a:rPr lang="en-US" dirty="0" err="1"/>
              <a:t>Kegiatan</a:t>
            </a:r>
            <a:r>
              <a:rPr lang="en-US" dirty="0"/>
              <a:t> : 6 </a:t>
            </a:r>
            <a:r>
              <a:rPr lang="en-US" dirty="0" err="1"/>
              <a:t>bulan</a:t>
            </a:r>
            <a:r>
              <a:rPr lang="en-US" dirty="0"/>
              <a:t> (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1 </a:t>
            </a:r>
            <a:r>
              <a:rPr lang="en-US" dirty="0" err="1"/>
              <a:t>Juli</a:t>
            </a:r>
            <a:r>
              <a:rPr lang="en-US" dirty="0"/>
              <a:t> – 31 </a:t>
            </a:r>
            <a:r>
              <a:rPr lang="en-US" dirty="0" err="1"/>
              <a:t>Desember</a:t>
            </a:r>
            <a:r>
              <a:rPr lang="en-US" dirty="0"/>
              <a:t> 2021)</a:t>
            </a:r>
          </a:p>
          <a:p>
            <a:r>
              <a:rPr lang="en-US" dirty="0" err="1"/>
              <a:t>Bagi</a:t>
            </a:r>
            <a:r>
              <a:rPr lang="en-US" dirty="0"/>
              <a:t> JPT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Administrator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prosentase</a:t>
            </a:r>
            <a:r>
              <a:rPr lang="en-US" dirty="0"/>
              <a:t>,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)</a:t>
            </a:r>
          </a:p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menyesuaikan</a:t>
            </a:r>
            <a:endParaRPr lang="en-US" dirty="0"/>
          </a:p>
          <a:p>
            <a:r>
              <a:rPr lang="en-US" dirty="0" err="1"/>
              <a:t>Komposisi</a:t>
            </a:r>
            <a:r>
              <a:rPr lang="en-US" dirty="0"/>
              <a:t> :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(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)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(Development Commitment/Community </a:t>
            </a:r>
            <a:r>
              <a:rPr lang="en-US" dirty="0" err="1"/>
              <a:t>Involment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68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2886"/>
            <a:ext cx="9464040" cy="581025"/>
          </a:xfrm>
        </p:spPr>
        <p:txBody>
          <a:bodyPr>
            <a:normAutofit/>
          </a:bodyPr>
          <a:lstStyle/>
          <a:p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Lembar</a:t>
            </a:r>
            <a:r>
              <a:rPr lang="en-US" sz="3200" dirty="0"/>
              <a:t> </a:t>
            </a:r>
            <a:r>
              <a:rPr lang="en-US" sz="3200" dirty="0" err="1"/>
              <a:t>Penetapan</a:t>
            </a:r>
            <a:r>
              <a:rPr lang="en-US" sz="3200" dirty="0"/>
              <a:t> SKP JA </a:t>
            </a:r>
            <a:r>
              <a:rPr lang="en-US" sz="3200" dirty="0" err="1"/>
              <a:t>bdk</a:t>
            </a:r>
            <a:r>
              <a:rPr lang="en-US" sz="3200" dirty="0"/>
              <a:t> PP 30 </a:t>
            </a:r>
            <a:r>
              <a:rPr lang="en-US" sz="3200" dirty="0" err="1"/>
              <a:t>Thn</a:t>
            </a:r>
            <a:r>
              <a:rPr lang="en-US" sz="3200" dirty="0"/>
              <a:t> 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37" y="866772"/>
            <a:ext cx="8862526" cy="5838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84067" y="1447801"/>
            <a:ext cx="250499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1" y="1447801"/>
            <a:ext cx="2438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1" y="6275313"/>
            <a:ext cx="250499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</a:p>
          <a:p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5471" y="6301174"/>
            <a:ext cx="250499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</a:p>
          <a:p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</p:spTree>
    <p:extLst>
      <p:ext uri="{BB962C8B-B14F-4D97-AF65-F5344CB8AC3E}">
        <p14:creationId xmlns:p14="http://schemas.microsoft.com/office/powerpoint/2010/main" val="2383370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2886"/>
            <a:ext cx="9464040" cy="581025"/>
          </a:xfrm>
        </p:spPr>
        <p:txBody>
          <a:bodyPr>
            <a:normAutofit/>
          </a:bodyPr>
          <a:lstStyle/>
          <a:p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Lembar</a:t>
            </a:r>
            <a:r>
              <a:rPr lang="en-US" sz="3200" dirty="0"/>
              <a:t> </a:t>
            </a:r>
            <a:r>
              <a:rPr lang="en-US" sz="3200" dirty="0" err="1"/>
              <a:t>Penilaian</a:t>
            </a:r>
            <a:r>
              <a:rPr lang="en-US" sz="3200" dirty="0"/>
              <a:t> SKP JA </a:t>
            </a:r>
            <a:r>
              <a:rPr lang="en-US" sz="3200" dirty="0" err="1"/>
              <a:t>bdk</a:t>
            </a:r>
            <a:r>
              <a:rPr lang="en-US" sz="3200" dirty="0"/>
              <a:t> PP 30 </a:t>
            </a:r>
            <a:r>
              <a:rPr lang="en-US" sz="3200" dirty="0" err="1"/>
              <a:t>Thn</a:t>
            </a:r>
            <a:r>
              <a:rPr lang="en-US" sz="3200" dirty="0"/>
              <a:t>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952501"/>
            <a:ext cx="10134600" cy="5676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76687" y="6400800"/>
            <a:ext cx="250499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</a:p>
          <a:p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5367" y="1295401"/>
            <a:ext cx="250499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6602" y="1295401"/>
            <a:ext cx="250499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8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2886"/>
            <a:ext cx="9464040" cy="581025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Lembar</a:t>
            </a:r>
            <a:r>
              <a:rPr lang="en-US" sz="3200" dirty="0"/>
              <a:t> </a:t>
            </a:r>
            <a:r>
              <a:rPr lang="en-US" sz="3200" dirty="0" err="1"/>
              <a:t>Penilaian</a:t>
            </a:r>
            <a:r>
              <a:rPr lang="en-US" sz="3200" dirty="0"/>
              <a:t> </a:t>
            </a:r>
            <a:r>
              <a:rPr lang="en-US" sz="3200" dirty="0" err="1"/>
              <a:t>Perilaku</a:t>
            </a:r>
            <a:r>
              <a:rPr lang="en-US" sz="3200" dirty="0"/>
              <a:t> SKP JPT </a:t>
            </a:r>
            <a:r>
              <a:rPr lang="en-US" sz="3200" dirty="0" err="1"/>
              <a:t>dan</a:t>
            </a:r>
            <a:r>
              <a:rPr lang="en-US" sz="3200" dirty="0"/>
              <a:t> JA </a:t>
            </a:r>
            <a:r>
              <a:rPr lang="en-US" sz="3200" dirty="0" err="1"/>
              <a:t>bdk</a:t>
            </a:r>
            <a:r>
              <a:rPr lang="en-US" sz="3200" dirty="0"/>
              <a:t> PP 30 </a:t>
            </a:r>
            <a:r>
              <a:rPr lang="en-US" sz="3200" dirty="0" err="1"/>
              <a:t>Thn</a:t>
            </a:r>
            <a:r>
              <a:rPr lang="en-US" sz="3200" dirty="0"/>
              <a:t>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1" y="866772"/>
            <a:ext cx="8343900" cy="56864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621466"/>
            <a:ext cx="2667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1621466"/>
            <a:ext cx="2667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1" y="5867400"/>
            <a:ext cx="2971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</a:p>
          <a:p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</p:spTree>
    <p:extLst>
      <p:ext uri="{BB962C8B-B14F-4D97-AF65-F5344CB8AC3E}">
        <p14:creationId xmlns:p14="http://schemas.microsoft.com/office/powerpoint/2010/main" val="346640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304800"/>
            <a:ext cx="9464040" cy="1143000"/>
          </a:xfrm>
        </p:spPr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238" y="1828800"/>
            <a:ext cx="93907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086" lvl="1" indent="-800086">
              <a:buFont typeface="Wingdings" panose="05000000000000000000" pitchFamily="2" charset="2"/>
              <a:buChar char="q"/>
              <a:tabLst>
                <a:tab pos="457192" algn="l"/>
              </a:tabLst>
            </a:pPr>
            <a:r>
              <a:rPr lang="en-US" sz="3600" dirty="0" err="1"/>
              <a:t>Maksud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Tujuan</a:t>
            </a:r>
            <a:endParaRPr lang="en-US" sz="3600" dirty="0"/>
          </a:p>
          <a:p>
            <a:pPr marL="857235" indent="-857235">
              <a:buFont typeface="Wingdings" panose="05000000000000000000" pitchFamily="2" charset="2"/>
              <a:buChar char="q"/>
              <a:tabLst>
                <a:tab pos="457192" algn="l"/>
              </a:tabLst>
            </a:pPr>
            <a:r>
              <a:rPr lang="en-US" sz="3600" dirty="0"/>
              <a:t>SKP Semester I </a:t>
            </a:r>
            <a:r>
              <a:rPr lang="en-US" sz="3600" dirty="0" err="1"/>
              <a:t>Tahun</a:t>
            </a:r>
            <a:r>
              <a:rPr lang="en-US" sz="3600" dirty="0"/>
              <a:t> 2021 </a:t>
            </a:r>
          </a:p>
          <a:p>
            <a:pPr>
              <a:tabLst>
                <a:tab pos="457192" algn="l"/>
                <a:tab pos="857235" algn="l"/>
              </a:tabLst>
            </a:pPr>
            <a:r>
              <a:rPr lang="en-US" sz="3600" dirty="0"/>
              <a:t>   		(</a:t>
            </a:r>
            <a:r>
              <a:rPr lang="en-US" sz="3600" dirty="0" err="1"/>
              <a:t>Januari</a:t>
            </a:r>
            <a:r>
              <a:rPr lang="en-US" sz="3600" dirty="0"/>
              <a:t> – </a:t>
            </a:r>
            <a:r>
              <a:rPr lang="en-US" sz="3600" dirty="0" err="1"/>
              <a:t>Juni</a:t>
            </a:r>
            <a:r>
              <a:rPr lang="en-US" sz="3600" dirty="0"/>
              <a:t> 2021)</a:t>
            </a:r>
          </a:p>
          <a:p>
            <a:pPr marL="800086" lvl="1" indent="-800086">
              <a:buFont typeface="Wingdings" panose="05000000000000000000" pitchFamily="2" charset="2"/>
              <a:buChar char="q"/>
              <a:tabLst>
                <a:tab pos="457192" algn="l"/>
                <a:tab pos="914384" algn="l"/>
              </a:tabLst>
            </a:pPr>
            <a:r>
              <a:rPr lang="en-US" sz="3600" dirty="0"/>
              <a:t>SKP Semester II </a:t>
            </a:r>
            <a:r>
              <a:rPr lang="en-US" sz="3600" dirty="0" err="1"/>
              <a:t>Tahun</a:t>
            </a:r>
            <a:r>
              <a:rPr lang="en-US" sz="3600" dirty="0"/>
              <a:t> 2021 </a:t>
            </a:r>
          </a:p>
          <a:p>
            <a:pPr marL="400043" indent="-400043">
              <a:tabLst>
                <a:tab pos="914384" algn="l"/>
              </a:tabLst>
            </a:pPr>
            <a:r>
              <a:rPr lang="en-US" sz="3600" dirty="0"/>
              <a:t>   		(</a:t>
            </a:r>
            <a:r>
              <a:rPr lang="en-US" sz="3600" dirty="0" err="1"/>
              <a:t>Juli</a:t>
            </a:r>
            <a:r>
              <a:rPr lang="en-US" sz="3600" dirty="0"/>
              <a:t> – </a:t>
            </a:r>
            <a:r>
              <a:rPr lang="en-US" sz="3600" dirty="0" err="1"/>
              <a:t>Desember</a:t>
            </a:r>
            <a:r>
              <a:rPr lang="en-US" sz="3600" dirty="0"/>
              <a:t> 2021)</a:t>
            </a:r>
          </a:p>
          <a:p>
            <a:pPr marL="800086" lvl="1" indent="-800086">
              <a:buFont typeface="Wingdings" panose="05000000000000000000" pitchFamily="2" charset="2"/>
              <a:buChar char="q"/>
              <a:tabLst>
                <a:tab pos="457192" algn="l"/>
              </a:tabLst>
            </a:pPr>
            <a:r>
              <a:rPr lang="en-US" sz="3600" dirty="0" err="1"/>
              <a:t>Integrasi</a:t>
            </a:r>
            <a:r>
              <a:rPr lang="en-US" sz="3600" dirty="0"/>
              <a:t> SKP </a:t>
            </a:r>
            <a:r>
              <a:rPr lang="en-US" sz="3600" dirty="0" err="1"/>
              <a:t>Tahun</a:t>
            </a:r>
            <a:r>
              <a:rPr lang="en-US" sz="3600" dirty="0"/>
              <a:t> 2021</a:t>
            </a:r>
          </a:p>
          <a:p>
            <a:pPr marL="800086" lvl="1" indent="-800086">
              <a:buFont typeface="Wingdings" panose="05000000000000000000" pitchFamily="2" charset="2"/>
              <a:buChar char="q"/>
              <a:tabLst>
                <a:tab pos="457192" algn="l"/>
              </a:tabLst>
            </a:pPr>
            <a:r>
              <a:rPr lang="en-US" sz="3600" dirty="0" err="1"/>
              <a:t>Penyusunan</a:t>
            </a:r>
            <a:r>
              <a:rPr lang="en-US" sz="3600" dirty="0"/>
              <a:t> SKP </a:t>
            </a:r>
            <a:r>
              <a:rPr lang="en-US" sz="3600" dirty="0" err="1"/>
              <a:t>Tahun</a:t>
            </a:r>
            <a:r>
              <a:rPr lang="en-US" sz="3600" dirty="0"/>
              <a:t> 2022</a:t>
            </a:r>
            <a:endParaRPr lang="id-ID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05" y="95249"/>
            <a:ext cx="9525000" cy="581025"/>
          </a:xfrm>
        </p:spPr>
        <p:txBody>
          <a:bodyPr>
            <a:no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Lembar</a:t>
            </a:r>
            <a:r>
              <a:rPr lang="en-US" sz="2400" dirty="0"/>
              <a:t> Lap. </a:t>
            </a:r>
            <a:r>
              <a:rPr lang="en-US" sz="2400" dirty="0" err="1"/>
              <a:t>Dok</a:t>
            </a:r>
            <a:r>
              <a:rPr lang="en-US" sz="2400" dirty="0"/>
              <a:t>.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JPT </a:t>
            </a:r>
            <a:r>
              <a:rPr lang="en-US" sz="2400" dirty="0" err="1"/>
              <a:t>dan</a:t>
            </a:r>
            <a:r>
              <a:rPr lang="en-US" sz="2400" dirty="0"/>
              <a:t> JA </a:t>
            </a:r>
            <a:r>
              <a:rPr lang="en-US" sz="2400" dirty="0" err="1"/>
              <a:t>bdk</a:t>
            </a:r>
            <a:r>
              <a:rPr lang="en-US" sz="2400" dirty="0"/>
              <a:t> PP 30 </a:t>
            </a:r>
            <a:r>
              <a:rPr lang="en-US" sz="2400" dirty="0" err="1"/>
              <a:t>Thn</a:t>
            </a:r>
            <a:r>
              <a:rPr lang="en-US" sz="2400" dirty="0"/>
              <a:t>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676275"/>
            <a:ext cx="6400799" cy="59531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0" y="5181600"/>
            <a:ext cx="2667001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</a:p>
          <a:p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1" y="5181600"/>
            <a:ext cx="2667001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</a:p>
          <a:p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1001" y="6172201"/>
            <a:ext cx="2667001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</a:p>
          <a:p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8303" y="1024269"/>
            <a:ext cx="2667001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1" y="1732219"/>
            <a:ext cx="2667001" cy="3302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81849" y="2471737"/>
            <a:ext cx="2667001" cy="347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8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704089"/>
            <a:ext cx="9464040" cy="743712"/>
          </a:xfrm>
        </p:spPr>
        <p:txBody>
          <a:bodyPr>
            <a:normAutofit fontScale="90000"/>
          </a:bodyPr>
          <a:lstStyle/>
          <a:p>
            <a:r>
              <a:rPr lang="en-US" dirty="0"/>
              <a:t>PENGUKURAN </a:t>
            </a:r>
            <a:r>
              <a:rPr lang="en-US" dirty="0" err="1"/>
              <a:t>bdk</a:t>
            </a:r>
            <a:r>
              <a:rPr lang="en-US" dirty="0"/>
              <a:t>. PP 30 </a:t>
            </a:r>
            <a:r>
              <a:rPr lang="en-US" dirty="0" err="1"/>
              <a:t>Tahun</a:t>
            </a:r>
            <a:r>
              <a:rPr lang="en-US" dirty="0"/>
              <a:t> 2019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158" y="1935163"/>
            <a:ext cx="4617285" cy="438943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962401" y="3048000"/>
            <a:ext cx="609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8601" y="3810000"/>
            <a:ext cx="4572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38800" y="3048000"/>
            <a:ext cx="4572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48401" y="3048000"/>
            <a:ext cx="4572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18442" y="3624591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Inisiatif</a:t>
            </a:r>
            <a:r>
              <a:rPr lang="en-US" sz="1100" dirty="0"/>
              <a:t> </a:t>
            </a:r>
            <a:r>
              <a:rPr lang="en-US" sz="1100" dirty="0" err="1"/>
              <a:t>Kerja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9314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1676400"/>
            <a:ext cx="9143695" cy="1612392"/>
          </a:xfrm>
        </p:spPr>
        <p:txBody>
          <a:bodyPr/>
          <a:lstStyle/>
          <a:p>
            <a:r>
              <a:rPr lang="en-US" sz="4800" dirty="0" err="1"/>
              <a:t>Tahapan</a:t>
            </a:r>
            <a:r>
              <a:rPr lang="en-US" sz="4800" dirty="0"/>
              <a:t> </a:t>
            </a:r>
            <a:r>
              <a:rPr lang="en-US" sz="4800" dirty="0" err="1"/>
              <a:t>Integrasi</a:t>
            </a:r>
            <a:r>
              <a:rPr lang="en-US" sz="4800" dirty="0"/>
              <a:t> SKP </a:t>
            </a:r>
            <a:r>
              <a:rPr lang="en-US" sz="4800" dirty="0" err="1"/>
              <a:t>Tahun</a:t>
            </a:r>
            <a:r>
              <a:rPr lang="en-US" sz="4800" dirty="0"/>
              <a:t>  2021</a:t>
            </a:r>
          </a:p>
        </p:txBody>
      </p:sp>
    </p:spTree>
    <p:extLst>
      <p:ext uri="{BB962C8B-B14F-4D97-AF65-F5344CB8AC3E}">
        <p14:creationId xmlns:p14="http://schemas.microsoft.com/office/powerpoint/2010/main" val="2442369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PPK Semester 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Semester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Mengkonversi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skp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semester 1 </a:t>
            </a:r>
            <a:r>
              <a:rPr lang="en-US" dirty="0" err="1"/>
              <a:t>tahun</a:t>
            </a:r>
            <a:r>
              <a:rPr lang="en-US" dirty="0"/>
              <a:t> 2021</a:t>
            </a:r>
          </a:p>
          <a:p>
            <a:r>
              <a:rPr lang="en-US" dirty="0" err="1"/>
              <a:t>Integrasi</a:t>
            </a:r>
            <a:r>
              <a:rPr lang="en-US" dirty="0"/>
              <a:t> 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124201"/>
            <a:ext cx="7696200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n-NO" sz="2400" dirty="0"/>
              <a:t>50% Nilai PPK Semester 1 + 50% Nilai Kinerja Semester 2</a:t>
            </a:r>
          </a:p>
        </p:txBody>
      </p:sp>
    </p:spTree>
    <p:extLst>
      <p:ext uri="{BB962C8B-B14F-4D97-AF65-F5344CB8AC3E}">
        <p14:creationId xmlns:p14="http://schemas.microsoft.com/office/powerpoint/2010/main" val="2564191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1925"/>
            <a:ext cx="92202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47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6249"/>
            <a:ext cx="8610600" cy="61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40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25780" y="237744"/>
            <a:ext cx="9464040" cy="743712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CONTOH SKP INTEGRASI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038198"/>
            <a:ext cx="8534399" cy="54388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40934" y="1676400"/>
            <a:ext cx="2916866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18001" y="1671969"/>
            <a:ext cx="2916866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6065874"/>
            <a:ext cx="2916866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</a:p>
          <a:p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9" name="Rectangle 8"/>
          <p:cNvSpPr/>
          <p:nvPr/>
        </p:nvSpPr>
        <p:spPr>
          <a:xfrm>
            <a:off x="6324600" y="6065874"/>
            <a:ext cx="2916866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</a:p>
          <a:p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</p:spTree>
    <p:extLst>
      <p:ext uri="{BB962C8B-B14F-4D97-AF65-F5344CB8AC3E}">
        <p14:creationId xmlns:p14="http://schemas.microsoft.com/office/powerpoint/2010/main" val="4104121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1752600"/>
            <a:ext cx="8077200" cy="1612392"/>
          </a:xfrm>
        </p:spPr>
        <p:txBody>
          <a:bodyPr/>
          <a:lstStyle/>
          <a:p>
            <a:r>
              <a:rPr lang="en-US" sz="4800" dirty="0" err="1"/>
              <a:t>Penyusunan</a:t>
            </a:r>
            <a:r>
              <a:rPr lang="en-US" sz="4800" dirty="0"/>
              <a:t> SKP </a:t>
            </a:r>
            <a:r>
              <a:rPr lang="en-US" sz="4800" dirty="0" err="1"/>
              <a:t>Tahun</a:t>
            </a:r>
            <a:r>
              <a:rPr lang="en-US" sz="4800" dirty="0"/>
              <a:t>  2022</a:t>
            </a:r>
          </a:p>
        </p:txBody>
      </p:sp>
    </p:spTree>
    <p:extLst>
      <p:ext uri="{BB962C8B-B14F-4D97-AF65-F5344CB8AC3E}">
        <p14:creationId xmlns:p14="http://schemas.microsoft.com/office/powerpoint/2010/main" val="3454974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94640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ALUR PENYUSUNAN DAN PENILAIAN SKP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27" t="28824" r="43167" b="17360"/>
          <a:stretch/>
        </p:blipFill>
        <p:spPr>
          <a:xfrm>
            <a:off x="609601" y="1524001"/>
            <a:ext cx="8925715" cy="48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35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304800"/>
            <a:ext cx="9464040" cy="685800"/>
          </a:xfrm>
        </p:spPr>
        <p:txBody>
          <a:bodyPr>
            <a:normAutofit/>
          </a:bodyPr>
          <a:lstStyle/>
          <a:p>
            <a:r>
              <a:rPr lang="en-US" sz="4000" dirty="0" err="1"/>
              <a:t>Contoh</a:t>
            </a:r>
            <a:r>
              <a:rPr lang="en-US" sz="4000" dirty="0"/>
              <a:t> </a:t>
            </a:r>
            <a:r>
              <a:rPr lang="en-US" sz="4000" dirty="0" err="1"/>
              <a:t>Lembar</a:t>
            </a:r>
            <a:r>
              <a:rPr lang="en-US" sz="4000" dirty="0"/>
              <a:t> SKP JPT </a:t>
            </a:r>
            <a:r>
              <a:rPr lang="en-US" sz="4000" dirty="0" err="1"/>
              <a:t>bdk</a:t>
            </a:r>
            <a:r>
              <a:rPr lang="en-US" sz="4000" dirty="0"/>
              <a:t> PP 30 </a:t>
            </a:r>
            <a:r>
              <a:rPr lang="en-US" sz="4000" dirty="0" err="1"/>
              <a:t>Thn</a:t>
            </a:r>
            <a:r>
              <a:rPr lang="en-US" sz="4000" dirty="0"/>
              <a:t> 2019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4054"/>
          <a:stretch/>
        </p:blipFill>
        <p:spPr>
          <a:xfrm>
            <a:off x="525781" y="990600"/>
            <a:ext cx="9151620" cy="541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46768" y="1740198"/>
            <a:ext cx="2830033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59788" y="1722478"/>
            <a:ext cx="2517614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7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304800"/>
            <a:ext cx="9464040" cy="1143000"/>
          </a:xfrm>
        </p:spPr>
        <p:txBody>
          <a:bodyPr/>
          <a:lstStyle/>
          <a:p>
            <a:pPr algn="ctr"/>
            <a:r>
              <a:rPr lang="en-US" dirty="0"/>
              <a:t>MAKSUD DAN TUJUAN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238" y="1967181"/>
            <a:ext cx="9390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MAKSUD</a:t>
            </a:r>
            <a:endParaRPr lang="id-ID" sz="2000" dirty="0"/>
          </a:p>
          <a:p>
            <a:pPr algn="ctr"/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transisi</a:t>
            </a:r>
            <a:r>
              <a:rPr lang="en-US" sz="2000" dirty="0"/>
              <a:t>/</a:t>
            </a:r>
            <a:r>
              <a:rPr lang="en-US" sz="2000" dirty="0" err="1"/>
              <a:t>peralihan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ketentuan</a:t>
            </a:r>
            <a:r>
              <a:rPr lang="en-US" sz="2000" dirty="0"/>
              <a:t> </a:t>
            </a:r>
            <a:r>
              <a:rPr lang="en-US" sz="2000" dirty="0" err="1"/>
              <a:t>pelaksanaan</a:t>
            </a:r>
            <a:r>
              <a:rPr lang="en-US" sz="2000" dirty="0"/>
              <a:t> PP 46 </a:t>
            </a:r>
            <a:r>
              <a:rPr lang="en-US" sz="2000" dirty="0" err="1"/>
              <a:t>Tahun</a:t>
            </a:r>
            <a:r>
              <a:rPr lang="en-US" sz="2000" dirty="0"/>
              <a:t> 2011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Penilaian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ketentuan</a:t>
            </a:r>
            <a:r>
              <a:rPr lang="en-US" sz="2000" dirty="0"/>
              <a:t> </a:t>
            </a:r>
            <a:r>
              <a:rPr lang="en-US" sz="2000" dirty="0" err="1"/>
              <a:t>pelaksanaan</a:t>
            </a:r>
            <a:r>
              <a:rPr lang="en-US" sz="2000" dirty="0"/>
              <a:t> PP 30 </a:t>
            </a:r>
            <a:r>
              <a:rPr lang="en-US" sz="2000" dirty="0" err="1"/>
              <a:t>Tahun</a:t>
            </a:r>
            <a:r>
              <a:rPr lang="en-US" sz="2000" dirty="0"/>
              <a:t> 2019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Penilaian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PNS</a:t>
            </a:r>
            <a:endParaRPr lang="id-ID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1" y="3810000"/>
            <a:ext cx="93907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TUJUAN </a:t>
            </a:r>
            <a:endParaRPr lang="id-ID" sz="2000" dirty="0"/>
          </a:p>
          <a:p>
            <a:pPr marL="457192" indent="-457192" algn="ctr">
              <a:buAutoNum type="alphaUcPeriod"/>
            </a:pPr>
            <a:r>
              <a:rPr lang="en-US" sz="2000" dirty="0" err="1"/>
              <a:t>Pedoman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Instansi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Penyusunan</a:t>
            </a:r>
            <a:r>
              <a:rPr lang="en-US" sz="2000" dirty="0"/>
              <a:t> </a:t>
            </a:r>
            <a:r>
              <a:rPr lang="en-US" sz="2000" dirty="0" err="1"/>
              <a:t>Sasaran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</a:t>
            </a:r>
            <a:r>
              <a:rPr lang="en-US" sz="2000" dirty="0" err="1"/>
              <a:t>Pegawai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Penilaian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PNS </a:t>
            </a:r>
            <a:r>
              <a:rPr lang="en-US" sz="2000" dirty="0" err="1"/>
              <a:t>Periode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2021.</a:t>
            </a:r>
          </a:p>
          <a:p>
            <a:pPr marL="457192" indent="-457192" algn="ctr">
              <a:buAutoNum type="alphaUcPeriod"/>
            </a:pP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Instansi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Penyesuaian</a:t>
            </a:r>
            <a:r>
              <a:rPr lang="en-US" sz="2000" dirty="0"/>
              <a:t> </a:t>
            </a:r>
            <a:r>
              <a:rPr lang="en-US" sz="2000" dirty="0" err="1"/>
              <a:t>implementasi</a:t>
            </a:r>
            <a:r>
              <a:rPr lang="en-US" sz="2000" dirty="0"/>
              <a:t> </a:t>
            </a:r>
            <a:r>
              <a:rPr lang="en-US" sz="2000" dirty="0" err="1"/>
              <a:t>ketentuan</a:t>
            </a:r>
            <a:r>
              <a:rPr lang="en-US" sz="2000" dirty="0"/>
              <a:t> </a:t>
            </a:r>
            <a:r>
              <a:rPr lang="en-US" sz="2000" dirty="0" err="1"/>
              <a:t>pelaksanaan</a:t>
            </a:r>
            <a:r>
              <a:rPr lang="en-US" sz="2000" dirty="0"/>
              <a:t> PP 30 </a:t>
            </a:r>
            <a:r>
              <a:rPr lang="en-US" sz="2000" dirty="0" err="1"/>
              <a:t>Tahun</a:t>
            </a:r>
            <a:r>
              <a:rPr lang="en-US" sz="2000" dirty="0"/>
              <a:t> 2019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629451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304800"/>
            <a:ext cx="9464040" cy="685800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Contoh</a:t>
            </a:r>
            <a:r>
              <a:rPr lang="en-US" sz="4000" dirty="0"/>
              <a:t> </a:t>
            </a:r>
            <a:r>
              <a:rPr lang="en-US" sz="4000" dirty="0" err="1"/>
              <a:t>Lembar</a:t>
            </a:r>
            <a:r>
              <a:rPr lang="en-US" sz="4000" dirty="0"/>
              <a:t> </a:t>
            </a:r>
            <a:r>
              <a:rPr lang="en-US" sz="4000" dirty="0" err="1"/>
              <a:t>Reviu</a:t>
            </a:r>
            <a:r>
              <a:rPr lang="en-US" sz="4000" dirty="0"/>
              <a:t> SKP JPT </a:t>
            </a:r>
            <a:r>
              <a:rPr lang="en-US" sz="4000" dirty="0" err="1"/>
              <a:t>bdk</a:t>
            </a:r>
            <a:r>
              <a:rPr lang="en-US" sz="4000" dirty="0"/>
              <a:t> PP 30 </a:t>
            </a:r>
            <a:r>
              <a:rPr lang="en-US" sz="4000" dirty="0" err="1"/>
              <a:t>Thn</a:t>
            </a:r>
            <a:r>
              <a:rPr lang="en-US" sz="4000" dirty="0"/>
              <a:t> 2019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990600"/>
            <a:ext cx="8991600" cy="56856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1" y="1206798"/>
            <a:ext cx="283003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7902" y="1807541"/>
            <a:ext cx="2546499" cy="5546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1702" y="1807541"/>
            <a:ext cx="2830033" cy="554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39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28600"/>
            <a:ext cx="9464040" cy="762000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Lanjutan</a:t>
            </a:r>
            <a:r>
              <a:rPr lang="en-US" sz="4000" dirty="0"/>
              <a:t> :  </a:t>
            </a:r>
            <a:br>
              <a:rPr lang="en-US" sz="4000" dirty="0"/>
            </a:br>
            <a:r>
              <a:rPr lang="en-US" sz="4000" dirty="0" err="1"/>
              <a:t>Contoh</a:t>
            </a:r>
            <a:r>
              <a:rPr lang="en-US" sz="4000" dirty="0"/>
              <a:t> </a:t>
            </a:r>
            <a:r>
              <a:rPr lang="en-US" sz="4000" dirty="0" err="1"/>
              <a:t>Lembar</a:t>
            </a:r>
            <a:r>
              <a:rPr lang="en-US" sz="4000" dirty="0"/>
              <a:t> </a:t>
            </a:r>
            <a:r>
              <a:rPr lang="en-US" sz="4000" dirty="0" err="1"/>
              <a:t>Reviu</a:t>
            </a:r>
            <a:r>
              <a:rPr lang="en-US" sz="4000" dirty="0"/>
              <a:t> SKP JPT </a:t>
            </a:r>
            <a:r>
              <a:rPr lang="en-US" sz="4000" dirty="0" err="1"/>
              <a:t>bdk</a:t>
            </a:r>
            <a:r>
              <a:rPr lang="en-US" sz="4000" dirty="0"/>
              <a:t> PP 30 </a:t>
            </a:r>
            <a:r>
              <a:rPr lang="en-US" sz="4000" dirty="0" err="1"/>
              <a:t>Thn</a:t>
            </a:r>
            <a:r>
              <a:rPr lang="en-US" sz="4000" dirty="0"/>
              <a:t> 2019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1" y="1019176"/>
            <a:ext cx="9182100" cy="5686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3200" y="6324600"/>
            <a:ext cx="2830033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</a:p>
          <a:p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</p:spTree>
    <p:extLst>
      <p:ext uri="{BB962C8B-B14F-4D97-AF65-F5344CB8AC3E}">
        <p14:creationId xmlns:p14="http://schemas.microsoft.com/office/powerpoint/2010/main" val="1429205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2886"/>
            <a:ext cx="9464040" cy="581025"/>
          </a:xfrm>
        </p:spPr>
        <p:txBody>
          <a:bodyPr>
            <a:normAutofit/>
          </a:bodyPr>
          <a:lstStyle/>
          <a:p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Lembar</a:t>
            </a:r>
            <a:r>
              <a:rPr lang="en-US" sz="3200" dirty="0"/>
              <a:t> </a:t>
            </a:r>
            <a:r>
              <a:rPr lang="en-US" sz="3200" dirty="0" err="1"/>
              <a:t>Penetapan</a:t>
            </a:r>
            <a:r>
              <a:rPr lang="en-US" sz="3200" dirty="0"/>
              <a:t> SKP JPT </a:t>
            </a:r>
            <a:r>
              <a:rPr lang="en-US" sz="3200" dirty="0" err="1"/>
              <a:t>bdk</a:t>
            </a:r>
            <a:r>
              <a:rPr lang="en-US" sz="3200" dirty="0"/>
              <a:t> PP 30 </a:t>
            </a:r>
            <a:r>
              <a:rPr lang="en-US" sz="3200" dirty="0" err="1"/>
              <a:t>Thn</a:t>
            </a:r>
            <a:r>
              <a:rPr lang="en-US" sz="3200" dirty="0"/>
              <a:t>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990599"/>
            <a:ext cx="9144000" cy="5715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6767" y="1663996"/>
            <a:ext cx="3505200" cy="5458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1" y="1663995"/>
            <a:ext cx="2620926" cy="5458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9967" y="6312196"/>
            <a:ext cx="2819400" cy="5458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8" name="Rectangle 7"/>
          <p:cNvSpPr/>
          <p:nvPr/>
        </p:nvSpPr>
        <p:spPr>
          <a:xfrm>
            <a:off x="6324600" y="6326484"/>
            <a:ext cx="2819400" cy="5458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194778"/>
            <a:ext cx="3505200" cy="302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90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2886"/>
            <a:ext cx="9464040" cy="581025"/>
          </a:xfrm>
        </p:spPr>
        <p:txBody>
          <a:bodyPr>
            <a:normAutofit/>
          </a:bodyPr>
          <a:lstStyle/>
          <a:p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Lembar</a:t>
            </a:r>
            <a:r>
              <a:rPr lang="en-US" sz="3200" dirty="0"/>
              <a:t> </a:t>
            </a:r>
            <a:r>
              <a:rPr lang="en-US" sz="3200" dirty="0" err="1"/>
              <a:t>Penetapan</a:t>
            </a:r>
            <a:r>
              <a:rPr lang="en-US" sz="3200" dirty="0"/>
              <a:t> SKP JA </a:t>
            </a:r>
            <a:r>
              <a:rPr lang="en-US" sz="3200" dirty="0" err="1"/>
              <a:t>bdk</a:t>
            </a:r>
            <a:r>
              <a:rPr lang="en-US" sz="3200" dirty="0"/>
              <a:t> PP 30 </a:t>
            </a:r>
            <a:r>
              <a:rPr lang="en-US" sz="3200" dirty="0" err="1"/>
              <a:t>Thn</a:t>
            </a:r>
            <a:r>
              <a:rPr lang="en-US" sz="3200" dirty="0"/>
              <a:t> 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37" y="866772"/>
            <a:ext cx="8862526" cy="5838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49564" y="6238099"/>
            <a:ext cx="2819400" cy="5458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2200" y="6262908"/>
            <a:ext cx="2819400" cy="5458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2800" y="1447800"/>
            <a:ext cx="2438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7799" y="1447800"/>
            <a:ext cx="2438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55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119"/>
            <a:ext cx="946404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bdk</a:t>
            </a:r>
            <a:r>
              <a:rPr lang="en-US" dirty="0"/>
              <a:t> PP 30 </a:t>
            </a:r>
            <a:r>
              <a:rPr lang="en-US" dirty="0" err="1"/>
              <a:t>Thn</a:t>
            </a:r>
            <a:r>
              <a:rPr lang="en-US" dirty="0"/>
              <a:t> 2019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7" y="1227931"/>
            <a:ext cx="9524999" cy="51204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09800" y="1905000"/>
            <a:ext cx="2971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24537" y="5802608"/>
            <a:ext cx="3471863" cy="5458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49441" y="1928812"/>
            <a:ext cx="2971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80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152400"/>
            <a:ext cx="946404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Contoh</a:t>
            </a:r>
            <a:r>
              <a:rPr lang="en-US" sz="3600" dirty="0"/>
              <a:t> </a:t>
            </a:r>
            <a:r>
              <a:rPr lang="en-US" sz="3600" dirty="0" err="1"/>
              <a:t>Lembar</a:t>
            </a:r>
            <a:r>
              <a:rPr lang="en-US" sz="3600" dirty="0"/>
              <a:t> Lap. </a:t>
            </a:r>
            <a:r>
              <a:rPr lang="en-US" sz="3600" dirty="0" err="1"/>
              <a:t>Dok</a:t>
            </a:r>
            <a:r>
              <a:rPr lang="en-US" sz="3600" dirty="0"/>
              <a:t>. </a:t>
            </a:r>
            <a:r>
              <a:rPr lang="en-US" sz="3600" dirty="0" err="1"/>
              <a:t>Penilaian</a:t>
            </a:r>
            <a:r>
              <a:rPr lang="en-US" sz="3600" dirty="0"/>
              <a:t> </a:t>
            </a:r>
            <a:r>
              <a:rPr lang="en-US" sz="3600" dirty="0" err="1"/>
              <a:t>Kinerja</a:t>
            </a:r>
            <a:r>
              <a:rPr lang="en-US" sz="3600" dirty="0"/>
              <a:t> </a:t>
            </a:r>
            <a:r>
              <a:rPr lang="en-US" sz="3600" dirty="0" err="1"/>
              <a:t>bdk</a:t>
            </a:r>
            <a:r>
              <a:rPr lang="en-US" sz="3600" dirty="0"/>
              <a:t> PP 30 </a:t>
            </a:r>
            <a:r>
              <a:rPr lang="en-US" sz="3600" dirty="0" err="1"/>
              <a:t>Thn</a:t>
            </a:r>
            <a:r>
              <a:rPr lang="en-US" sz="3600" dirty="0"/>
              <a:t> 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1000124"/>
            <a:ext cx="7620000" cy="5629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912" y="1233489"/>
            <a:ext cx="2971800" cy="442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912" y="2033590"/>
            <a:ext cx="2971800" cy="328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912" y="2719391"/>
            <a:ext cx="2971800" cy="328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1" y="6093119"/>
            <a:ext cx="3471863" cy="5458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8363" y="5345850"/>
            <a:ext cx="3119438" cy="369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47862" y="5295343"/>
            <a:ext cx="3233739" cy="369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NIP</a:t>
            </a:r>
          </a:p>
        </p:txBody>
      </p:sp>
    </p:spTree>
    <p:extLst>
      <p:ext uri="{BB962C8B-B14F-4D97-AF65-F5344CB8AC3E}">
        <p14:creationId xmlns:p14="http://schemas.microsoft.com/office/powerpoint/2010/main" val="1460142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86656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800"/>
            <a:ext cx="946404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MEKANISME PENYUSUNAN SKP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1" y="1685927"/>
            <a:ext cx="8742219" cy="41814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404" y="457200"/>
            <a:ext cx="946404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PERBEDAAN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935481"/>
            <a:ext cx="4655820" cy="4389120"/>
          </a:xfrm>
        </p:spPr>
        <p:txBody>
          <a:bodyPr/>
          <a:lstStyle/>
          <a:p>
            <a:r>
              <a:rPr lang="en-US" sz="1800" dirty="0" err="1"/>
              <a:t>Berbasis</a:t>
            </a:r>
            <a:r>
              <a:rPr lang="en-US" sz="1800" dirty="0"/>
              <a:t> </a:t>
            </a:r>
            <a:r>
              <a:rPr lang="en-US" sz="1800" dirty="0" err="1"/>
              <a:t>Aktifitas</a:t>
            </a:r>
            <a:endParaRPr lang="en-US" sz="1800" dirty="0"/>
          </a:p>
          <a:p>
            <a:pPr marL="287333" indent="0">
              <a:buNone/>
            </a:pPr>
            <a:r>
              <a:rPr lang="en-US" sz="1800" dirty="0" err="1"/>
              <a:t>Contoh</a:t>
            </a:r>
            <a:r>
              <a:rPr lang="en-US" sz="1800" dirty="0"/>
              <a:t> : </a:t>
            </a:r>
            <a:r>
              <a:rPr lang="en-US" sz="1800" dirty="0" err="1"/>
              <a:t>Melaksanakan</a:t>
            </a:r>
            <a:r>
              <a:rPr lang="en-US" sz="1800" dirty="0"/>
              <a:t>, </a:t>
            </a:r>
            <a:r>
              <a:rPr lang="en-US" sz="1800" dirty="0" err="1"/>
              <a:t>melakukan</a:t>
            </a:r>
            <a:r>
              <a:rPr lang="en-US" sz="1800" dirty="0"/>
              <a:t>, </a:t>
            </a:r>
            <a:r>
              <a:rPr lang="en-US" sz="1800" dirty="0" err="1"/>
              <a:t>membuat</a:t>
            </a:r>
            <a:endParaRPr lang="en-US" sz="1800" dirty="0"/>
          </a:p>
          <a:p>
            <a:pPr marL="287333" indent="-287333"/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klasifikasi</a:t>
            </a:r>
            <a:endParaRPr lang="en-US" sz="1800" dirty="0"/>
          </a:p>
          <a:p>
            <a:pPr marL="287333" indent="-287333"/>
            <a:r>
              <a:rPr lang="en-US" sz="1800" dirty="0" err="1"/>
              <a:t>Kongkrit</a:t>
            </a:r>
            <a:endParaRPr lang="en-US" sz="1800" dirty="0"/>
          </a:p>
          <a:p>
            <a:pPr marL="287333" indent="-287333"/>
            <a:r>
              <a:rPr lang="en-US" sz="1800" dirty="0"/>
              <a:t>SKP JPT </a:t>
            </a:r>
            <a:r>
              <a:rPr lang="en-US" sz="1800" dirty="0" err="1"/>
              <a:t>berdasarkan</a:t>
            </a:r>
            <a:r>
              <a:rPr lang="en-US" sz="1800" dirty="0"/>
              <a:t> DPA </a:t>
            </a:r>
            <a:r>
              <a:rPr lang="en-US" sz="1800" dirty="0" err="1"/>
              <a:t>dan</a:t>
            </a:r>
            <a:r>
              <a:rPr lang="en-US" sz="1800" dirty="0"/>
              <a:t> RENSTRA</a:t>
            </a:r>
          </a:p>
          <a:p>
            <a:pPr marL="287333" indent="-287333"/>
            <a:r>
              <a:rPr lang="en-US" sz="1800" dirty="0" err="1"/>
              <a:t>Bobot</a:t>
            </a:r>
            <a:r>
              <a:rPr lang="en-US" sz="1800" dirty="0"/>
              <a:t> : 60% SKP </a:t>
            </a:r>
            <a:r>
              <a:rPr lang="en-US" sz="1800" dirty="0" err="1"/>
              <a:t>dan</a:t>
            </a:r>
            <a:r>
              <a:rPr lang="en-US" sz="1800" dirty="0"/>
              <a:t> 40% </a:t>
            </a:r>
            <a:r>
              <a:rPr lang="en-US" sz="1800" dirty="0" err="1"/>
              <a:t>Perilaku</a:t>
            </a:r>
            <a:endParaRPr lang="en-US" sz="1800" dirty="0"/>
          </a:p>
          <a:p>
            <a:pPr marL="287333" indent="-287333"/>
            <a:r>
              <a:rPr lang="en-US" sz="1800" dirty="0"/>
              <a:t>Range </a:t>
            </a:r>
            <a:r>
              <a:rPr lang="en-US" sz="1800" dirty="0" err="1"/>
              <a:t>Nilai</a:t>
            </a:r>
            <a:r>
              <a:rPr lang="en-US" sz="1800" dirty="0"/>
              <a:t> SKP </a:t>
            </a:r>
            <a:r>
              <a:rPr lang="en-US" sz="1800" dirty="0" err="1"/>
              <a:t>hingga</a:t>
            </a:r>
            <a:r>
              <a:rPr lang="en-US" sz="1800" dirty="0"/>
              <a:t> 99</a:t>
            </a:r>
          </a:p>
          <a:p>
            <a:pPr marL="287333" indent="-287333"/>
            <a:r>
              <a:rPr lang="en-US" sz="1800" dirty="0" err="1"/>
              <a:t>Komposisi</a:t>
            </a:r>
            <a:r>
              <a:rPr lang="en-US" sz="1800" dirty="0"/>
              <a:t> PPK : SKP, </a:t>
            </a:r>
            <a:r>
              <a:rPr lang="en-US" sz="1800" dirty="0" err="1"/>
              <a:t>Tugas</a:t>
            </a:r>
            <a:r>
              <a:rPr lang="en-US" sz="1800" dirty="0"/>
              <a:t> </a:t>
            </a:r>
            <a:r>
              <a:rPr lang="en-US" sz="1800" dirty="0" err="1"/>
              <a:t>Tambahan</a:t>
            </a:r>
            <a:r>
              <a:rPr lang="en-US" sz="1800" dirty="0"/>
              <a:t>/</a:t>
            </a:r>
            <a:r>
              <a:rPr lang="en-US" sz="1800" dirty="0" err="1"/>
              <a:t>Kreatifitas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Perilaku</a:t>
            </a:r>
            <a:endParaRPr lang="en-US" sz="1800" dirty="0"/>
          </a:p>
          <a:p>
            <a:pPr marL="287333" indent="-287333"/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125424"/>
            <a:ext cx="39624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PP 46 </a:t>
            </a:r>
            <a:r>
              <a:rPr lang="en-US" sz="3600" dirty="0" err="1"/>
              <a:t>Thn</a:t>
            </a:r>
            <a:r>
              <a:rPr lang="en-US" sz="3600" dirty="0"/>
              <a:t> 2011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62600" y="1125424"/>
            <a:ext cx="39624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PP 30 </a:t>
            </a:r>
            <a:r>
              <a:rPr lang="en-US" sz="3600" dirty="0" err="1"/>
              <a:t>Thn</a:t>
            </a:r>
            <a:r>
              <a:rPr lang="en-US" sz="3600" dirty="0"/>
              <a:t> 2019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31180" y="1904105"/>
            <a:ext cx="4327264" cy="43891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Berbasis</a:t>
            </a:r>
            <a:r>
              <a:rPr lang="en-US" sz="1800" dirty="0"/>
              <a:t> Output/</a:t>
            </a:r>
            <a:r>
              <a:rPr lang="en-US" sz="1800" dirty="0" err="1"/>
              <a:t>Capaian</a:t>
            </a:r>
            <a:r>
              <a:rPr lang="en-US" sz="1800" dirty="0"/>
              <a:t> </a:t>
            </a:r>
            <a:r>
              <a:rPr lang="en-US" sz="1800" dirty="0" err="1"/>
              <a:t>Kinerja</a:t>
            </a:r>
            <a:endParaRPr lang="en-US" sz="1800" dirty="0"/>
          </a:p>
          <a:p>
            <a:pPr marL="287333" indent="0">
              <a:buNone/>
            </a:pPr>
            <a:r>
              <a:rPr lang="en-US" sz="1800" dirty="0" err="1"/>
              <a:t>Contoh</a:t>
            </a:r>
            <a:r>
              <a:rPr lang="en-US" sz="1800" dirty="0"/>
              <a:t> : </a:t>
            </a:r>
            <a:r>
              <a:rPr lang="en-US" sz="1800" dirty="0" err="1"/>
              <a:t>Tercapainya</a:t>
            </a:r>
            <a:r>
              <a:rPr lang="en-US" sz="1800" dirty="0"/>
              <a:t>, </a:t>
            </a:r>
            <a:r>
              <a:rPr lang="en-US" sz="1800" dirty="0" err="1"/>
              <a:t>terlaksananya</a:t>
            </a:r>
            <a:r>
              <a:rPr lang="en-US" sz="1800" dirty="0"/>
              <a:t>, </a:t>
            </a:r>
            <a:r>
              <a:rPr lang="en-US" sz="1800" dirty="0" err="1"/>
              <a:t>meningkatnya</a:t>
            </a:r>
            <a:r>
              <a:rPr lang="en-US" sz="1800" dirty="0"/>
              <a:t>, </a:t>
            </a:r>
            <a:r>
              <a:rPr lang="en-US" sz="1800" dirty="0" err="1"/>
              <a:t>terwujudnya</a:t>
            </a:r>
            <a:r>
              <a:rPr lang="en-US" sz="1800" dirty="0"/>
              <a:t>, </a:t>
            </a:r>
            <a:r>
              <a:rPr lang="en-US" sz="1800" dirty="0" err="1"/>
              <a:t>dll</a:t>
            </a:r>
            <a:endParaRPr lang="en-US" dirty="0"/>
          </a:p>
          <a:p>
            <a:pPr marL="287333" indent="-287333"/>
            <a:r>
              <a:rPr lang="en-US" sz="1800" dirty="0" err="1"/>
              <a:t>Klasifikasi</a:t>
            </a:r>
            <a:r>
              <a:rPr lang="en-US" sz="1800" dirty="0"/>
              <a:t> : JPT, JA </a:t>
            </a:r>
            <a:r>
              <a:rPr lang="en-US" sz="1800" dirty="0" err="1"/>
              <a:t>dan</a:t>
            </a:r>
            <a:r>
              <a:rPr lang="en-US" sz="1800" dirty="0"/>
              <a:t> JFT</a:t>
            </a:r>
          </a:p>
          <a:p>
            <a:pPr marL="287333" indent="-287333"/>
            <a:r>
              <a:rPr lang="en-US" sz="1800" dirty="0" err="1"/>
              <a:t>Abstrak</a:t>
            </a:r>
            <a:endParaRPr lang="en-US" sz="1800" dirty="0"/>
          </a:p>
          <a:p>
            <a:pPr marL="287333" indent="-287333"/>
            <a:r>
              <a:rPr lang="en-US" sz="1800" dirty="0"/>
              <a:t>SKP JPT </a:t>
            </a:r>
            <a:r>
              <a:rPr lang="en-US" sz="1800" dirty="0" err="1"/>
              <a:t>berdasarkan</a:t>
            </a:r>
            <a:r>
              <a:rPr lang="en-US" sz="1800" dirty="0"/>
              <a:t> PK </a:t>
            </a:r>
            <a:r>
              <a:rPr lang="en-US" sz="1800" dirty="0" err="1"/>
              <a:t>dan</a:t>
            </a:r>
            <a:r>
              <a:rPr lang="en-US" sz="1800" dirty="0"/>
              <a:t> IKU</a:t>
            </a:r>
          </a:p>
          <a:p>
            <a:pPr marL="287333" indent="-287333"/>
            <a:r>
              <a:rPr lang="en-US" sz="1800" dirty="0" err="1"/>
              <a:t>Bobot</a:t>
            </a:r>
            <a:r>
              <a:rPr lang="en-US" sz="1800" dirty="0"/>
              <a:t> : 60% SKP </a:t>
            </a:r>
            <a:r>
              <a:rPr lang="en-US" sz="1800" dirty="0" err="1"/>
              <a:t>dan</a:t>
            </a:r>
            <a:r>
              <a:rPr lang="en-US" sz="1800" dirty="0"/>
              <a:t> 40% </a:t>
            </a:r>
            <a:r>
              <a:rPr lang="en-US" sz="1800" dirty="0" err="1"/>
              <a:t>Perilaku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Instansi</a:t>
            </a:r>
            <a:r>
              <a:rPr lang="en-US" sz="1800" dirty="0"/>
              <a:t> yang </a:t>
            </a:r>
            <a:r>
              <a:rPr lang="en-US" sz="1800" dirty="0" err="1"/>
              <a:t>menerapkan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360 </a:t>
            </a:r>
            <a:r>
              <a:rPr lang="en-US" sz="1800" dirty="0" err="1"/>
              <a:t>derajat</a:t>
            </a:r>
            <a:r>
              <a:rPr lang="en-US" sz="1800" dirty="0"/>
              <a:t>). 70% SKP </a:t>
            </a:r>
            <a:r>
              <a:rPr lang="en-US" sz="1800" dirty="0" err="1"/>
              <a:t>dan</a:t>
            </a:r>
            <a:r>
              <a:rPr lang="en-US" sz="1800" dirty="0"/>
              <a:t> 30% </a:t>
            </a:r>
            <a:r>
              <a:rPr lang="en-US" sz="1800" dirty="0" err="1"/>
              <a:t>Perilaku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Instansi</a:t>
            </a:r>
            <a:r>
              <a:rPr lang="en-US" sz="1800" dirty="0"/>
              <a:t> yang </a:t>
            </a:r>
            <a:r>
              <a:rPr lang="en-US" sz="1800" dirty="0" err="1"/>
              <a:t>belum</a:t>
            </a:r>
            <a:r>
              <a:rPr lang="en-US" sz="1800" dirty="0"/>
              <a:t> </a:t>
            </a:r>
            <a:r>
              <a:rPr lang="en-US" sz="1800" dirty="0" err="1"/>
              <a:t>menerapkan</a:t>
            </a:r>
            <a:endParaRPr lang="en-US" sz="1800" dirty="0"/>
          </a:p>
          <a:p>
            <a:pPr marL="287333" indent="-287333"/>
            <a:r>
              <a:rPr lang="en-US" sz="1800" dirty="0"/>
              <a:t>Range </a:t>
            </a:r>
            <a:r>
              <a:rPr lang="en-US" sz="1800" dirty="0" err="1"/>
              <a:t>Nilai</a:t>
            </a:r>
            <a:r>
              <a:rPr lang="en-US" sz="1800" dirty="0"/>
              <a:t> SKP </a:t>
            </a:r>
            <a:r>
              <a:rPr lang="en-US" sz="1800" dirty="0" err="1"/>
              <a:t>hingga</a:t>
            </a:r>
            <a:r>
              <a:rPr lang="en-US" sz="1800" dirty="0"/>
              <a:t> 120</a:t>
            </a:r>
          </a:p>
          <a:p>
            <a:pPr marL="287333" indent="-287333"/>
            <a:r>
              <a:rPr lang="en-US" sz="1800" dirty="0" err="1"/>
              <a:t>Komposisi</a:t>
            </a:r>
            <a:r>
              <a:rPr lang="en-US" sz="1800" dirty="0"/>
              <a:t> SKP : </a:t>
            </a:r>
            <a:r>
              <a:rPr lang="en-US" sz="1800" dirty="0" err="1"/>
              <a:t>Kinerja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 : </a:t>
            </a:r>
            <a:r>
              <a:rPr lang="en-US" sz="1800" dirty="0" err="1"/>
              <a:t>direktif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inisiatif</a:t>
            </a:r>
            <a:r>
              <a:rPr lang="en-US" sz="1800" dirty="0"/>
              <a:t>, </a:t>
            </a:r>
            <a:r>
              <a:rPr lang="en-US" sz="1800" dirty="0" err="1"/>
              <a:t>Kinerja</a:t>
            </a:r>
            <a:r>
              <a:rPr lang="en-US" sz="1800" dirty="0"/>
              <a:t> </a:t>
            </a:r>
            <a:r>
              <a:rPr lang="en-US" sz="1800" dirty="0" err="1"/>
              <a:t>Tambahan</a:t>
            </a:r>
            <a:r>
              <a:rPr lang="en-US" sz="1800" dirty="0"/>
              <a:t> :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mendukung</a:t>
            </a:r>
            <a:r>
              <a:rPr lang="en-US" sz="1800" dirty="0"/>
              <a:t> PK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kinerja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, </a:t>
            </a:r>
            <a:r>
              <a:rPr lang="en-US" sz="1800" dirty="0" err="1"/>
              <a:t>ditugaskan</a:t>
            </a:r>
            <a:r>
              <a:rPr lang="en-US" sz="1800" dirty="0"/>
              <a:t> </a:t>
            </a:r>
            <a:r>
              <a:rPr lang="en-US" sz="1800" dirty="0" err="1"/>
              <a:t>krn</a:t>
            </a:r>
            <a:r>
              <a:rPr lang="en-US" sz="1800" dirty="0"/>
              <a:t> </a:t>
            </a:r>
            <a:r>
              <a:rPr lang="en-US" sz="1800" dirty="0" err="1"/>
              <a:t>kompetensi</a:t>
            </a:r>
            <a:r>
              <a:rPr lang="en-US" sz="1800" dirty="0"/>
              <a:t>/community </a:t>
            </a:r>
            <a:r>
              <a:rPr lang="en-US" sz="1800" dirty="0" err="1"/>
              <a:t>involment</a:t>
            </a:r>
            <a:r>
              <a:rPr lang="en-US" sz="1800" dirty="0"/>
              <a:t>/development commitment</a:t>
            </a:r>
          </a:p>
          <a:p>
            <a:pPr marL="287333" indent="0">
              <a:buNone/>
            </a:pPr>
            <a:r>
              <a:rPr lang="en-US" sz="1800" dirty="0" err="1"/>
              <a:t>Contoh</a:t>
            </a:r>
            <a:r>
              <a:rPr lang="en-US" sz="1800" dirty="0"/>
              <a:t> : </a:t>
            </a:r>
            <a:r>
              <a:rPr lang="en-US" sz="1800" dirty="0" err="1"/>
              <a:t>ketua</a:t>
            </a:r>
            <a:r>
              <a:rPr lang="en-US" sz="1800" dirty="0"/>
              <a:t> </a:t>
            </a:r>
            <a:r>
              <a:rPr lang="en-US" sz="1800" dirty="0" err="1"/>
              <a:t>Korpri</a:t>
            </a:r>
            <a:r>
              <a:rPr lang="en-US" sz="1800" dirty="0"/>
              <a:t> </a:t>
            </a:r>
            <a:r>
              <a:rPr lang="en-US" sz="1800" dirty="0" err="1"/>
              <a:t>Provinsi</a:t>
            </a:r>
            <a:r>
              <a:rPr lang="en-US" sz="1800" dirty="0"/>
              <a:t>, Tim PAK, Diklat2 </a:t>
            </a:r>
            <a:r>
              <a:rPr lang="en-US" sz="1800" dirty="0" err="1"/>
              <a:t>mendukung</a:t>
            </a:r>
            <a:r>
              <a:rPr lang="en-US" sz="1800" dirty="0"/>
              <a:t> </a:t>
            </a:r>
            <a:r>
              <a:rPr lang="en-US" sz="1800" dirty="0" err="1"/>
              <a:t>pengembangan</a:t>
            </a:r>
            <a:r>
              <a:rPr lang="en-US" sz="1800" dirty="0"/>
              <a:t> </a:t>
            </a:r>
            <a:r>
              <a:rPr lang="en-US" sz="1800" dirty="0" err="1"/>
              <a:t>diri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613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704089"/>
            <a:ext cx="946404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PERBEDAAN UNSUR PERILAKU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935481"/>
            <a:ext cx="427482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PP 46 TAHUN 2011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14601"/>
            <a:ext cx="3048000" cy="3646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590800"/>
            <a:ext cx="2514600" cy="3523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5001" y="1981519"/>
            <a:ext cx="3304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PP 30 TAHUN 2019</a:t>
            </a:r>
          </a:p>
        </p:txBody>
      </p:sp>
    </p:spTree>
    <p:extLst>
      <p:ext uri="{BB962C8B-B14F-4D97-AF65-F5344CB8AC3E}">
        <p14:creationId xmlns:p14="http://schemas.microsoft.com/office/powerpoint/2010/main" val="342234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381000"/>
            <a:ext cx="9464040" cy="1143000"/>
          </a:xfrm>
        </p:spPr>
        <p:txBody>
          <a:bodyPr/>
          <a:lstStyle/>
          <a:p>
            <a:pPr algn="ctr"/>
            <a:r>
              <a:rPr lang="en-US" dirty="0"/>
              <a:t>SKP INTEGRASI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DENGAN ADANYA SE MENPAN NO 3 TAHUN 2021, </a:t>
            </a:r>
            <a:r>
              <a:rPr lang="en-US" dirty="0" err="1"/>
              <a:t>maka</a:t>
            </a:r>
            <a:r>
              <a:rPr lang="en-US" dirty="0"/>
              <a:t>:</a:t>
            </a:r>
          </a:p>
          <a:p>
            <a:pPr marL="273045" indent="12699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Skp</a:t>
            </a:r>
            <a:r>
              <a:rPr lang="en-US" dirty="0"/>
              <a:t> 2021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manual </a:t>
            </a:r>
            <a:r>
              <a:rPr lang="en-US" dirty="0" err="1"/>
              <a:t>menggunakan</a:t>
            </a:r>
            <a:r>
              <a:rPr lang="en-US" dirty="0"/>
              <a:t> 2 </a:t>
            </a:r>
            <a:r>
              <a:rPr lang="en-US" dirty="0" err="1"/>
              <a:t>versi</a:t>
            </a:r>
            <a:r>
              <a:rPr lang="en-US" dirty="0"/>
              <a:t>, semester 1 : </a:t>
            </a:r>
            <a:r>
              <a:rPr lang="en-US" dirty="0" err="1"/>
              <a:t>berdasarkan</a:t>
            </a:r>
            <a:r>
              <a:rPr lang="en-US" dirty="0"/>
              <a:t> pp 46 </a:t>
            </a:r>
            <a:r>
              <a:rPr lang="en-US" dirty="0" err="1"/>
              <a:t>tahun</a:t>
            </a:r>
            <a:r>
              <a:rPr lang="en-US" dirty="0"/>
              <a:t> 2011. Semester 2 : </a:t>
            </a:r>
            <a:r>
              <a:rPr lang="en-US" dirty="0" err="1"/>
              <a:t>berdasarkan</a:t>
            </a:r>
            <a:r>
              <a:rPr lang="en-US" dirty="0"/>
              <a:t> pp 30 </a:t>
            </a:r>
            <a:r>
              <a:rPr lang="en-US" dirty="0" err="1"/>
              <a:t>tahun</a:t>
            </a:r>
            <a:r>
              <a:rPr lang="en-US" dirty="0"/>
              <a:t> 2019</a:t>
            </a:r>
          </a:p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Cetak</a:t>
            </a:r>
            <a:r>
              <a:rPr lang="en-US" dirty="0"/>
              <a:t> SKP </a:t>
            </a:r>
            <a:r>
              <a:rPr lang="en-US" dirty="0" err="1"/>
              <a:t>Tahunan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PPK Online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,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SKP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SE KEPALA BKN NOMOR 1/SE/I/2022 </a:t>
            </a:r>
            <a:r>
              <a:rPr lang="en-US" dirty="0" err="1"/>
              <a:t>tanggal</a:t>
            </a:r>
            <a:r>
              <a:rPr lang="en-US" dirty="0"/>
              <a:t> 7 </a:t>
            </a:r>
            <a:r>
              <a:rPr lang="en-US" dirty="0" err="1"/>
              <a:t>januari</a:t>
            </a:r>
            <a:r>
              <a:rPr lang="en-US" dirty="0"/>
              <a:t> 2022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kepegawaian</a:t>
            </a:r>
            <a:r>
              <a:rPr lang="en-US" dirty="0"/>
              <a:t> (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, </a:t>
            </a:r>
            <a:r>
              <a:rPr lang="en-US" dirty="0" err="1"/>
              <a:t>Pensiun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lain-lain)</a:t>
            </a:r>
          </a:p>
        </p:txBody>
      </p:sp>
    </p:spTree>
    <p:extLst>
      <p:ext uri="{BB962C8B-B14F-4D97-AF65-F5344CB8AC3E}">
        <p14:creationId xmlns:p14="http://schemas.microsoft.com/office/powerpoint/2010/main" val="195524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Penyusunan</a:t>
            </a:r>
            <a:r>
              <a:rPr lang="en-US" sz="5400" dirty="0"/>
              <a:t> SKP </a:t>
            </a:r>
            <a:r>
              <a:rPr lang="en-US" sz="5400" dirty="0" err="1"/>
              <a:t>Integrasi</a:t>
            </a:r>
            <a:r>
              <a:rPr lang="en-US" sz="5400" dirty="0"/>
              <a:t> 2021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905" y="3276600"/>
            <a:ext cx="8938260" cy="93777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Semester I : </a:t>
            </a:r>
            <a:r>
              <a:rPr lang="en-US" sz="3600" dirty="0" err="1"/>
              <a:t>Periode</a:t>
            </a:r>
            <a:r>
              <a:rPr lang="en-US" sz="3600" dirty="0"/>
              <a:t> </a:t>
            </a:r>
            <a:r>
              <a:rPr lang="en-US" sz="3600" dirty="0" err="1"/>
              <a:t>Januari</a:t>
            </a:r>
            <a:r>
              <a:rPr lang="en-US" sz="3600" dirty="0"/>
              <a:t> – </a:t>
            </a:r>
            <a:r>
              <a:rPr lang="en-US" sz="3600" dirty="0" err="1"/>
              <a:t>Juni</a:t>
            </a:r>
            <a:r>
              <a:rPr lang="en-US" sz="36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1228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704089"/>
            <a:ext cx="9464040" cy="7437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Penyusunan</a:t>
            </a:r>
            <a:r>
              <a:rPr lang="en-US" dirty="0"/>
              <a:t> SKP Semester  1 </a:t>
            </a:r>
            <a:r>
              <a:rPr lang="en-US" dirty="0" err="1"/>
              <a:t>Thn</a:t>
            </a:r>
            <a:r>
              <a:rPr lang="en-US" dirty="0"/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752601"/>
            <a:ext cx="9464040" cy="438912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Berdasarkan</a:t>
            </a:r>
            <a:r>
              <a:rPr lang="en-US" dirty="0"/>
              <a:t> PP 46 </a:t>
            </a:r>
            <a:r>
              <a:rPr lang="en-US" dirty="0" err="1"/>
              <a:t>Tahun</a:t>
            </a:r>
            <a:r>
              <a:rPr lang="en-US" dirty="0"/>
              <a:t> 2011</a:t>
            </a:r>
          </a:p>
          <a:p>
            <a:r>
              <a:rPr lang="en-US" dirty="0" err="1"/>
              <a:t>Nomenklatur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aktifitas</a:t>
            </a:r>
            <a:r>
              <a:rPr lang="en-US" dirty="0"/>
              <a:t> : </a:t>
            </a:r>
            <a:r>
              <a:rPr lang="en-US" dirty="0" err="1"/>
              <a:t>Membuat</a:t>
            </a:r>
            <a:r>
              <a:rPr lang="en-US" dirty="0"/>
              <a:t>, </a:t>
            </a:r>
            <a:r>
              <a:rPr lang="en-US" dirty="0" err="1"/>
              <a:t>menyusun</a:t>
            </a:r>
            <a:r>
              <a:rPr lang="en-US" dirty="0"/>
              <a:t>, </a:t>
            </a:r>
            <a:r>
              <a:rPr lang="en-US" dirty="0" err="1"/>
              <a:t>menyelenggarakan</a:t>
            </a:r>
            <a:r>
              <a:rPr lang="en-US" dirty="0"/>
              <a:t>, </a:t>
            </a:r>
            <a:r>
              <a:rPr lang="en-US" dirty="0" err="1"/>
              <a:t>melakukan</a:t>
            </a:r>
            <a:endParaRPr lang="en-US" dirty="0"/>
          </a:p>
          <a:p>
            <a:r>
              <a:rPr lang="en-US" dirty="0" err="1"/>
              <a:t>Bentuk</a:t>
            </a:r>
            <a:r>
              <a:rPr lang="en-US" dirty="0"/>
              <a:t> SKP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SKP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Jabatan</a:t>
            </a:r>
            <a:endParaRPr lang="en-US" dirty="0"/>
          </a:p>
          <a:p>
            <a:r>
              <a:rPr lang="en-US" dirty="0"/>
              <a:t>Lama </a:t>
            </a:r>
            <a:r>
              <a:rPr lang="en-US" dirty="0" err="1"/>
              <a:t>Kegiatan</a:t>
            </a:r>
            <a:r>
              <a:rPr lang="en-US" dirty="0"/>
              <a:t> : 6 </a:t>
            </a:r>
            <a:r>
              <a:rPr lang="en-US" dirty="0" err="1"/>
              <a:t>bulan</a:t>
            </a:r>
            <a:r>
              <a:rPr lang="en-US" dirty="0"/>
              <a:t> (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4 </a:t>
            </a:r>
            <a:r>
              <a:rPr lang="en-US" dirty="0" err="1"/>
              <a:t>Januari</a:t>
            </a:r>
            <a:r>
              <a:rPr lang="en-US" dirty="0"/>
              <a:t> – 30 </a:t>
            </a:r>
            <a:r>
              <a:rPr lang="en-US" dirty="0" err="1"/>
              <a:t>Juni</a:t>
            </a:r>
            <a:r>
              <a:rPr lang="en-US" dirty="0"/>
              <a:t> 2021)</a:t>
            </a:r>
          </a:p>
          <a:p>
            <a:r>
              <a:rPr lang="en-US" dirty="0" err="1"/>
              <a:t>Bagi</a:t>
            </a:r>
            <a:r>
              <a:rPr lang="en-US" dirty="0"/>
              <a:t> JPT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Administrator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US" dirty="0"/>
          </a:p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menyesuaikan</a:t>
            </a:r>
            <a:endParaRPr lang="en-US" dirty="0"/>
          </a:p>
          <a:p>
            <a:r>
              <a:rPr lang="en-US" dirty="0" err="1"/>
              <a:t>Komposisi</a:t>
            </a:r>
            <a:r>
              <a:rPr lang="en-US" dirty="0"/>
              <a:t> :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, </a:t>
            </a:r>
            <a:r>
              <a:rPr lang="en-US" dirty="0" err="1"/>
              <a:t>Perilaku</a:t>
            </a:r>
            <a:r>
              <a:rPr lang="en-US" dirty="0"/>
              <a:t>,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Kreatifitas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97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1667</TotalTime>
  <Words>913</Words>
  <Application>Microsoft Office PowerPoint</Application>
  <PresentationFormat>Custom</PresentationFormat>
  <Paragraphs>135</Paragraphs>
  <Slides>36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Constantia</vt:lpstr>
      <vt:lpstr>Wingdings</vt:lpstr>
      <vt:lpstr>Wingdings 2</vt:lpstr>
      <vt:lpstr>Flow</vt:lpstr>
      <vt:lpstr> Sosialisasi Penyusunan SKP Terintegrasi Tahun 2021 dan 2022 Jabatan Pimpinan Tinggi dan Jabatan Administrasi </vt:lpstr>
      <vt:lpstr>OUTLINE</vt:lpstr>
      <vt:lpstr>MAKSUD DAN TUJUAN</vt:lpstr>
      <vt:lpstr>MEKANISME PENYUSUNAN SKP</vt:lpstr>
      <vt:lpstr>PERBEDAAN</vt:lpstr>
      <vt:lpstr>PERBEDAAN UNSUR PERILAKU</vt:lpstr>
      <vt:lpstr>SKP INTEGRASI 2021</vt:lpstr>
      <vt:lpstr>Penyusunan SKP Integrasi 2021</vt:lpstr>
      <vt:lpstr>Penyusunan SKP Semester  1 Thn 2021</vt:lpstr>
      <vt:lpstr>Contoh Lembar SKP bdk PP 46 Thn 2011</vt:lpstr>
      <vt:lpstr>Contoh : Lembar Pengukuran bdk PP 46 Thn 2011</vt:lpstr>
      <vt:lpstr>Contoh Lembar Tanda Tangan SKP bdk PP 46 Thn 2021</vt:lpstr>
      <vt:lpstr>Contoh Lembar Penilaian bdk PP 46 Thn 2011</vt:lpstr>
      <vt:lpstr>PENGUKURAN bdk. PP 46 Tahun 2011</vt:lpstr>
      <vt:lpstr>Penyusunan SKP Integrasi 2021</vt:lpstr>
      <vt:lpstr>Penyusunan SKP Semester  2 Thn 2021</vt:lpstr>
      <vt:lpstr>Contoh Lembar Penetapan SKP JA bdk PP 30 Thn 2019</vt:lpstr>
      <vt:lpstr>Contoh Lembar Penilaian SKP JA bdk PP 30 Thn 2019</vt:lpstr>
      <vt:lpstr>Contoh Lembar Penilaian Perilaku SKP JPT dan JA bdk PP 30 Thn 2019</vt:lpstr>
      <vt:lpstr>Contoh Lembar Lap. Dok. Penilaian Kinerja JPT dan JA bdk PP 30 Thn 2019</vt:lpstr>
      <vt:lpstr>PENGUKURAN bdk. PP 30 Tahun 2019</vt:lpstr>
      <vt:lpstr>Tahapan Integrasi SKP Tahun  2021</vt:lpstr>
      <vt:lpstr>Konversi dan Integrasi Nilai PPK Semester I dan Nilai Kinerja Semester II</vt:lpstr>
      <vt:lpstr>PowerPoint Presentation</vt:lpstr>
      <vt:lpstr>PowerPoint Presentation</vt:lpstr>
      <vt:lpstr>PowerPoint Presentation</vt:lpstr>
      <vt:lpstr>Penyusunan SKP Tahun  2022</vt:lpstr>
      <vt:lpstr>ALUR PENYUSUNAN DAN PENILAIAN SKP</vt:lpstr>
      <vt:lpstr>Contoh Lembar SKP JPT bdk PP 30 Thn 2019</vt:lpstr>
      <vt:lpstr>Contoh Lembar Reviu SKP JPT bdk PP 30 Thn 2019</vt:lpstr>
      <vt:lpstr>Lanjutan :   Contoh Lembar Reviu SKP JPT bdk PP 30 Thn 2019</vt:lpstr>
      <vt:lpstr>Contoh Lembar Penetapan SKP JPT bdk PP 30 Thn 2019</vt:lpstr>
      <vt:lpstr>Contoh Lembar Penetapan SKP JA bdk PP 30 Thn 2019</vt:lpstr>
      <vt:lpstr>Contoh lembar Penilaian Perilaku Kerja bdk PP 30 Thn 2019</vt:lpstr>
      <vt:lpstr>Contoh Lembar Lap. Dok. Penilaian Kinerja bdk PP 30 Thn 2019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Penilaian Prestasi Kerja (PPK) Online Pemerintah Provinsi Nusa Tenggara Timur</dc:title>
  <dc:creator>BKD_01</dc:creator>
  <cp:lastModifiedBy>malelakinda@outlook.com</cp:lastModifiedBy>
  <cp:revision>116</cp:revision>
  <cp:lastPrinted>2021-07-09T08:25:32Z</cp:lastPrinted>
  <dcterms:created xsi:type="dcterms:W3CDTF">2018-08-27T06:46:23Z</dcterms:created>
  <dcterms:modified xsi:type="dcterms:W3CDTF">2022-01-19T00:26:31Z</dcterms:modified>
</cp:coreProperties>
</file>