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408" r:id="rId5"/>
    <p:sldId id="272" r:id="rId6"/>
    <p:sldId id="271" r:id="rId7"/>
    <p:sldId id="321" r:id="rId8"/>
    <p:sldId id="276" r:id="rId9"/>
    <p:sldId id="285" r:id="rId10"/>
    <p:sldId id="349" r:id="rId11"/>
    <p:sldId id="353" r:id="rId12"/>
    <p:sldId id="350" r:id="rId13"/>
    <p:sldId id="351" r:id="rId14"/>
    <p:sldId id="352" r:id="rId15"/>
    <p:sldId id="381" r:id="rId16"/>
    <p:sldId id="264" r:id="rId17"/>
    <p:sldId id="296" r:id="rId18"/>
    <p:sldId id="286" r:id="rId19"/>
    <p:sldId id="287" r:id="rId20"/>
    <p:sldId id="291" r:id="rId21"/>
    <p:sldId id="297" r:id="rId22"/>
    <p:sldId id="290" r:id="rId23"/>
    <p:sldId id="384" r:id="rId24"/>
    <p:sldId id="289" r:id="rId25"/>
    <p:sldId id="288" r:id="rId26"/>
    <p:sldId id="293" r:id="rId27"/>
    <p:sldId id="299" r:id="rId28"/>
    <p:sldId id="294" r:id="rId29"/>
    <p:sldId id="295" r:id="rId30"/>
    <p:sldId id="385" r:id="rId31"/>
    <p:sldId id="300" r:id="rId32"/>
    <p:sldId id="312" r:id="rId33"/>
    <p:sldId id="313" r:id="rId34"/>
    <p:sldId id="314" r:id="rId35"/>
    <p:sldId id="316" r:id="rId36"/>
    <p:sldId id="317" r:id="rId37"/>
    <p:sldId id="318" r:id="rId38"/>
    <p:sldId id="319" r:id="rId39"/>
    <p:sldId id="320" r:id="rId40"/>
    <p:sldId id="386" r:id="rId41"/>
    <p:sldId id="446" r:id="rId42"/>
    <p:sldId id="263" r:id="rId4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1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3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162B098-8869-49A2-8613-F32796572CD3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6BDDD4D-2875-4765-82EC-41DA6DC47D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triks_bidang_mutasi%20(1)%20(1).xlsx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143195"/>
            <a:ext cx="8237854" cy="1195813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ARNOLDUS G WUDALINA, S.STP</a:t>
            </a:r>
            <a:endParaRPr lang="en-US" sz="2000" dirty="0" smtClean="0"/>
          </a:p>
          <a:p>
            <a:pPr algn="r"/>
            <a:r>
              <a:rPr lang="en-US" sz="2000" dirty="0" smtClean="0"/>
              <a:t>ANALIS SDM APARATUR AHLI MUDA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8720" y="835003"/>
            <a:ext cx="6932295" cy="1383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PENILAIAN KINERJA ASN</a:t>
            </a:r>
            <a:endParaRPr lang="en-US" sz="28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INTEGRASI</a:t>
            </a:r>
            <a:endParaRPr lang="en-US" sz="28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PP 46 TAHUN 2011 X PP 30 TAHUN 2019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036" y="2922731"/>
            <a:ext cx="73338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PENILAIAN PRESTASI KERJA 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JABATAN FUNGSIONAL TERTENTU</a:t>
            </a:r>
            <a:endParaRPr lang="en-US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0325" y="4437380"/>
            <a:ext cx="1725930" cy="1819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 descr="WhatsApp Image 2022-01-18 at 09.24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4454525"/>
            <a:ext cx="1377950" cy="172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 b="1"/>
              <a:t>PERHITUNGAN KINERJA TAMBAHAN</a:t>
            </a:r>
            <a:endParaRPr lang="en-US" sz="32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6875" t="6353" r="29005" b="3476"/>
          <a:stretch>
            <a:fillRect/>
          </a:stretch>
        </p:blipFill>
        <p:spPr>
          <a:xfrm>
            <a:off x="3018155" y="1238885"/>
            <a:ext cx="3615690" cy="5175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490220"/>
            <a:ext cx="8696960" cy="1143000"/>
          </a:xfrm>
        </p:spPr>
        <p:txBody>
          <a:bodyPr/>
          <a:p>
            <a:r>
              <a:rPr lang="en-US" b="1"/>
              <a:t>PERILAKU KERJA </a:t>
            </a:r>
            <a:br>
              <a:rPr lang="en-US" b="1"/>
            </a:br>
            <a:r>
              <a:rPr lang="en-US" sz="3200" b="1"/>
              <a:t>(PERMENPAN RB NO 8 TAHUN 2021)</a:t>
            </a:r>
            <a:endParaRPr lang="en-US" sz="32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8125" t="9587" r="27253" b="25470"/>
          <a:stretch>
            <a:fillRect/>
          </a:stretch>
        </p:blipFill>
        <p:spPr>
          <a:xfrm>
            <a:off x="1619250" y="1628140"/>
            <a:ext cx="6233795" cy="4914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 b="1"/>
              <a:t>INDIKATOR LEVEL PERILAKU KERJA</a:t>
            </a:r>
            <a:endParaRPr lang="en-US" sz="32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9869" t="27549" r="25502" b="12165"/>
          <a:stretch>
            <a:fillRect/>
          </a:stretch>
        </p:blipFill>
        <p:spPr>
          <a:xfrm>
            <a:off x="1083310" y="1259840"/>
            <a:ext cx="6752590" cy="4940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 b="1"/>
              <a:t>LEVEL PERILAKU KERJA</a:t>
            </a:r>
            <a:endParaRPr lang="en-US" sz="3200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l="50872" t="27137" r="6258" b="11581"/>
          <a:stretch>
            <a:fillRect/>
          </a:stretch>
        </p:blipFill>
        <p:spPr>
          <a:xfrm>
            <a:off x="1401445" y="1202690"/>
            <a:ext cx="6654165" cy="51523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589915"/>
            <a:ext cx="4596765" cy="401955"/>
          </a:xfrm>
        </p:spPr>
        <p:txBody>
          <a:bodyPr/>
          <a:p>
            <a:r>
              <a:rPr lang="en-US" b="1"/>
              <a:t>IDE BARU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85" y="1188085"/>
            <a:ext cx="8771890" cy="5405120"/>
          </a:xfrm>
        </p:spPr>
        <p:txBody>
          <a:bodyPr/>
          <a:p>
            <a:pPr algn="just"/>
            <a:r>
              <a:rPr lang="en-US" sz="1350" b="1"/>
              <a:t>Ide baru adalah gagasan kreatif pegawai atau sekelompok pegawai yang dapat digunakan untuk pemecahan masalah dan/atau perbaikan metode dan proses kerja yang sudah berjalan sehingga memberikan manfaat atau dampak pada lingkup tim kerja/ unit kerja/ instansi/daerah/ nasional</a:t>
            </a:r>
            <a:endParaRPr lang="en-US" sz="1350" b="1"/>
          </a:p>
          <a:p>
            <a:pPr algn="just"/>
            <a:r>
              <a:rPr lang="en-US" sz="1350" b="1"/>
              <a:t>Penilaian atas usulan ide baru dilakukan paling kurang terkait aspek orisinalitas, aspek penggunaan anggaran, dan aspek kemanfaatan</a:t>
            </a:r>
            <a:endParaRPr lang="en-US" sz="1350" b="1"/>
          </a:p>
          <a:p>
            <a:pPr algn="just"/>
            <a:r>
              <a:rPr lang="en-US" sz="1350" b="1"/>
              <a:t>Aspek orisinalitas dimaksudkan untuk menguji apakah ide baru pernah diterapkan dan memberikan kemanfaatan di tim kerja/ unit kerja/ instansi/ nasional</a:t>
            </a:r>
            <a:endParaRPr lang="en-US" sz="1350" b="1"/>
          </a:p>
          <a:p>
            <a:pPr algn="just"/>
            <a:r>
              <a:rPr lang="en-US" sz="1350" b="1"/>
              <a:t>Aspek penggunaan anggaran dimaksudkan untuk menguji apakah ide baru dimungkinkan secara anggaran/ dapat diterapkan tanpa menggunakan anggaran</a:t>
            </a:r>
            <a:endParaRPr lang="en-US" sz="1350" b="1"/>
          </a:p>
          <a:p>
            <a:pPr algn="just"/>
            <a:r>
              <a:rPr lang="en-US" sz="1350" b="1"/>
              <a:t>Aspek kemanfaatan sebagaimana  untuk menguji apakah ide baru memberikan kemanfaatan dalam hal: perbaikan kualitas pemberian layanan atau output/produk yang dihasilkan; efisiensi biaya yang dibutuhkan dalam pemberian layanan atau penyelesaian output/ produk; perbaikan waktu yang dibutuhkan dalam pemberian layanan atau penyelesaian output/ produk; perbaikan keselamatan dan kesehatan kerja; perbaikan perilaku kerja pegawai; peningkatan hasil kerja; perbaikan kualitas lingkungan kerja; kemanfaatan lainnya.</a:t>
            </a:r>
            <a:endParaRPr lang="en-US" sz="1350" b="1"/>
          </a:p>
          <a:p>
            <a:pPr algn="just"/>
            <a:r>
              <a:rPr lang="en-US" sz="1350" b="1"/>
              <a:t>Pengajuan ide baru dilakukan melalui sistem informasi elektronik atau sistem informasi non-elektronik</a:t>
            </a:r>
            <a:endParaRPr lang="en-US" sz="1350" b="1"/>
          </a:p>
          <a:p>
            <a:pPr algn="just"/>
            <a:r>
              <a:rPr lang="en-US" sz="1350" b="1"/>
              <a:t>Ide baru yang telah ditetapkan, diberikan nilai/ poin sesuai dengan </a:t>
            </a:r>
            <a:endParaRPr lang="en-US" sz="1350" b="1"/>
          </a:p>
          <a:p>
            <a:pPr algn="just"/>
            <a:r>
              <a:rPr lang="en-US" sz="1350" b="1"/>
              <a:t>Lingkup penerapan dan kemanfaatannya, meliputi:</a:t>
            </a:r>
            <a:endParaRPr lang="en-US" sz="1350" b="1"/>
          </a:p>
          <a:p>
            <a:pPr marL="0" indent="0" algn="just">
              <a:buNone/>
            </a:pPr>
            <a:r>
              <a:rPr lang="en-US" sz="1350" b="1"/>
              <a:t>	a) Lingkup tim kerja diberikan 2 poin;</a:t>
            </a:r>
            <a:endParaRPr lang="en-US" sz="1350" b="1"/>
          </a:p>
          <a:p>
            <a:pPr marL="0" indent="0" algn="just">
              <a:buNone/>
            </a:pPr>
            <a:r>
              <a:rPr lang="en-US" sz="1350" b="1"/>
              <a:t>	b) Lingkup unit kerja diberikan 3 poin;</a:t>
            </a:r>
            <a:endParaRPr lang="en-US" sz="1350" b="1"/>
          </a:p>
          <a:p>
            <a:pPr marL="0" indent="0" algn="just">
              <a:buNone/>
            </a:pPr>
            <a:r>
              <a:rPr lang="en-US" sz="1350" b="1"/>
              <a:t>	c) Lingkup instansi diberikan 4 poin; dan</a:t>
            </a:r>
            <a:endParaRPr lang="en-US" sz="1350" b="1"/>
          </a:p>
          <a:p>
            <a:pPr marL="0" indent="0" algn="just">
              <a:buNone/>
            </a:pPr>
            <a:r>
              <a:rPr lang="en-US" sz="1350" b="1"/>
              <a:t>	d) Lingkup nasional diberikan 5 poin.</a:t>
            </a:r>
            <a:endParaRPr lang="en-US" sz="135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1"/>
          <p:cNvSpPr txBox="1">
            <a:spLocks noGrp="1"/>
          </p:cNvSpPr>
          <p:nvPr>
            <p:ph type="title"/>
          </p:nvPr>
        </p:nvSpPr>
        <p:spPr>
          <a:xfrm>
            <a:off x="246380" y="729615"/>
            <a:ext cx="8667115" cy="876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800" spc="10" dirty="0"/>
              <a:t>PENILAIAN KINERJA TERINTEGRASI JABATAN ANALIS SDM APARATUR AHLI PERTAMA</a:t>
            </a:r>
            <a:endParaRPr lang="en-US" sz="2800" spc="5" dirty="0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86225" y="-5712460"/>
            <a:ext cx="7429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884" t="23695" r="38506" b="18613"/>
          <a:stretch>
            <a:fillRect/>
          </a:stretch>
        </p:blipFill>
        <p:spPr bwMode="auto">
          <a:xfrm>
            <a:off x="2921635" y="1774190"/>
            <a:ext cx="307213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343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>
            <a:r>
              <a:rPr lang="en-US"/>
              <a:t>1. PERIODE JANUARI - JUNI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15" y="2277110"/>
            <a:ext cx="8457565" cy="1511300"/>
          </a:xfrm>
        </p:spPr>
        <p:txBody>
          <a:bodyPr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PERATURAN PEMERINTAH NO 46 TH 2011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42130" b="4174"/>
          <a:stretch>
            <a:fillRect/>
          </a:stretch>
        </p:blipFill>
        <p:spPr>
          <a:xfrm>
            <a:off x="1058545" y="812800"/>
            <a:ext cx="7487285" cy="56013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22878" b="4088"/>
          <a:stretch>
            <a:fillRect/>
          </a:stretch>
        </p:blipFill>
        <p:spPr>
          <a:xfrm>
            <a:off x="180975" y="973455"/>
            <a:ext cx="8774430" cy="48507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l="21998" t="14430" r="22878" b="20627"/>
          <a:stretch>
            <a:fillRect/>
          </a:stretch>
        </p:blipFill>
        <p:spPr>
          <a:xfrm>
            <a:off x="107315" y="476885"/>
            <a:ext cx="5034280" cy="41592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rcRect l="22945" t="10352" r="23480" b="16080"/>
          <a:stretch>
            <a:fillRect/>
          </a:stretch>
        </p:blipFill>
        <p:spPr>
          <a:xfrm>
            <a:off x="4932045" y="2505710"/>
            <a:ext cx="4009390" cy="4111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1195705"/>
            <a:ext cx="5934710" cy="400685"/>
          </a:xfrm>
        </p:spPr>
        <p:txBody>
          <a:bodyPr>
            <a:normAutofit fontScale="90000"/>
          </a:bodyPr>
          <a:lstStyle/>
          <a:p>
            <a:r>
              <a:rPr lang="en-US" sz="2220" b="1" dirty="0"/>
              <a:t>PERENCANAAN KINERJA PEGAWAI</a:t>
            </a:r>
            <a:br>
              <a:rPr lang="en-US" sz="2220" b="1" dirty="0"/>
            </a:br>
            <a:br>
              <a:rPr lang="en-US" sz="2220" dirty="0"/>
            </a:br>
            <a:endParaRPr lang="en-ID" sz="2220" dirty="0"/>
          </a:p>
        </p:txBody>
      </p:sp>
      <p:sp>
        <p:nvSpPr>
          <p:cNvPr id="5" name="Text Box 4"/>
          <p:cNvSpPr txBox="1"/>
          <p:nvPr/>
        </p:nvSpPr>
        <p:spPr>
          <a:xfrm>
            <a:off x="488315" y="1393825"/>
            <a:ext cx="8382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AutoNum type="arabicPeriod"/>
            </a:pPr>
            <a:r>
              <a:rPr lang="en-US" dirty="0">
                <a:sym typeface="+mn-ea"/>
              </a:rPr>
              <a:t>Penyusunan Rencana SKP dilakukan secara berjenjang dari pejabat pimpinan tinggi atau pejabat pimpinan unit kerja mandiri ke pejabat administrasi dan pejabat fungsional dengan memperhatikan tingkatan jabatan pada Instansi Pemerintah</a:t>
            </a:r>
            <a:endParaRPr lang="en-US" dirty="0">
              <a:sym typeface="+mn-ea"/>
            </a:endParaRPr>
          </a:p>
          <a:p>
            <a:pPr marL="342900" indent="-342900">
              <a:buAutoNum type="arabicPeriod"/>
            </a:pPr>
            <a:r>
              <a:rPr lang="en-ID" dirty="0">
                <a:sym typeface="+mn-ea"/>
              </a:rPr>
              <a:t>Penyusunan Rencana SKP dilakukan melalui pembahasan atau dialog antara pegawai dengan pejabat penilai kinerja dan/atau pengelola kinerja/tim pengelola kinerja dan wajib mencerminkan penyelarasan dan penjabaran sasaran Kinerja organisasi, unit kerja, tim kerja, dan </a:t>
            </a:r>
            <a:r>
              <a:rPr lang="en-ID" dirty="0" err="1">
                <a:sym typeface="+mn-ea"/>
              </a:rPr>
              <a:t>atasan</a:t>
            </a:r>
            <a:r>
              <a:rPr lang="en-ID" dirty="0">
                <a:sym typeface="+mn-ea"/>
              </a:rPr>
              <a:t> </a:t>
            </a:r>
            <a:r>
              <a:rPr lang="en-ID" dirty="0" err="1" smtClean="0">
                <a:sym typeface="+mn-ea"/>
              </a:rPr>
              <a:t>langsung</a:t>
            </a:r>
            <a:endParaRPr lang="en-ID" dirty="0" err="1" smtClean="0">
              <a:sym typeface="+mn-ea"/>
            </a:endParaRPr>
          </a:p>
          <a:p>
            <a:pPr marL="342900" indent="-342900">
              <a:buAutoNum type="arabicPeriod"/>
            </a:pPr>
            <a:r>
              <a:rPr lang="en-ID" dirty="0">
                <a:sym typeface="+mn-ea"/>
              </a:rPr>
              <a:t>Rencana Kinerja pada SKP dituliskan menggunakan kalimat yang </a:t>
            </a:r>
            <a:r>
              <a:rPr lang="en-US" altLang="en-ID" dirty="0">
                <a:sym typeface="+mn-ea"/>
              </a:rPr>
              <a:t> </a:t>
            </a:r>
            <a:r>
              <a:rPr lang="en-ID" dirty="0">
                <a:sym typeface="+mn-ea"/>
              </a:rPr>
              <a:t>menggambarkan pencapaian atau hasil, bukan aktivitas atau </a:t>
            </a:r>
            <a:r>
              <a:rPr lang="en-ID" dirty="0" err="1">
                <a:sym typeface="+mn-ea"/>
              </a:rPr>
              <a:t>kategori</a:t>
            </a:r>
            <a:r>
              <a:rPr lang="en-ID" dirty="0">
                <a:sym typeface="+mn-ea"/>
              </a:rPr>
              <a:t> </a:t>
            </a:r>
            <a:r>
              <a:rPr lang="en-ID" dirty="0" err="1" smtClean="0">
                <a:sym typeface="+mn-ea"/>
              </a:rPr>
              <a:t>pekerjaan</a:t>
            </a:r>
            <a:endParaRPr lang="en-ID" dirty="0" err="1" smtClean="0">
              <a:sym typeface="+mn-ea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ym typeface="+mn-ea"/>
              </a:rPr>
              <a:t>Tahapan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penyusunan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Rencana</a:t>
            </a:r>
            <a:r>
              <a:rPr lang="en-US" dirty="0" smtClean="0">
                <a:sym typeface="+mn-ea"/>
              </a:rPr>
              <a:t> SKP: model </a:t>
            </a:r>
            <a:r>
              <a:rPr lang="en-US" dirty="0" err="1" smtClean="0">
                <a:sym typeface="+mn-ea"/>
              </a:rPr>
              <a:t>dasar</a:t>
            </a:r>
            <a:r>
              <a:rPr lang="en-US" dirty="0" smtClean="0">
                <a:sym typeface="+mn-ea"/>
              </a:rPr>
              <a:t>/</a:t>
            </a:r>
            <a:r>
              <a:rPr lang="en-US" dirty="0" err="1" smtClean="0">
                <a:sym typeface="+mn-ea"/>
              </a:rPr>
              <a:t>inisiasi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dan</a:t>
            </a:r>
            <a:r>
              <a:rPr lang="en-US" dirty="0" smtClean="0">
                <a:sym typeface="+mn-ea"/>
              </a:rPr>
              <a:t> model </a:t>
            </a:r>
            <a:r>
              <a:rPr lang="en-US" dirty="0" err="1" smtClean="0">
                <a:sym typeface="+mn-ea"/>
              </a:rPr>
              <a:t>Pengembangan</a:t>
            </a:r>
            <a:r>
              <a:rPr lang="en-US" dirty="0" smtClean="0">
                <a:sym typeface="+mn-ea"/>
              </a:rPr>
              <a:t>. Model </a:t>
            </a:r>
            <a:r>
              <a:rPr lang="en-US" dirty="0" err="1" smtClean="0">
                <a:sym typeface="+mn-ea"/>
              </a:rPr>
              <a:t>dasar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digunakan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pada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Instansi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Pemerintah</a:t>
            </a:r>
            <a:r>
              <a:rPr lang="en-US" dirty="0" smtClean="0">
                <a:sym typeface="+mn-ea"/>
              </a:rPr>
              <a:t> yang </a:t>
            </a:r>
            <a:r>
              <a:rPr lang="en-US" dirty="0" err="1" smtClean="0">
                <a:sym typeface="+mn-ea"/>
              </a:rPr>
              <a:t>akan</a:t>
            </a:r>
            <a:r>
              <a:rPr lang="en-US" dirty="0" smtClean="0">
                <a:sym typeface="+mn-ea"/>
              </a:rPr>
              <a:t>/</a:t>
            </a:r>
            <a:r>
              <a:rPr lang="en-US" dirty="0" err="1" smtClean="0">
                <a:sym typeface="+mn-ea"/>
              </a:rPr>
              <a:t>sedang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membangun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Sistem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Manajemen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Kinerja</a:t>
            </a:r>
            <a:r>
              <a:rPr lang="en-US" dirty="0" smtClean="0">
                <a:sym typeface="+mn-ea"/>
              </a:rPr>
              <a:t> PNS : </a:t>
            </a:r>
            <a:r>
              <a:rPr lang="en-US" b="1" dirty="0" smtClean="0">
                <a:sym typeface="+mn-ea"/>
              </a:rPr>
              <a:t>PEMERINTAH PROVINSI NTT</a:t>
            </a:r>
            <a:br>
              <a:rPr lang="en-US" dirty="0" smtClean="0">
                <a:sym typeface="+mn-ea"/>
              </a:rPr>
            </a:b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730"/>
            <a:ext cx="8674100" cy="1828800"/>
          </a:xfrm>
        </p:spPr>
        <p:txBody>
          <a:bodyPr/>
          <a:p>
            <a:r>
              <a:rPr lang="en-US" sz="3600"/>
              <a:t>2. PERIODE JULI - DESEMBER 2021</a:t>
            </a:r>
            <a:endParaRPr lang="en-US" sz="3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" y="3164205"/>
            <a:ext cx="8528685" cy="725170"/>
          </a:xfrm>
        </p:spPr>
        <p:txBody>
          <a:bodyPr/>
          <a:p>
            <a:pPr marL="0" indent="0">
              <a:buNone/>
            </a:pPr>
            <a:r>
              <a:rPr lang="en-US"/>
              <a:t>PERATURAN PEMERINTAH NO 30 TH 2021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rcRect l="2198" t="22314" r="15445" b="4166"/>
          <a:stretch>
            <a:fillRect/>
          </a:stretch>
        </p:blipFill>
        <p:spPr>
          <a:xfrm>
            <a:off x="67310" y="838835"/>
            <a:ext cx="9076690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5" dirty="0" err="1" smtClean="0"/>
              <a:t>Lampiran</a:t>
            </a:r>
            <a:r>
              <a:rPr lang="en-US" sz="3555" dirty="0" smtClean="0"/>
              <a:t> SKP J</a:t>
            </a:r>
            <a:r>
              <a:rPr lang="en-US" sz="3555" dirty="0" err="1" smtClean="0"/>
              <a:t>abatan</a:t>
            </a:r>
            <a:r>
              <a:rPr lang="en-US" sz="3555" dirty="0" smtClean="0"/>
              <a:t> F</a:t>
            </a:r>
            <a:r>
              <a:rPr lang="en-US" sz="3555" dirty="0" err="1" smtClean="0"/>
              <a:t>ungsional</a:t>
            </a:r>
            <a:r>
              <a:rPr lang="en-US" sz="3555" dirty="0" smtClean="0"/>
              <a:t> T</a:t>
            </a:r>
            <a:r>
              <a:rPr lang="en-US" sz="3555" dirty="0" err="1" smtClean="0"/>
              <a:t>ertentu</a:t>
            </a:r>
            <a:endParaRPr lang="en-US" sz="3555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619" t="24117" r="40378" b="11325"/>
          <a:stretch>
            <a:fillRect/>
          </a:stretch>
        </p:blipFill>
        <p:spPr>
          <a:xfrm>
            <a:off x="672465" y="1341755"/>
            <a:ext cx="7985760" cy="498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l="941" t="20897" r="21991" b="6282"/>
          <a:stretch>
            <a:fillRect/>
          </a:stretch>
        </p:blipFill>
        <p:spPr>
          <a:xfrm>
            <a:off x="108585" y="765175"/>
            <a:ext cx="9088755" cy="50311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5494" t="20897" r="28279" b="20826"/>
          <a:stretch>
            <a:fillRect/>
          </a:stretch>
        </p:blipFill>
        <p:spPr>
          <a:xfrm>
            <a:off x="1113790" y="901700"/>
            <a:ext cx="7346315" cy="50171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4622" t="22507" r="27253" b="22821"/>
          <a:stretch>
            <a:fillRect/>
          </a:stretch>
        </p:blipFill>
        <p:spPr>
          <a:xfrm>
            <a:off x="768985" y="958215"/>
            <a:ext cx="8020050" cy="49352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377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p>
            <a:r>
              <a:rPr lang="en-US"/>
              <a:t>INTEGRASI PENILAIAN KINERJA 2021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5494" t="16040" r="22006" b="28319"/>
          <a:stretch>
            <a:fillRect/>
          </a:stretch>
        </p:blipFill>
        <p:spPr>
          <a:xfrm>
            <a:off x="941705" y="1422400"/>
            <a:ext cx="7700010" cy="44208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2747" t="20897" r="71875" b="5442"/>
          <a:stretch>
            <a:fillRect/>
          </a:stretch>
        </p:blipFill>
        <p:spPr>
          <a:xfrm>
            <a:off x="2835275" y="621665"/>
            <a:ext cx="3676650" cy="5780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45" y="490220"/>
            <a:ext cx="8034655" cy="935355"/>
          </a:xfrm>
        </p:spPr>
        <p:txBody>
          <a:bodyPr/>
          <a:p>
            <a:r>
              <a:rPr lang="en-US" sz="2000" b="1"/>
              <a:t>PENYUSUNAN SKP </a:t>
            </a:r>
            <a:br>
              <a:rPr lang="en-US" sz="2000" b="1"/>
            </a:br>
            <a:r>
              <a:rPr lang="en-US" sz="2000" b="1"/>
              <a:t>ANALIS SDM APARATUR AHLI PERTAMA 2022</a:t>
            </a:r>
            <a:endParaRPr lang="en-US" sz="20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20255" b="8291"/>
          <a:stretch>
            <a:fillRect/>
          </a:stretch>
        </p:blipFill>
        <p:spPr>
          <a:xfrm>
            <a:off x="93980" y="1476375"/>
            <a:ext cx="9014460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90" y="770255"/>
            <a:ext cx="6157595" cy="951865"/>
          </a:xfrm>
        </p:spPr>
        <p:txBody>
          <a:bodyPr/>
          <a:p>
            <a:r>
              <a:rPr lang="en-US" b="1"/>
              <a:t>PENILAIAN KINERJA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60" y="2707005"/>
            <a:ext cx="8229600" cy="2969895"/>
          </a:xfrm>
        </p:spPr>
        <p:txBody>
          <a:bodyPr/>
          <a:p>
            <a:r>
              <a:rPr lang="en-US"/>
              <a:t>SASARAN KERJA PEGAWAI</a:t>
            </a:r>
            <a:endParaRPr lang="en-US"/>
          </a:p>
          <a:p>
            <a:pPr marL="0" indent="0">
              <a:buNone/>
            </a:pPr>
            <a:r>
              <a:rPr lang="en-US"/>
              <a:t>	` KINERJA UTAMA</a:t>
            </a:r>
            <a:endParaRPr lang="en-US"/>
          </a:p>
          <a:p>
            <a:pPr marL="0" indent="0">
              <a:buNone/>
            </a:pPr>
            <a:r>
              <a:rPr lang="en-US"/>
              <a:t>	` KINERJA TAMBAHAN</a:t>
            </a:r>
            <a:endParaRPr lang="en-US"/>
          </a:p>
          <a:p>
            <a:r>
              <a:rPr lang="en-US"/>
              <a:t>PERILAKU KERJA</a:t>
            </a:r>
            <a:endParaRPr lang="en-US"/>
          </a:p>
          <a:p>
            <a:r>
              <a:rPr lang="en-US"/>
              <a:t>IDE BARU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95275" y="1911350"/>
            <a:ext cx="4089400" cy="727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PP NO 30 TH 2019 </a:t>
            </a:r>
            <a:endParaRPr lang="en-US" sz="3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object 11"/>
          <p:cNvSpPr txBox="1">
            <a:spLocks noGrp="1"/>
          </p:cNvSpPr>
          <p:nvPr>
            <p:ph type="title"/>
          </p:nvPr>
        </p:nvSpPr>
        <p:spPr>
          <a:xfrm>
            <a:off x="246380" y="729615"/>
            <a:ext cx="8667115" cy="876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800" b="1" spc="10" dirty="0"/>
              <a:t>PENILAIAN KINERJA TERINTEGRASI </a:t>
            </a:r>
            <a:br>
              <a:rPr lang="en-US" sz="2800" b="1" spc="10" dirty="0"/>
            </a:br>
            <a:r>
              <a:rPr lang="en-US" sz="2800" b="1" spc="10" dirty="0"/>
              <a:t>JABATAN FUNGSIONAL GURU</a:t>
            </a:r>
            <a:endParaRPr lang="en-US" sz="2800" b="1" spc="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37884" t="23695" r="38506" b="18613"/>
          <a:stretch>
            <a:fillRect/>
          </a:stretch>
        </p:blipFill>
        <p:spPr bwMode="auto">
          <a:xfrm>
            <a:off x="2921635" y="1774190"/>
            <a:ext cx="307213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 b="1"/>
              <a:t>MATRIX PERAN DAN HASIL</a:t>
            </a:r>
            <a:endParaRPr lang="en-US" sz="2800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l="3619" t="19274" r="28133" b="3447"/>
          <a:stretch>
            <a:fillRect/>
          </a:stretch>
        </p:blipFill>
        <p:spPr>
          <a:xfrm>
            <a:off x="628015" y="1417955"/>
            <a:ext cx="81153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rcRect l="3619" t="19274" r="28133" b="19017"/>
          <a:stretch>
            <a:fillRect/>
          </a:stretch>
        </p:blipFill>
        <p:spPr>
          <a:xfrm>
            <a:off x="246380" y="698500"/>
            <a:ext cx="8549005" cy="44729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1042" t="20897" r="50000" b="4672"/>
          <a:stretch>
            <a:fillRect/>
          </a:stretch>
        </p:blipFill>
        <p:spPr>
          <a:xfrm>
            <a:off x="1041400" y="621665"/>
            <a:ext cx="7214235" cy="59410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rcRect l="995" t="20897" r="37755" b="6282"/>
          <a:stretch>
            <a:fillRect/>
          </a:stretch>
        </p:blipFill>
        <p:spPr>
          <a:xfrm>
            <a:off x="323215" y="621030"/>
            <a:ext cx="840041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52631" b="16567"/>
          <a:stretch>
            <a:fillRect/>
          </a:stretch>
        </p:blipFill>
        <p:spPr>
          <a:xfrm>
            <a:off x="1259205" y="981075"/>
            <a:ext cx="6851015" cy="530415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2747" t="20897" r="52631" b="21852"/>
          <a:stretch>
            <a:fillRect/>
          </a:stretch>
        </p:blipFill>
        <p:spPr>
          <a:xfrm>
            <a:off x="538480" y="836930"/>
            <a:ext cx="8001000" cy="556069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48256" b="20627"/>
          <a:stretch>
            <a:fillRect/>
          </a:stretch>
        </p:blipFill>
        <p:spPr>
          <a:xfrm>
            <a:off x="1296670" y="970280"/>
            <a:ext cx="7124065" cy="46888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5370" t="20897" r="61381" b="4672"/>
          <a:stretch>
            <a:fillRect/>
          </a:stretch>
        </p:blipFill>
        <p:spPr>
          <a:xfrm>
            <a:off x="2205990" y="580390"/>
            <a:ext cx="4834890" cy="586295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03"/>
            <a:ext cx="8229600" cy="1143000"/>
          </a:xfrm>
        </p:spPr>
        <p:txBody>
          <a:bodyPr/>
          <a:p>
            <a:r>
              <a:rPr lang="en-US" sz="2800" b="1"/>
              <a:t>PENYUSUNAN SKP 2022 </a:t>
            </a:r>
            <a:br>
              <a:rPr lang="en-US" sz="2800" b="1"/>
            </a:br>
            <a:r>
              <a:rPr lang="en-US" sz="2800" b="1"/>
              <a:t>JABATAN FUNGSIONAL GURU</a:t>
            </a:r>
            <a:endParaRPr lang="en-US" sz="2800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l="6250" t="21011" r="21127" b="4473"/>
          <a:stretch>
            <a:fillRect/>
          </a:stretch>
        </p:blipFill>
        <p:spPr>
          <a:xfrm>
            <a:off x="313690" y="1628140"/>
            <a:ext cx="8578850" cy="4768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8261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3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Penyusunan SKP Pejabat Fungsional</a:t>
            </a:r>
            <a:endParaRPr lang="en-US" sz="3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3360"/>
            <a:ext cx="7865110" cy="2658745"/>
          </a:xfrm>
        </p:spPr>
        <p:txBody>
          <a:bodyPr>
            <a:normAutofit/>
          </a:bodyPr>
          <a:lstStyle/>
          <a:p>
            <a:r>
              <a:rPr lang="en-US" dirty="0">
                <a:hlinkClick r:id="rId1" action="ppaction://hlinkfile"/>
              </a:rPr>
              <a:t>Matrix </a:t>
            </a:r>
            <a:r>
              <a:rPr lang="en-US" dirty="0" err="1">
                <a:hlinkClick r:id="rId1" action="ppaction://hlinkfile"/>
              </a:rPr>
              <a:t>Peran</a:t>
            </a:r>
            <a:r>
              <a:rPr lang="en-US" dirty="0">
                <a:hlinkClick r:id="rId1" action="ppaction://hlinkfile"/>
              </a:rPr>
              <a:t> </a:t>
            </a:r>
            <a:r>
              <a:rPr lang="en-US" dirty="0" err="1">
                <a:hlinkClick r:id="rId1" action="ppaction://hlinkfile"/>
              </a:rPr>
              <a:t>dan</a:t>
            </a:r>
            <a:r>
              <a:rPr lang="en-US" dirty="0">
                <a:hlinkClick r:id="rId1" action="ppaction://hlinkfile"/>
              </a:rPr>
              <a:t> </a:t>
            </a:r>
            <a:r>
              <a:rPr lang="en-US" dirty="0" err="1">
                <a:hlinkClick r:id="rId1" action="ppaction://hlinkfile"/>
              </a:rPr>
              <a:t>Hasil</a:t>
            </a:r>
            <a:endParaRPr lang="en-US" dirty="0" err="1">
              <a:hlinkClick r:id="rId1" action="ppaction://hlinkfile"/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sym typeface="+mn-ea"/>
              </a:rPr>
              <a:t>Butir Kegiatan sesuai Permenpan Jabatan Fungsional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68935" y="1896110"/>
            <a:ext cx="3783330" cy="5829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/>
              <a:t>KINERJA UTAMA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WhatsApp Image 2022-01-19 at 07.44.5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5735" y="579755"/>
            <a:ext cx="6421120" cy="59994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7584" y="2967335"/>
            <a:ext cx="4408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 KASIH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160" y="274955"/>
            <a:ext cx="8295640" cy="1358900"/>
          </a:xfrm>
        </p:spPr>
        <p:txBody>
          <a:bodyPr>
            <a:normAutofit/>
          </a:bodyPr>
          <a:lstStyle/>
          <a:p>
            <a:r>
              <a:rPr lang="en-US" sz="3600"/>
              <a:t>PP NO 30 TAHUN 2019</a:t>
            </a:r>
            <a:endParaRPr lang="en-US" sz="36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 l="37939" t="16243" r="30000" b="6559"/>
          <a:stretch>
            <a:fillRect/>
          </a:stretch>
        </p:blipFill>
        <p:spPr>
          <a:xfrm>
            <a:off x="2513330" y="1412875"/>
            <a:ext cx="4031615" cy="501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 b="1"/>
              <a:t>MATRIX PERAN DAN HASIL BIDANG</a:t>
            </a:r>
            <a:endParaRPr lang="en-US" sz="2800" b="1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rcRect l="4498" t="30584" r="19090" b="6866"/>
          <a:stretch>
            <a:fillRect/>
          </a:stretch>
        </p:blipFill>
        <p:spPr>
          <a:xfrm>
            <a:off x="252730" y="1628775"/>
            <a:ext cx="8769350" cy="3888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6200000">
            <a:off x="-2247900" y="3314700"/>
            <a:ext cx="57651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 rot="16200000">
            <a:off x="-2771140" y="3233420"/>
            <a:ext cx="681101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MODEL SKP JFT PP 46/2011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4642485" y="548640"/>
            <a:ext cx="4176395" cy="2882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JANUARI - JUNI 2021</a:t>
            </a:r>
            <a:endParaRPr lang="en-US"/>
          </a:p>
        </p:txBody>
      </p:sp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1"/>
          <a:srcRect l="3619" t="20897" r="42130" b="4174"/>
          <a:stretch>
            <a:fillRect/>
          </a:stretch>
        </p:blipFill>
        <p:spPr>
          <a:xfrm>
            <a:off x="1187450" y="909320"/>
            <a:ext cx="7358380" cy="550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ym typeface="+mn-ea"/>
              </a:rPr>
              <a:t>SKP PP NO 30 TAHUN 2019</a:t>
            </a:r>
            <a:endParaRPr lang="en-US" b="1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039995" y="1125220"/>
            <a:ext cx="3564255" cy="45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JULI - DESEMBER 2021</a:t>
            </a:r>
            <a:endParaRPr lang="en-US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l="2198" t="22314" r="15445" b="4166"/>
          <a:stretch>
            <a:fillRect/>
          </a:stretch>
        </p:blipFill>
        <p:spPr>
          <a:xfrm>
            <a:off x="57785" y="1703705"/>
            <a:ext cx="9076690" cy="4611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/>
              <a:t>KINERJA TAMBAHAN</a:t>
            </a:r>
            <a:endParaRPr lang="en-US" b="1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31620" t="11197" r="27253" b="12350"/>
          <a:stretch>
            <a:fillRect/>
          </a:stretch>
        </p:blipFill>
        <p:spPr>
          <a:xfrm>
            <a:off x="2364740" y="1289685"/>
            <a:ext cx="4809490" cy="4843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3601</Words>
  <Application>WPS Presentation</Application>
  <PresentationFormat>On-screen Show (4:3)</PresentationFormat>
  <Paragraphs>97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PowerPoint 演示文稿</vt:lpstr>
      <vt:lpstr>PERENCANAAN KINERJA PEGAWAI  </vt:lpstr>
      <vt:lpstr>PENILAIAN KINERJA </vt:lpstr>
      <vt:lpstr>Penyusunan SKP Pejabat Fungsional</vt:lpstr>
      <vt:lpstr>PP NO 30 TAHUN 2019</vt:lpstr>
      <vt:lpstr>MATRIX PERAN DAN HASIL BIDANG</vt:lpstr>
      <vt:lpstr>PowerPoint 演示文稿</vt:lpstr>
      <vt:lpstr>SKP PP NO 30 TAHUN 2019</vt:lpstr>
      <vt:lpstr>KINERJA TAMBAHAN</vt:lpstr>
      <vt:lpstr>PERHITUNGAN KINERJA TAMBAHAN</vt:lpstr>
      <vt:lpstr>PERILAKU KERJA  (PERMENPAN RB NO 8 TAHUN 2021)</vt:lpstr>
      <vt:lpstr>INDIKATOR LEVEL PERILAKU KERJA</vt:lpstr>
      <vt:lpstr>LEVEL PERILAKU KERJA</vt:lpstr>
      <vt:lpstr>IDE BARU</vt:lpstr>
      <vt:lpstr>PENILAIAN KINERJA TERINTEGRASI JABATAN ANALIS SDM APARATUR AHLI PERTAMA</vt:lpstr>
      <vt:lpstr>1. PERIODE JANUARI - JUNI</vt:lpstr>
      <vt:lpstr>PowerPoint 演示文稿</vt:lpstr>
      <vt:lpstr>PowerPoint 演示文稿</vt:lpstr>
      <vt:lpstr>PowerPoint 演示文稿</vt:lpstr>
      <vt:lpstr>2. PERIODE JULI - DESEMBER 2021</vt:lpstr>
      <vt:lpstr>PowerPoint 演示文稿</vt:lpstr>
      <vt:lpstr>Lampiran SKP Jabatan Fungsional Tertentu</vt:lpstr>
      <vt:lpstr>PowerPoint 演示文稿</vt:lpstr>
      <vt:lpstr>PowerPoint 演示文稿</vt:lpstr>
      <vt:lpstr>PowerPoint 演示文稿</vt:lpstr>
      <vt:lpstr>INTEGRASI PENILAIAN KINERJA 2021</vt:lpstr>
      <vt:lpstr>PowerPoint 演示文稿</vt:lpstr>
      <vt:lpstr>PowerPoint 演示文稿</vt:lpstr>
      <vt:lpstr>PENYUSUNAN SKP  ANALIS SDM APARATUR AHLI PERTAMA 2022</vt:lpstr>
      <vt:lpstr>PENILAIAN KINERJA TERINTEGRASI  JABATAN FUNGSIONAL GURU</vt:lpstr>
      <vt:lpstr>MATRIX PERAN DAN HASIL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PENYUSUNAN SKP 2022  JABATAN FUNGSIONAL GURU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WINDOWS 10</cp:lastModifiedBy>
  <cp:revision>127</cp:revision>
  <cp:lastPrinted>2020-10-21T00:10:00Z</cp:lastPrinted>
  <dcterms:created xsi:type="dcterms:W3CDTF">2020-10-20T11:55:00Z</dcterms:created>
  <dcterms:modified xsi:type="dcterms:W3CDTF">2022-01-18T23:50:35Z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71BA22E05BC34F868FCA88AB2DF094A7</vt:lpwstr>
  </property>
  <property fmtid="{D5CDD505-2E9C-101B-9397-08002B2CF9AE}" pid="3" name="KSOProductBuildVer">
    <vt:lpwstr>1033-11.2.0.10443</vt:lpwstr>
  </property>
</Properties>
</file>