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775" r:id="rId4"/>
    <p:sldMasterId id="2147483787" r:id="rId5"/>
  </p:sldMasterIdLst>
  <p:notesMasterIdLst>
    <p:notesMasterId r:id="rId32"/>
  </p:notesMasterIdLst>
  <p:handoutMasterIdLst>
    <p:handoutMasterId r:id="rId33"/>
  </p:handoutMasterIdLst>
  <p:sldIdLst>
    <p:sldId id="334" r:id="rId6"/>
    <p:sldId id="335" r:id="rId7"/>
    <p:sldId id="261" r:id="rId8"/>
    <p:sldId id="268" r:id="rId9"/>
    <p:sldId id="318" r:id="rId10"/>
    <p:sldId id="273" r:id="rId11"/>
    <p:sldId id="312" r:id="rId12"/>
    <p:sldId id="291" r:id="rId13"/>
    <p:sldId id="271" r:id="rId14"/>
    <p:sldId id="282" r:id="rId15"/>
    <p:sldId id="320" r:id="rId16"/>
    <p:sldId id="336" r:id="rId17"/>
    <p:sldId id="277" r:id="rId18"/>
    <p:sldId id="321" r:id="rId19"/>
    <p:sldId id="278" r:id="rId20"/>
    <p:sldId id="324" r:id="rId21"/>
    <p:sldId id="325" r:id="rId22"/>
    <p:sldId id="326" r:id="rId23"/>
    <p:sldId id="327" r:id="rId24"/>
    <p:sldId id="330" r:id="rId25"/>
    <p:sldId id="295" r:id="rId26"/>
    <p:sldId id="299" r:id="rId27"/>
    <p:sldId id="338" r:id="rId28"/>
    <p:sldId id="280" r:id="rId29"/>
    <p:sldId id="339" r:id="rId30"/>
    <p:sldId id="337" r:id="rId31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60" y="60"/>
      </p:cViewPr>
      <p:guideLst>
        <p:guide orient="horz" pos="2251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795-4BD8-875E-B2792F9D8BB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795-4BD8-875E-B2792F9D8BB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795-4BD8-875E-B2792F9D8BB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795-4BD8-875E-B2792F9D8BB3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0.28999999999999998</c:v>
                </c:pt>
                <c:pt idx="1">
                  <c:v>14.32</c:v>
                </c:pt>
                <c:pt idx="2">
                  <c:v>38.729999999999997</c:v>
                </c:pt>
                <c:pt idx="3">
                  <c:v>46.65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795-4BD8-875E-B2792F9D8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2"/>
        <c:overlap val="100"/>
        <c:axId val="255192848"/>
        <c:axId val="255198336"/>
      </c:barChart>
      <c:catAx>
        <c:axId val="2551928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55198336"/>
        <c:crosses val="autoZero"/>
        <c:auto val="1"/>
        <c:lblAlgn val="ctr"/>
        <c:lblOffset val="100"/>
        <c:noMultiLvlLbl val="0"/>
      </c:catAx>
      <c:valAx>
        <c:axId val="25519833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255192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Laki-Laki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Struktural</c:v>
                </c:pt>
                <c:pt idx="1">
                  <c:v>Fungsional Umum</c:v>
                </c:pt>
                <c:pt idx="2">
                  <c:v>Fungsional Tertentu</c:v>
                </c:pt>
                <c:pt idx="3">
                  <c:v>Jumlah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651</c:v>
                </c:pt>
                <c:pt idx="1">
                  <c:v>3436</c:v>
                </c:pt>
                <c:pt idx="2">
                  <c:v>3399</c:v>
                </c:pt>
                <c:pt idx="3">
                  <c:v>7486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55-44FD-AB31-0147B4FBBE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Petempuan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Struktural</c:v>
                </c:pt>
                <c:pt idx="1">
                  <c:v>Fungsional Umum</c:v>
                </c:pt>
                <c:pt idx="2">
                  <c:v>Fungsional Tertentu</c:v>
                </c:pt>
                <c:pt idx="3">
                  <c:v>Jumlah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345</c:v>
                </c:pt>
                <c:pt idx="1">
                  <c:v>2464</c:v>
                </c:pt>
                <c:pt idx="2">
                  <c:v>3876</c:v>
                </c:pt>
                <c:pt idx="3">
                  <c:v>6685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55-44FD-AB31-0147B4FBBE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55191672"/>
        <c:axId val="255197944"/>
      </c:barChart>
      <c:catAx>
        <c:axId val="255191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55197944"/>
        <c:crosses val="autoZero"/>
        <c:auto val="1"/>
        <c:lblAlgn val="ctr"/>
        <c:lblOffset val="100"/>
        <c:noMultiLvlLbl val="0"/>
      </c:catAx>
      <c:valAx>
        <c:axId val="255197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5191672"/>
        <c:crosses val="autoZero"/>
        <c:crossBetween val="between"/>
      </c:valAx>
      <c:spPr>
        <a:noFill/>
        <a:ln w="12700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Sudah Entri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Maret</c:v>
                </c:pt>
                <c:pt idx="3">
                  <c:v>April</c:v>
                </c:pt>
                <c:pt idx="4">
                  <c:v>Mei</c:v>
                </c:pt>
                <c:pt idx="5">
                  <c:v>Juni</c:v>
                </c:pt>
                <c:pt idx="6">
                  <c:v>Juli</c:v>
                </c:pt>
                <c:pt idx="7">
                  <c:v>Agustus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63.76</c:v>
                </c:pt>
                <c:pt idx="1">
                  <c:v>62.44</c:v>
                </c:pt>
                <c:pt idx="2">
                  <c:v>98.59</c:v>
                </c:pt>
                <c:pt idx="3">
                  <c:v>97.97</c:v>
                </c:pt>
                <c:pt idx="4">
                  <c:v>97.63</c:v>
                </c:pt>
                <c:pt idx="5" formatCode="0.00">
                  <c:v>98.31</c:v>
                </c:pt>
                <c:pt idx="6">
                  <c:v>98.1</c:v>
                </c:pt>
                <c:pt idx="7">
                  <c:v>97.75</c:v>
                </c:pt>
                <c:pt idx="8">
                  <c:v>97.61</c:v>
                </c:pt>
                <c:pt idx="9">
                  <c:v>97.26</c:v>
                </c:pt>
                <c:pt idx="10">
                  <c:v>98.04</c:v>
                </c:pt>
                <c:pt idx="11">
                  <c:v>97.69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4B8-45E8-B9B5-9E1ACDE2C5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5194024"/>
        <c:axId val="255194808"/>
      </c:lineChart>
      <c:catAx>
        <c:axId val="255194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194808"/>
        <c:crosses val="autoZero"/>
        <c:auto val="1"/>
        <c:lblAlgn val="ctr"/>
        <c:lblOffset val="100"/>
        <c:noMultiLvlLbl val="0"/>
      </c:catAx>
      <c:valAx>
        <c:axId val="255194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194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693370165745859E-2"/>
          <c:y val="0.14545984463549017"/>
          <c:w val="0.84461325966850831"/>
          <c:h val="0.8213202467434184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Persentase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03D-4AE1-AD90-E66134E7062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03D-4AE1-AD90-E66134E70627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3D-4AE1-AD90-E66134E70627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03D-4AE1-AD90-E66134E70627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3D-4AE1-AD90-E66134E70627}"/>
              </c:ext>
            </c:extLst>
          </c:dPt>
          <c:dLbls>
            <c:dLbl>
              <c:idx val="0"/>
              <c:layout>
                <c:manualLayout>
                  <c:x val="7.5245700245700139E-2"/>
                  <c:y val="-9.759994436034667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5.611996800719933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Sangat Baik</c:v>
                </c:pt>
                <c:pt idx="1">
                  <c:v>Baik</c:v>
                </c:pt>
                <c:pt idx="2">
                  <c:v>Cukup</c:v>
                </c:pt>
                <c:pt idx="3">
                  <c:v>Kurang</c:v>
                </c:pt>
                <c:pt idx="4">
                  <c:v>Buruk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84.170322951880891</c:v>
                </c:pt>
                <c:pt idx="1">
                  <c:v>7.6530245270804862</c:v>
                </c:pt>
                <c:pt idx="2">
                  <c:v>1.0558872185859165</c:v>
                </c:pt>
                <c:pt idx="3">
                  <c:v>2.0297777458102564</c:v>
                </c:pt>
                <c:pt idx="4">
                  <c:v>4.9543264043731563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3D-4AE1-AD90-E66134E7062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Sudah Entri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Maret</c:v>
                </c:pt>
                <c:pt idx="3">
                  <c:v>April</c:v>
                </c:pt>
                <c:pt idx="4">
                  <c:v>Mei</c:v>
                </c:pt>
                <c:pt idx="5">
                  <c:v>Juni</c:v>
                </c:pt>
                <c:pt idx="6">
                  <c:v>Juli</c:v>
                </c:pt>
                <c:pt idx="7">
                  <c:v>Agustus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71.92</c:v>
                </c:pt>
                <c:pt idx="1">
                  <c:v>70.83</c:v>
                </c:pt>
                <c:pt idx="2">
                  <c:v>68.89</c:v>
                </c:pt>
                <c:pt idx="3">
                  <c:v>76.400000000000006</c:v>
                </c:pt>
                <c:pt idx="4">
                  <c:v>75.33</c:v>
                </c:pt>
                <c:pt idx="5">
                  <c:v>88.43</c:v>
                </c:pt>
                <c:pt idx="6">
                  <c:v>88.08</c:v>
                </c:pt>
                <c:pt idx="7">
                  <c:v>87.61</c:v>
                </c:pt>
                <c:pt idx="8">
                  <c:v>86.56</c:v>
                </c:pt>
                <c:pt idx="9">
                  <c:v>91.78</c:v>
                </c:pt>
                <c:pt idx="10">
                  <c:v>91.83</c:v>
                </c:pt>
                <c:pt idx="11">
                  <c:v>91.76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B8-45E8-B9B5-9E1ACDE2C5F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47"/>
        <c:axId val="258109192"/>
        <c:axId val="255195592"/>
      </c:barChart>
      <c:catAx>
        <c:axId val="258109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195592"/>
        <c:crosses val="autoZero"/>
        <c:auto val="1"/>
        <c:lblAlgn val="ctr"/>
        <c:lblOffset val="100"/>
        <c:noMultiLvlLbl val="0"/>
      </c:catAx>
      <c:valAx>
        <c:axId val="255195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1091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693370165745859E-2"/>
          <c:y val="0.14545984463549017"/>
          <c:w val="0.84461325966850831"/>
          <c:h val="0.8213202467434184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Persentase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03D-4AE1-AD90-E66134E7062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03D-4AE1-AD90-E66134E7062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3D-4AE1-AD90-E66134E7062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03D-4AE1-AD90-E66134E7062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3D-4AE1-AD90-E66134E70627}"/>
              </c:ext>
            </c:extLst>
          </c:dPt>
          <c:dLbls>
            <c:dLbl>
              <c:idx val="0"/>
              <c:layout>
                <c:manualLayout>
                  <c:x val="5.6390020120335081E-2"/>
                  <c:y val="-0.1268799276684506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03D-4AE1-AD90-E66134E7062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0796107489020872E-2"/>
                  <c:y val="-4.879997218017333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03D-4AE1-AD90-E66134E7062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6988285708758152E-2"/>
                  <c:y val="-6.83199610522426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03D-4AE1-AD90-E66134E7062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2419494476581101E-2"/>
                  <c:y val="-0.1146799346234073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03D-4AE1-AD90-E66134E7062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3908423455667579E-2"/>
                  <c:y val="1.951998887206933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03D-4AE1-AD90-E66134E7062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Sangat Baik</c:v>
                </c:pt>
                <c:pt idx="1">
                  <c:v>Baik</c:v>
                </c:pt>
                <c:pt idx="2">
                  <c:v>Cukup</c:v>
                </c:pt>
                <c:pt idx="3">
                  <c:v>Kurang</c:v>
                </c:pt>
                <c:pt idx="4">
                  <c:v>Buruk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58.26156578150502</c:v>
                </c:pt>
                <c:pt idx="1">
                  <c:v>10.301680335861878</c:v>
                </c:pt>
                <c:pt idx="2">
                  <c:v>5.3776906416481047</c:v>
                </c:pt>
                <c:pt idx="3">
                  <c:v>5.1087547859291114</c:v>
                </c:pt>
                <c:pt idx="4">
                  <c:v>22.991962718510379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3D-4AE1-AD90-E66134E7062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F4B720C8-0F1F-4769-A95D-E70485508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1CA3493-3CF0-479D-887E-326CB01F42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AB01-33F2-4890-81BC-94568158DB7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A5946B1-632D-4B59-8997-E7256A57DB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0C78952-9C23-4261-888C-BF86D1BD58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911A-3904-4D85-962F-6F98C8B80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046F5-48BF-47D6-9FE2-588EE6A3A79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18F71-BBA0-468D-8356-1049D4D3B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5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1c336114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1c336114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4302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8F71-BBA0-468D-8356-1049D4D3B3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2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=""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4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=""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=""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567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697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5348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35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05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09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57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77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73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86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8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59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01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69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52771" y="1031529"/>
            <a:ext cx="423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447771" y="3598000"/>
            <a:ext cx="38480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7967" y="-24167"/>
            <a:ext cx="5382000" cy="688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2" name="Google Shape;12;p2"/>
          <p:cNvCxnSpPr/>
          <p:nvPr/>
        </p:nvCxnSpPr>
        <p:spPr>
          <a:xfrm rot="10800000">
            <a:off x="7551331" y="1866133"/>
            <a:ext cx="3677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 rot="10800000">
            <a:off x="7530131" y="4967567"/>
            <a:ext cx="3677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00690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 hasCustomPrompt="1"/>
          </p:nvPr>
        </p:nvSpPr>
        <p:spPr>
          <a:xfrm>
            <a:off x="6296067" y="1716776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ctrTitle" idx="2"/>
          </p:nvPr>
        </p:nvSpPr>
        <p:spPr>
          <a:xfrm>
            <a:off x="7007267" y="1923008"/>
            <a:ext cx="34636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7007267" y="2063461"/>
            <a:ext cx="27932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 idx="3" hasCustomPrompt="1"/>
          </p:nvPr>
        </p:nvSpPr>
        <p:spPr>
          <a:xfrm>
            <a:off x="6296067" y="2655676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 idx="4"/>
          </p:nvPr>
        </p:nvSpPr>
        <p:spPr>
          <a:xfrm>
            <a:off x="7007267" y="2861907"/>
            <a:ext cx="34636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5"/>
          </p:nvPr>
        </p:nvSpPr>
        <p:spPr>
          <a:xfrm>
            <a:off x="7007267" y="3000981"/>
            <a:ext cx="27932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 idx="6" hasCustomPrompt="1"/>
          </p:nvPr>
        </p:nvSpPr>
        <p:spPr>
          <a:xfrm>
            <a:off x="6296067" y="360400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 idx="7"/>
          </p:nvPr>
        </p:nvSpPr>
        <p:spPr>
          <a:xfrm>
            <a:off x="7007267" y="3810240"/>
            <a:ext cx="34636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8"/>
          </p:nvPr>
        </p:nvSpPr>
        <p:spPr>
          <a:xfrm>
            <a:off x="7007267" y="3957855"/>
            <a:ext cx="27932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9" hasCustomPrompt="1"/>
          </p:nvPr>
        </p:nvSpPr>
        <p:spPr>
          <a:xfrm>
            <a:off x="6296067" y="455234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13"/>
          </p:nvPr>
        </p:nvSpPr>
        <p:spPr>
          <a:xfrm>
            <a:off x="7007267" y="4758567"/>
            <a:ext cx="34636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4"/>
          </p:nvPr>
        </p:nvSpPr>
        <p:spPr>
          <a:xfrm>
            <a:off x="7007267" y="4906187"/>
            <a:ext cx="27932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 idx="15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87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6096000" y="-25233"/>
            <a:ext cx="6095600" cy="68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7571392" y="2972699"/>
            <a:ext cx="3162400" cy="21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7420789" y="2638473"/>
            <a:ext cx="34636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ctrTitle" idx="2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3290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subTitle" idx="1"/>
          </p:nvPr>
        </p:nvSpPr>
        <p:spPr>
          <a:xfrm>
            <a:off x="4514800" y="5553932"/>
            <a:ext cx="3162400" cy="6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4364189" y="5321307"/>
            <a:ext cx="34636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 idx="2" hasCustomPrompt="1"/>
          </p:nvPr>
        </p:nvSpPr>
        <p:spPr>
          <a:xfrm>
            <a:off x="5328000" y="3996800"/>
            <a:ext cx="1536000" cy="7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6"/>
          <p:cNvSpPr/>
          <p:nvPr/>
        </p:nvSpPr>
        <p:spPr>
          <a:xfrm>
            <a:off x="0" y="6720800"/>
            <a:ext cx="12192000" cy="137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898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=""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069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ctrTitle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ctrTitle" idx="2"/>
          </p:nvPr>
        </p:nvSpPr>
        <p:spPr>
          <a:xfrm>
            <a:off x="1627800" y="4597733"/>
            <a:ext cx="273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1892856" y="5142636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 idx="3"/>
          </p:nvPr>
        </p:nvSpPr>
        <p:spPr>
          <a:xfrm>
            <a:off x="4726600" y="4597733"/>
            <a:ext cx="273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4"/>
          </p:nvPr>
        </p:nvSpPr>
        <p:spPr>
          <a:xfrm>
            <a:off x="4991656" y="5142636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ctrTitle" idx="5"/>
          </p:nvPr>
        </p:nvSpPr>
        <p:spPr>
          <a:xfrm>
            <a:off x="7825400" y="4597733"/>
            <a:ext cx="273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6"/>
          </p:nvPr>
        </p:nvSpPr>
        <p:spPr>
          <a:xfrm>
            <a:off x="8090400" y="5142636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187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11098800" y="-12600"/>
            <a:ext cx="1093200" cy="68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0" y="-12600"/>
            <a:ext cx="1093200" cy="68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378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>
            <a:off x="1081000" y="-12600"/>
            <a:ext cx="10030000" cy="68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833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243533" y="1619500"/>
            <a:ext cx="5852400" cy="458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10"/>
          <p:cNvSpPr txBox="1">
            <a:spLocks noGrp="1"/>
          </p:cNvSpPr>
          <p:nvPr>
            <p:ph type="ctrTitle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9" name="Google Shape;59;p10"/>
          <p:cNvSpPr/>
          <p:nvPr/>
        </p:nvSpPr>
        <p:spPr>
          <a:xfrm>
            <a:off x="11948400" y="1619500"/>
            <a:ext cx="243600" cy="458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054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0" y="4893333"/>
            <a:ext cx="12192000" cy="154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ctrTitle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098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4">
  <p:cSld name="TITLE + DESIGN 4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/>
          <p:nvPr/>
        </p:nvSpPr>
        <p:spPr>
          <a:xfrm>
            <a:off x="4449400" y="967900"/>
            <a:ext cx="3293200" cy="589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602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7246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TWO COLUMNS">
  <p:cSld name="TITLE +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8219500" y="2040233"/>
            <a:ext cx="3383600" cy="427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553500" y="2040233"/>
            <a:ext cx="3383600" cy="427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ctrTitle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2"/>
          </p:nvPr>
        </p:nvSpPr>
        <p:spPr>
          <a:xfrm>
            <a:off x="2567600" y="5149867"/>
            <a:ext cx="273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2745001" y="5389967"/>
            <a:ext cx="23840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ctrTitle" idx="3"/>
          </p:nvPr>
        </p:nvSpPr>
        <p:spPr>
          <a:xfrm>
            <a:off x="6885600" y="5149867"/>
            <a:ext cx="273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4"/>
          </p:nvPr>
        </p:nvSpPr>
        <p:spPr>
          <a:xfrm>
            <a:off x="7063001" y="5389967"/>
            <a:ext cx="23840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6269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ctrTitle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ctrTitle" idx="2"/>
          </p:nvPr>
        </p:nvSpPr>
        <p:spPr>
          <a:xfrm>
            <a:off x="1257800" y="2934833"/>
            <a:ext cx="220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1257789" y="3174936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ctrTitle" idx="3"/>
          </p:nvPr>
        </p:nvSpPr>
        <p:spPr>
          <a:xfrm>
            <a:off x="3747000" y="2934833"/>
            <a:ext cx="220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4"/>
          </p:nvPr>
        </p:nvSpPr>
        <p:spPr>
          <a:xfrm>
            <a:off x="3746989" y="3174936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ctrTitle" idx="5"/>
          </p:nvPr>
        </p:nvSpPr>
        <p:spPr>
          <a:xfrm>
            <a:off x="6236200" y="2934833"/>
            <a:ext cx="220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6"/>
          </p:nvPr>
        </p:nvSpPr>
        <p:spPr>
          <a:xfrm>
            <a:off x="6236189" y="3174936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ctrTitle" idx="7"/>
          </p:nvPr>
        </p:nvSpPr>
        <p:spPr>
          <a:xfrm>
            <a:off x="8725400" y="2934833"/>
            <a:ext cx="220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8"/>
          </p:nvPr>
        </p:nvSpPr>
        <p:spPr>
          <a:xfrm>
            <a:off x="8725389" y="3174936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465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3">
  <p:cSld name="TITLE + THREE COLUMNS 3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ctrTitle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ctrTitle" idx="2"/>
          </p:nvPr>
        </p:nvSpPr>
        <p:spPr>
          <a:xfrm>
            <a:off x="7097367" y="1839033"/>
            <a:ext cx="3961200" cy="8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  <a:defRPr sz="1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7480167" y="2595135"/>
            <a:ext cx="35784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ctrTitle" idx="3"/>
          </p:nvPr>
        </p:nvSpPr>
        <p:spPr>
          <a:xfrm>
            <a:off x="7097367" y="3348133"/>
            <a:ext cx="3961200" cy="8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  <a:defRPr sz="1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7480167" y="4104233"/>
            <a:ext cx="35784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ctrTitle" idx="5"/>
          </p:nvPr>
        </p:nvSpPr>
        <p:spPr>
          <a:xfrm>
            <a:off x="7097367" y="4857133"/>
            <a:ext cx="3961200" cy="8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  <a:defRPr sz="1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7480167" y="5613333"/>
            <a:ext cx="35784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95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170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/>
        </p:nvSpPr>
        <p:spPr>
          <a:xfrm>
            <a:off x="0" y="-12600"/>
            <a:ext cx="6095600" cy="688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7"/>
          <p:cNvSpPr txBox="1">
            <a:spLocks noGrp="1"/>
          </p:cNvSpPr>
          <p:nvPr>
            <p:ph type="ctrTitle"/>
          </p:nvPr>
        </p:nvSpPr>
        <p:spPr>
          <a:xfrm>
            <a:off x="7900033" y="425533"/>
            <a:ext cx="34920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ctrTitle" idx="2"/>
          </p:nvPr>
        </p:nvSpPr>
        <p:spPr>
          <a:xfrm>
            <a:off x="2096000" y="2561833"/>
            <a:ext cx="220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>
            <a:off x="2095989" y="2801936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ctrTitle" idx="3"/>
          </p:nvPr>
        </p:nvSpPr>
        <p:spPr>
          <a:xfrm>
            <a:off x="4991600" y="2561833"/>
            <a:ext cx="220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4991589" y="2801936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ctrTitle" idx="5"/>
          </p:nvPr>
        </p:nvSpPr>
        <p:spPr>
          <a:xfrm>
            <a:off x="7887200" y="2561833"/>
            <a:ext cx="220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7887189" y="2801936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ctrTitle" idx="7"/>
          </p:nvPr>
        </p:nvSpPr>
        <p:spPr>
          <a:xfrm>
            <a:off x="2096000" y="5025467"/>
            <a:ext cx="220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2095989" y="5265569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ctrTitle" idx="9"/>
          </p:nvPr>
        </p:nvSpPr>
        <p:spPr>
          <a:xfrm>
            <a:off x="4991600" y="5025467"/>
            <a:ext cx="220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4991589" y="5265569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ctrTitle" idx="14"/>
          </p:nvPr>
        </p:nvSpPr>
        <p:spPr>
          <a:xfrm>
            <a:off x="7887200" y="5025467"/>
            <a:ext cx="22088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7887189" y="5265569"/>
            <a:ext cx="2208800" cy="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4100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IMAGE">
  <p:cSld name="TITLE + IMAG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0" y="2022400"/>
            <a:ext cx="3816400" cy="281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18"/>
          <p:cNvSpPr txBox="1">
            <a:spLocks noGrp="1"/>
          </p:cNvSpPr>
          <p:nvPr>
            <p:ph type="ctrTitle"/>
          </p:nvPr>
        </p:nvSpPr>
        <p:spPr>
          <a:xfrm>
            <a:off x="1059967" y="3688341"/>
            <a:ext cx="23708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950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 DESIGN">
  <p:cSld name="TECHNOLOGIC DESIG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8489101" y="2865768"/>
            <a:ext cx="2651200" cy="27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/>
          </p:nvPr>
        </p:nvSpPr>
        <p:spPr>
          <a:xfrm>
            <a:off x="8489097" y="2531533"/>
            <a:ext cx="23472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0249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-32667" y="1202000"/>
            <a:ext cx="12192000" cy="445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7420800" y="2261500"/>
            <a:ext cx="3162400" cy="11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4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/>
          </p:nvPr>
        </p:nvSpPr>
        <p:spPr>
          <a:xfrm>
            <a:off x="7420799" y="1927267"/>
            <a:ext cx="2971200" cy="3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486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526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7241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54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87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13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2" r:id="rId3"/>
    <p:sldLayoutId id="2147483736" r:id="rId4"/>
    <p:sldLayoutId id="2147483737" r:id="rId5"/>
    <p:sldLayoutId id="2147483740" r:id="rId6"/>
    <p:sldLayoutId id="2147483739" r:id="rId7"/>
    <p:sldLayoutId id="2147483744" r:id="rId8"/>
    <p:sldLayoutId id="2147483745" r:id="rId9"/>
    <p:sldLayoutId id="2147483748" r:id="rId10"/>
    <p:sldLayoutId id="2147483749" r:id="rId11"/>
    <p:sldLayoutId id="2147483750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2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 Black"/>
              <a:buNone/>
              <a:defRPr sz="280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 Light"/>
              <a:buChar char="●"/>
              <a:defRPr sz="180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●"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●"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7389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63697" y="616483"/>
            <a:ext cx="4917011" cy="49170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9966" t="49834"/>
          <a:stretch>
            <a:fillRect/>
          </a:stretch>
        </p:blipFill>
        <p:spPr>
          <a:xfrm>
            <a:off x="-27987" y="0"/>
            <a:ext cx="3852043" cy="38544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0409"/>
          <a:stretch>
            <a:fillRect/>
          </a:stretch>
        </p:blipFill>
        <p:spPr>
          <a:xfrm>
            <a:off x="0" y="0"/>
            <a:ext cx="3563469" cy="35929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6653" t="46242"/>
          <a:stretch>
            <a:fillRect/>
          </a:stretch>
        </p:blipFill>
        <p:spPr>
          <a:xfrm>
            <a:off x="-48934" y="-47451"/>
            <a:ext cx="2932696" cy="29493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0409"/>
          <a:stretch>
            <a:fillRect/>
          </a:stretch>
        </p:blipFill>
        <p:spPr>
          <a:xfrm>
            <a:off x="0" y="0"/>
            <a:ext cx="2717284" cy="27397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0469"/>
          <a:stretch>
            <a:fillRect/>
          </a:stretch>
        </p:blipFill>
        <p:spPr>
          <a:xfrm>
            <a:off x="0" y="0"/>
            <a:ext cx="1890680" cy="19086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24612"/>
          <a:stretch>
            <a:fillRect/>
          </a:stretch>
        </p:blipFill>
        <p:spPr>
          <a:xfrm>
            <a:off x="11083706" y="400201"/>
            <a:ext cx="726394" cy="63768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763871" y="2545459"/>
            <a:ext cx="6480130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66"/>
              </a:lnSpc>
            </a:pPr>
            <a:r>
              <a:rPr lang="en-US" sz="2800" b="1" dirty="0" smtClean="0">
                <a:solidFill>
                  <a:srgbClr val="0E0F12"/>
                </a:solidFill>
                <a:latin typeface="Squada One"/>
              </a:rPr>
              <a:t>KEBIJAKAN UMUM KEPEGAWAIAN</a:t>
            </a:r>
            <a:endParaRPr lang="en-US" sz="2000" b="1" dirty="0">
              <a:solidFill>
                <a:srgbClr val="0E0F12"/>
              </a:solidFill>
              <a:latin typeface="Squada On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65782" y="4326596"/>
            <a:ext cx="3352423" cy="15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189"/>
              </a:lnSpc>
            </a:pPr>
            <a:r>
              <a:rPr lang="en-US" sz="1400" dirty="0" err="1" smtClean="0">
                <a:solidFill>
                  <a:srgbClr val="252525"/>
                </a:solidFill>
                <a:latin typeface="Garet Book"/>
              </a:rPr>
              <a:t>Kepala</a:t>
            </a:r>
            <a:r>
              <a:rPr lang="en-US" sz="1400" dirty="0" smtClean="0">
                <a:solidFill>
                  <a:srgbClr val="252525"/>
                </a:solidFill>
                <a:latin typeface="Garet Book"/>
              </a:rPr>
              <a:t> BKD </a:t>
            </a:r>
            <a:r>
              <a:rPr lang="en-US" sz="1400" dirty="0" err="1" smtClean="0">
                <a:solidFill>
                  <a:srgbClr val="252525"/>
                </a:solidFill>
                <a:latin typeface="Garet Book"/>
              </a:rPr>
              <a:t>Provinsi</a:t>
            </a:r>
            <a:r>
              <a:rPr lang="en-US" sz="1400" dirty="0" smtClean="0">
                <a:solidFill>
                  <a:srgbClr val="252525"/>
                </a:solidFill>
                <a:latin typeface="Garet Book"/>
              </a:rPr>
              <a:t> NTT</a:t>
            </a:r>
            <a:endParaRPr lang="en-US" sz="1400" dirty="0">
              <a:solidFill>
                <a:srgbClr val="252525"/>
              </a:solidFill>
              <a:latin typeface="Garet Book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65781" y="4096718"/>
            <a:ext cx="3507403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1189"/>
              </a:lnSpc>
            </a:pPr>
            <a:r>
              <a:rPr lang="en-US" sz="1400" b="1" dirty="0" smtClean="0">
                <a:solidFill>
                  <a:srgbClr val="252525"/>
                </a:solidFill>
                <a:latin typeface="Garet Book"/>
              </a:rPr>
              <a:t>HENDERINA S. LAISKODAT, SP, </a:t>
            </a:r>
            <a:r>
              <a:rPr lang="en-US" sz="1400" b="1" dirty="0" err="1" smtClean="0">
                <a:solidFill>
                  <a:srgbClr val="252525"/>
                </a:solidFill>
                <a:latin typeface="Garet Book"/>
              </a:rPr>
              <a:t>M.Si</a:t>
            </a:r>
            <a:endParaRPr lang="en-US" sz="1400" b="1" dirty="0">
              <a:solidFill>
                <a:srgbClr val="252525"/>
              </a:solidFill>
              <a:latin typeface="Garet Book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24" y="249081"/>
            <a:ext cx="698474" cy="72326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831411" y="915681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800" b="1" dirty="0">
                <a:solidFill>
                  <a:prstClr val="black"/>
                </a:solidFill>
              </a:rPr>
              <a:t>BKD</a:t>
            </a:r>
          </a:p>
          <a:p>
            <a:pPr algn="ctr" defTabSz="609630"/>
            <a:r>
              <a:rPr lang="en-US" sz="800" b="1" dirty="0">
                <a:solidFill>
                  <a:prstClr val="black"/>
                </a:solidFill>
              </a:rPr>
              <a:t>PROVINSI NTT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36" b="98464" l="9753" r="89973">
                        <a14:foregroundMark x1="19093" y1="40102" x2="26648" y2="21843"/>
                        <a14:foregroundMark x1="43269" y1="11945" x2="64698" y2="18771"/>
                        <a14:foregroundMark x1="71154" y1="25597" x2="77335" y2="49659"/>
                        <a14:foregroundMark x1="77335" y1="61433" x2="71841" y2="74403"/>
                        <a14:foregroundMark x1="68956" y1="63311" x2="28571" y2="61775"/>
                        <a14:foregroundMark x1="71429" y1="44027" x2="30082" y2="44710"/>
                        <a14:foregroundMark x1="22115" y1="85154" x2="10440" y2="56826"/>
                        <a14:foregroundMark x1="10714" y1="58874" x2="13874" y2="28669"/>
                        <a14:foregroundMark x1="10714" y1="52730" x2="11951" y2="36007"/>
                        <a14:foregroundMark x1="14973" y1="27133" x2="33104" y2="6314"/>
                        <a14:foregroundMark x1="18681" y1="21843" x2="27885" y2="9727"/>
                        <a14:foregroundMark x1="33104" y1="8532" x2="46566" y2="2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256" y="234567"/>
            <a:ext cx="1125494" cy="894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88409" y="3295660"/>
            <a:ext cx="3732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E0F12"/>
                </a:solidFill>
                <a:latin typeface="Squada One"/>
              </a:rPr>
              <a:t>PEMERINTAH PROVINSI NTT</a:t>
            </a:r>
            <a:endParaRPr lang="en-US" sz="2000" dirty="0"/>
          </a:p>
        </p:txBody>
      </p:sp>
      <p:sp>
        <p:nvSpPr>
          <p:cNvPr id="10" name="Oval 9"/>
          <p:cNvSpPr/>
          <p:nvPr/>
        </p:nvSpPr>
        <p:spPr>
          <a:xfrm>
            <a:off x="860749" y="693726"/>
            <a:ext cx="4680000" cy="4680000"/>
          </a:xfrm>
          <a:prstGeom prst="ellipse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1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77255" y="323996"/>
            <a:ext cx="10439542" cy="724247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 err="1" smtClean="0"/>
              <a:t>Jumlah</a:t>
            </a:r>
            <a:r>
              <a:rPr lang="en-US" dirty="0" smtClean="0"/>
              <a:t> PNS </a:t>
            </a:r>
            <a:r>
              <a:rPr lang="en-US" dirty="0" err="1" smtClean="0"/>
              <a:t>Menurut</a:t>
            </a:r>
            <a:r>
              <a:rPr lang="en-US" dirty="0" smtClean="0"/>
              <a:t> </a:t>
            </a:r>
            <a:r>
              <a:rPr lang="en-US" dirty="0" err="1" smtClean="0"/>
              <a:t>Jenjang</a:t>
            </a:r>
            <a:r>
              <a:rPr lang="en-US" dirty="0" smtClean="0"/>
              <a:t> </a:t>
            </a:r>
            <a:r>
              <a:rPr lang="en-US" dirty="0" err="1" smtClean="0"/>
              <a:t>Jabatan</a:t>
            </a:r>
            <a:endParaRPr lang="en-US" dirty="0"/>
          </a:p>
        </p:txBody>
      </p:sp>
      <p:sp>
        <p:nvSpPr>
          <p:cNvPr id="50" name="Teardrop 3">
            <a:extLst>
              <a:ext uri="{FF2B5EF4-FFF2-40B4-BE49-F238E27FC236}">
                <a16:creationId xmlns="" xmlns:a16="http://schemas.microsoft.com/office/drawing/2014/main" id="{CBDDDFB6-81FA-4FE8-95CD-B1CFE32C5CAA}"/>
              </a:ext>
            </a:extLst>
          </p:cNvPr>
          <p:cNvSpPr/>
          <p:nvPr/>
        </p:nvSpPr>
        <p:spPr>
          <a:xfrm>
            <a:off x="9175886" y="2480825"/>
            <a:ext cx="1681922" cy="1686725"/>
          </a:xfrm>
          <a:custGeom>
            <a:avLst/>
            <a:gdLst/>
            <a:ahLst/>
            <a:cxnLst/>
            <a:rect l="l" t="t" r="r" b="b"/>
            <a:pathLst>
              <a:path w="1728192" h="1733128">
                <a:moveTo>
                  <a:pt x="864096" y="0"/>
                </a:moveTo>
                <a:lnTo>
                  <a:pt x="1728192" y="0"/>
                </a:lnTo>
                <a:lnTo>
                  <a:pt x="1728192" y="864096"/>
                </a:lnTo>
                <a:lnTo>
                  <a:pt x="1728068" y="866564"/>
                </a:lnTo>
                <a:lnTo>
                  <a:pt x="1728192" y="869032"/>
                </a:lnTo>
                <a:cubicBezTo>
                  <a:pt x="1728192" y="1346259"/>
                  <a:pt x="1341323" y="1733128"/>
                  <a:pt x="864096" y="1733128"/>
                </a:cubicBezTo>
                <a:lnTo>
                  <a:pt x="0" y="1733128"/>
                </a:lnTo>
                <a:lnTo>
                  <a:pt x="0" y="869032"/>
                </a:lnTo>
                <a:lnTo>
                  <a:pt x="125" y="866564"/>
                </a:lnTo>
                <a:cubicBezTo>
                  <a:pt x="1" y="865742"/>
                  <a:pt x="0" y="864919"/>
                  <a:pt x="0" y="864096"/>
                </a:cubicBezTo>
                <a:cubicBezTo>
                  <a:pt x="0" y="386869"/>
                  <a:pt x="386869" y="0"/>
                  <a:pt x="8640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1" name="Teardrop 3">
            <a:extLst>
              <a:ext uri="{FF2B5EF4-FFF2-40B4-BE49-F238E27FC236}">
                <a16:creationId xmlns="" xmlns:a16="http://schemas.microsoft.com/office/drawing/2014/main" id="{BFBAA8FE-BEEA-4DBA-BE59-F757D85C425F}"/>
              </a:ext>
            </a:extLst>
          </p:cNvPr>
          <p:cNvSpPr/>
          <p:nvPr/>
        </p:nvSpPr>
        <p:spPr>
          <a:xfrm rot="16200000">
            <a:off x="7441428" y="2480836"/>
            <a:ext cx="1681921" cy="1686726"/>
          </a:xfrm>
          <a:custGeom>
            <a:avLst/>
            <a:gdLst/>
            <a:ahLst/>
            <a:cxnLst/>
            <a:rect l="l" t="t" r="r" b="b"/>
            <a:pathLst>
              <a:path w="1728192" h="1733128">
                <a:moveTo>
                  <a:pt x="864096" y="0"/>
                </a:moveTo>
                <a:lnTo>
                  <a:pt x="1728192" y="0"/>
                </a:lnTo>
                <a:lnTo>
                  <a:pt x="1728192" y="864096"/>
                </a:lnTo>
                <a:lnTo>
                  <a:pt x="1728068" y="866564"/>
                </a:lnTo>
                <a:lnTo>
                  <a:pt x="1728192" y="869032"/>
                </a:lnTo>
                <a:cubicBezTo>
                  <a:pt x="1728192" y="1346259"/>
                  <a:pt x="1341323" y="1733128"/>
                  <a:pt x="864096" y="1733128"/>
                </a:cubicBezTo>
                <a:lnTo>
                  <a:pt x="0" y="1733128"/>
                </a:lnTo>
                <a:lnTo>
                  <a:pt x="0" y="869032"/>
                </a:lnTo>
                <a:lnTo>
                  <a:pt x="125" y="866564"/>
                </a:lnTo>
                <a:cubicBezTo>
                  <a:pt x="1" y="865742"/>
                  <a:pt x="0" y="864919"/>
                  <a:pt x="0" y="864096"/>
                </a:cubicBezTo>
                <a:cubicBezTo>
                  <a:pt x="0" y="386869"/>
                  <a:pt x="386869" y="0"/>
                  <a:pt x="8640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3" name="Teardrop 3">
            <a:extLst>
              <a:ext uri="{FF2B5EF4-FFF2-40B4-BE49-F238E27FC236}">
                <a16:creationId xmlns="" xmlns:a16="http://schemas.microsoft.com/office/drawing/2014/main" id="{5785C6E8-13CF-4FCA-ADCF-DA2C04BC8528}"/>
              </a:ext>
            </a:extLst>
          </p:cNvPr>
          <p:cNvSpPr/>
          <p:nvPr/>
        </p:nvSpPr>
        <p:spPr>
          <a:xfrm rot="5400000">
            <a:off x="9174507" y="4211513"/>
            <a:ext cx="1681921" cy="1686726"/>
          </a:xfrm>
          <a:custGeom>
            <a:avLst/>
            <a:gdLst/>
            <a:ahLst/>
            <a:cxnLst/>
            <a:rect l="l" t="t" r="r" b="b"/>
            <a:pathLst>
              <a:path w="1728192" h="1733128">
                <a:moveTo>
                  <a:pt x="864096" y="0"/>
                </a:moveTo>
                <a:lnTo>
                  <a:pt x="1728192" y="0"/>
                </a:lnTo>
                <a:lnTo>
                  <a:pt x="1728192" y="864096"/>
                </a:lnTo>
                <a:lnTo>
                  <a:pt x="1728068" y="866564"/>
                </a:lnTo>
                <a:lnTo>
                  <a:pt x="1728192" y="869032"/>
                </a:lnTo>
                <a:cubicBezTo>
                  <a:pt x="1728192" y="1346259"/>
                  <a:pt x="1341323" y="1733128"/>
                  <a:pt x="864096" y="1733128"/>
                </a:cubicBezTo>
                <a:lnTo>
                  <a:pt x="0" y="1733128"/>
                </a:lnTo>
                <a:lnTo>
                  <a:pt x="0" y="869032"/>
                </a:lnTo>
                <a:lnTo>
                  <a:pt x="125" y="866564"/>
                </a:lnTo>
                <a:cubicBezTo>
                  <a:pt x="1" y="865742"/>
                  <a:pt x="0" y="864919"/>
                  <a:pt x="0" y="864096"/>
                </a:cubicBezTo>
                <a:cubicBezTo>
                  <a:pt x="0" y="386869"/>
                  <a:pt x="386869" y="0"/>
                  <a:pt x="8640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92BDD8E-B42D-4198-8598-009180C62736}"/>
              </a:ext>
            </a:extLst>
          </p:cNvPr>
          <p:cNvSpPr txBox="1"/>
          <p:nvPr/>
        </p:nvSpPr>
        <p:spPr>
          <a:xfrm>
            <a:off x="7857670" y="3124576"/>
            <a:ext cx="93610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cs typeface="Arial" pitchFamily="34" charset="0"/>
              </a:rPr>
              <a:t>7,03%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54C8A4E5-7133-4301-9A3F-5C8CBCCD4D06}"/>
              </a:ext>
            </a:extLst>
          </p:cNvPr>
          <p:cNvSpPr txBox="1"/>
          <p:nvPr/>
        </p:nvSpPr>
        <p:spPr>
          <a:xfrm>
            <a:off x="9513854" y="2949958"/>
            <a:ext cx="93610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cs typeface="Arial" pitchFamily="34" charset="0"/>
              </a:rPr>
              <a:t>41,63%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13BFA84A-345B-470B-AA37-CC73500BB771}"/>
              </a:ext>
            </a:extLst>
          </p:cNvPr>
          <p:cNvSpPr txBox="1"/>
          <p:nvPr/>
        </p:nvSpPr>
        <p:spPr>
          <a:xfrm>
            <a:off x="9513854" y="4765722"/>
            <a:ext cx="93610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cs typeface="Arial" pitchFamily="34" charset="0"/>
              </a:rPr>
              <a:t>51,34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8D23C678-680C-4747-8358-88051C8F7CC5}"/>
              </a:ext>
            </a:extLst>
          </p:cNvPr>
          <p:cNvSpPr txBox="1"/>
          <p:nvPr/>
        </p:nvSpPr>
        <p:spPr>
          <a:xfrm>
            <a:off x="398704" y="4518428"/>
            <a:ext cx="66374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Jumlah</a:t>
            </a:r>
            <a:r>
              <a:rPr lang="en-US" sz="1600" dirty="0"/>
              <a:t> ASN NTT </a:t>
            </a:r>
            <a:r>
              <a:rPr lang="en-US" sz="1600" dirty="0" err="1"/>
              <a:t>menurut</a:t>
            </a:r>
            <a:r>
              <a:rPr lang="en-US" sz="1600" dirty="0"/>
              <a:t> </a:t>
            </a:r>
            <a:r>
              <a:rPr lang="en-US" sz="1600" dirty="0" err="1"/>
              <a:t>Jenjang</a:t>
            </a:r>
            <a:r>
              <a:rPr lang="en-US" sz="1600" dirty="0"/>
              <a:t> </a:t>
            </a:r>
            <a:r>
              <a:rPr lang="en-US" sz="1600" dirty="0" err="1"/>
              <a:t>Jabatan</a:t>
            </a:r>
            <a:r>
              <a:rPr lang="en-US" sz="1600" dirty="0"/>
              <a:t> </a:t>
            </a:r>
            <a:r>
              <a:rPr lang="en-US" sz="1600" dirty="0" err="1"/>
              <a:t>Struktural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Fungsional</a:t>
            </a:r>
            <a:r>
              <a:rPr lang="en-US" sz="1600" dirty="0"/>
              <a:t> </a:t>
            </a:r>
            <a:r>
              <a:rPr lang="en-US" sz="1600" dirty="0" err="1"/>
              <a:t>Tahun</a:t>
            </a:r>
            <a:r>
              <a:rPr lang="en-US" sz="1600" dirty="0"/>
              <a:t> 2020 </a:t>
            </a:r>
            <a:r>
              <a:rPr lang="en-US" sz="1600" dirty="0" err="1"/>
              <a:t>Jabatan</a:t>
            </a:r>
            <a:r>
              <a:rPr lang="en-US" sz="1600" dirty="0"/>
              <a:t> </a:t>
            </a:r>
            <a:r>
              <a:rPr lang="en-US" sz="1600" dirty="0" err="1"/>
              <a:t>fungsional</a:t>
            </a:r>
            <a:r>
              <a:rPr lang="en-US" sz="1600" dirty="0"/>
              <a:t> </a:t>
            </a:r>
            <a:r>
              <a:rPr lang="en-US" sz="1600" dirty="0" err="1"/>
              <a:t>tertentu</a:t>
            </a:r>
            <a:r>
              <a:rPr lang="en-US" sz="1600" dirty="0"/>
              <a:t> yang </a:t>
            </a:r>
            <a:r>
              <a:rPr lang="en-US" sz="1600" dirty="0" err="1"/>
              <a:t>dimaksud</a:t>
            </a:r>
            <a:r>
              <a:rPr lang="en-US" sz="1600" dirty="0"/>
              <a:t> </a:t>
            </a:r>
            <a:r>
              <a:rPr lang="en-US" sz="1600" dirty="0" err="1"/>
              <a:t>meliputi</a:t>
            </a:r>
            <a:r>
              <a:rPr lang="en-US" sz="1600" dirty="0"/>
              <a:t> JFT </a:t>
            </a:r>
            <a:r>
              <a:rPr lang="en-US" sz="1600" dirty="0" err="1"/>
              <a:t>bidang</a:t>
            </a:r>
            <a:r>
              <a:rPr lang="en-US" sz="1600" dirty="0"/>
              <a:t> </a:t>
            </a:r>
            <a:r>
              <a:rPr lang="en-US" sz="1600" dirty="0" err="1"/>
              <a:t>pendidikan</a:t>
            </a:r>
            <a:r>
              <a:rPr lang="en-US" sz="1600" dirty="0"/>
              <a:t>, JFT </a:t>
            </a:r>
            <a:r>
              <a:rPr lang="en-US" sz="1600" dirty="0" err="1"/>
              <a:t>bidang</a:t>
            </a:r>
            <a:r>
              <a:rPr lang="en-US" sz="1600" dirty="0"/>
              <a:t> </a:t>
            </a:r>
            <a:r>
              <a:rPr lang="en-US" sz="1600" dirty="0" err="1"/>
              <a:t>kesehatan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JFT </a:t>
            </a:r>
            <a:r>
              <a:rPr lang="en-US" sz="1600" dirty="0" err="1"/>
              <a:t>bidang</a:t>
            </a:r>
            <a:r>
              <a:rPr lang="en-US" sz="1600" dirty="0"/>
              <a:t> </a:t>
            </a:r>
            <a:r>
              <a:rPr lang="en-US" sz="1600" dirty="0" err="1"/>
              <a:t>teknis</a:t>
            </a:r>
            <a:r>
              <a:rPr lang="en-US" sz="1600" dirty="0"/>
              <a:t>. Dari </a:t>
            </a:r>
            <a:r>
              <a:rPr lang="en-US" sz="1600" dirty="0" err="1"/>
              <a:t>gambaran</a:t>
            </a:r>
            <a:r>
              <a:rPr lang="en-US" sz="1600" dirty="0"/>
              <a:t> yang </a:t>
            </a:r>
            <a:r>
              <a:rPr lang="en-US" sz="1600" dirty="0" err="1"/>
              <a:t>ada</a:t>
            </a:r>
            <a:r>
              <a:rPr lang="en-US" sz="1600" dirty="0"/>
              <a:t> </a:t>
            </a:r>
            <a:r>
              <a:rPr lang="en-US" sz="1600" dirty="0" err="1"/>
              <a:t>memberikan</a:t>
            </a:r>
            <a:r>
              <a:rPr lang="en-US" sz="1600" dirty="0"/>
              <a:t> </a:t>
            </a:r>
            <a:r>
              <a:rPr lang="en-US" sz="1600" dirty="0" err="1"/>
              <a:t>pemaknaan</a:t>
            </a:r>
            <a:r>
              <a:rPr lang="en-US" sz="1600" dirty="0"/>
              <a:t> </a:t>
            </a:r>
            <a:r>
              <a:rPr lang="en-US" sz="1600" dirty="0" err="1"/>
              <a:t>bahwa</a:t>
            </a:r>
            <a:r>
              <a:rPr lang="en-US" sz="1600" dirty="0"/>
              <a:t> </a:t>
            </a:r>
            <a:r>
              <a:rPr lang="en-US" sz="1600" dirty="0" err="1"/>
              <a:t>keterlibatan</a:t>
            </a:r>
            <a:r>
              <a:rPr lang="en-US" sz="1600" dirty="0"/>
              <a:t> </a:t>
            </a:r>
            <a:r>
              <a:rPr lang="en-US" sz="1600" dirty="0" err="1"/>
              <a:t>perempuan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mengembangkan</a:t>
            </a:r>
            <a:r>
              <a:rPr lang="en-US" sz="1600" dirty="0"/>
              <a:t> </a:t>
            </a:r>
            <a:r>
              <a:rPr lang="en-US" sz="1600" dirty="0" err="1"/>
              <a:t>karier</a:t>
            </a:r>
            <a:r>
              <a:rPr lang="en-US" sz="1600" dirty="0"/>
              <a:t> </a:t>
            </a:r>
            <a:r>
              <a:rPr lang="en-US" sz="1600" dirty="0" err="1"/>
              <a:t>melalui</a:t>
            </a:r>
            <a:r>
              <a:rPr lang="en-US" sz="1600" dirty="0"/>
              <a:t> </a:t>
            </a:r>
            <a:r>
              <a:rPr lang="en-US" sz="1600" dirty="0" err="1"/>
              <a:t>jalur</a:t>
            </a:r>
            <a:r>
              <a:rPr lang="en-US" sz="1600" dirty="0"/>
              <a:t> </a:t>
            </a:r>
            <a:r>
              <a:rPr lang="en-US" sz="1600" dirty="0" err="1"/>
              <a:t>fungsional</a:t>
            </a:r>
            <a:r>
              <a:rPr lang="en-US" sz="1600" dirty="0"/>
              <a:t> </a:t>
            </a:r>
            <a:r>
              <a:rPr lang="en-US" sz="1600" dirty="0" err="1"/>
              <a:t>tertentu</a:t>
            </a:r>
            <a:r>
              <a:rPr lang="en-US" sz="1600" dirty="0"/>
              <a:t>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terbuka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besar</a:t>
            </a:r>
            <a:r>
              <a:rPr lang="en-US" sz="1600" dirty="0"/>
              <a:t> </a:t>
            </a:r>
            <a:r>
              <a:rPr lang="en-US" sz="1600" dirty="0" err="1"/>
              <a:t>dibanding</a:t>
            </a:r>
            <a:r>
              <a:rPr lang="en-US" sz="1600" dirty="0"/>
              <a:t> </a:t>
            </a:r>
            <a:r>
              <a:rPr lang="en-US" sz="1600" dirty="0" err="1"/>
              <a:t>laki-laki</a:t>
            </a:r>
            <a:r>
              <a:rPr lang="en-US" sz="1600" dirty="0"/>
              <a:t>. Dan </a:t>
            </a:r>
            <a:r>
              <a:rPr lang="en-US" sz="1600" dirty="0" err="1"/>
              <a:t>tentunya</a:t>
            </a:r>
            <a:r>
              <a:rPr lang="en-US" sz="1600" dirty="0"/>
              <a:t> </a:t>
            </a:r>
            <a:r>
              <a:rPr lang="en-US" sz="1600" dirty="0" err="1"/>
              <a:t>hal</a:t>
            </a:r>
            <a:r>
              <a:rPr lang="en-US" sz="1600" dirty="0"/>
              <a:t> </a:t>
            </a:r>
            <a:r>
              <a:rPr lang="en-US" sz="1600" dirty="0" err="1"/>
              <a:t>ini</a:t>
            </a:r>
            <a:r>
              <a:rPr lang="en-US" sz="1600" dirty="0"/>
              <a:t> </a:t>
            </a:r>
            <a:r>
              <a:rPr lang="en-US" sz="1600" dirty="0" err="1"/>
              <a:t>menjadi</a:t>
            </a:r>
            <a:r>
              <a:rPr lang="en-US" sz="1600" dirty="0"/>
              <a:t> </a:t>
            </a:r>
            <a:r>
              <a:rPr lang="en-US" sz="1600" dirty="0" err="1"/>
              <a:t>peluang</a:t>
            </a:r>
            <a:r>
              <a:rPr lang="en-US" sz="1600" dirty="0"/>
              <a:t> </a:t>
            </a:r>
            <a:r>
              <a:rPr lang="en-US" sz="1600" dirty="0" err="1"/>
              <a:t>pnting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strategis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pengeembangan</a:t>
            </a:r>
            <a:r>
              <a:rPr lang="en-US" sz="1600" dirty="0"/>
              <a:t> </a:t>
            </a:r>
            <a:r>
              <a:rPr lang="en-US" sz="1600" dirty="0" err="1"/>
              <a:t>sumberdaya</a:t>
            </a:r>
            <a:r>
              <a:rPr lang="en-US" sz="1600" dirty="0"/>
              <a:t> </a:t>
            </a:r>
            <a:r>
              <a:rPr lang="en-US" sz="1600" dirty="0" err="1"/>
              <a:t>manusia</a:t>
            </a:r>
            <a:r>
              <a:rPr lang="en-US" sz="1600" dirty="0"/>
              <a:t> ASN di NTT </a:t>
            </a:r>
            <a:r>
              <a:rPr lang="en-US" sz="1600" dirty="0" err="1"/>
              <a:t>kedepan</a:t>
            </a:r>
            <a:r>
              <a:rPr lang="en-US" sz="1600" dirty="0"/>
              <a:t>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59" name="Chart 58">
            <a:extLst>
              <a:ext uri="{FF2B5EF4-FFF2-40B4-BE49-F238E27FC236}">
                <a16:creationId xmlns="" xmlns:a16="http://schemas.microsoft.com/office/drawing/2014/main" id="{E6D614FA-3C93-45FC-9296-72244D74F9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7411257"/>
              </p:ext>
            </p:extLst>
          </p:nvPr>
        </p:nvGraphicFramePr>
        <p:xfrm>
          <a:off x="96611" y="1467401"/>
          <a:ext cx="7060093" cy="274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D23C678-680C-4747-8358-88051C8F7CC5}"/>
              </a:ext>
            </a:extLst>
          </p:cNvPr>
          <p:cNvSpPr txBox="1"/>
          <p:nvPr/>
        </p:nvSpPr>
        <p:spPr>
          <a:xfrm>
            <a:off x="9981906" y="2006138"/>
            <a:ext cx="113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Fungsional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Umum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D23C678-680C-4747-8358-88051C8F7CC5}"/>
              </a:ext>
            </a:extLst>
          </p:cNvPr>
          <p:cNvSpPr txBox="1"/>
          <p:nvPr/>
        </p:nvSpPr>
        <p:spPr>
          <a:xfrm>
            <a:off x="7439025" y="2106165"/>
            <a:ext cx="1134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Struktural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D23C678-680C-4747-8358-88051C8F7CC5}"/>
              </a:ext>
            </a:extLst>
          </p:cNvPr>
          <p:cNvSpPr txBox="1"/>
          <p:nvPr/>
        </p:nvSpPr>
        <p:spPr>
          <a:xfrm>
            <a:off x="9882513" y="5917640"/>
            <a:ext cx="113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Fungsional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Tertentu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9C87170-36E2-45D7-B3F6-100371437BF7}"/>
              </a:ext>
            </a:extLst>
          </p:cNvPr>
          <p:cNvSpPr txBox="1"/>
          <p:nvPr/>
        </p:nvSpPr>
        <p:spPr>
          <a:xfrm>
            <a:off x="839078" y="4165160"/>
            <a:ext cx="5256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Sumber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: Grand Design </a:t>
            </a:r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Pengembangan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ASN </a:t>
            </a:r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Provinsi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NTT 2020 - 2024</a:t>
            </a:r>
            <a:endParaRPr lang="ko-KR" altLang="en-US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527940" y="2705725"/>
            <a:ext cx="6344093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err="1" smtClean="0">
                <a:solidFill>
                  <a:schemeClr val="bg1"/>
                </a:solidFill>
                <a:cs typeface="Arial" pitchFamily="34" charset="0"/>
              </a:rPr>
              <a:t>Kebijakan</a:t>
            </a:r>
            <a:r>
              <a:rPr lang="en-US" altLang="ko-KR" sz="4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4400" dirty="0" err="1" smtClean="0">
                <a:solidFill>
                  <a:schemeClr val="bg1"/>
                </a:solidFill>
                <a:cs typeface="Arial" pitchFamily="34" charset="0"/>
              </a:rPr>
              <a:t>Strategis</a:t>
            </a:r>
            <a:r>
              <a:rPr lang="en-US" altLang="ko-KR" sz="4400" dirty="0" smtClean="0">
                <a:solidFill>
                  <a:schemeClr val="bg1"/>
                </a:solidFill>
                <a:cs typeface="Arial" pitchFamily="34" charset="0"/>
              </a:rPr>
              <a:t> BKD </a:t>
            </a:r>
            <a:r>
              <a:rPr lang="en-US" altLang="ko-KR" sz="4400" dirty="0" err="1" smtClean="0">
                <a:solidFill>
                  <a:schemeClr val="bg1"/>
                </a:solidFill>
                <a:cs typeface="Arial" pitchFamily="34" charset="0"/>
              </a:rPr>
              <a:t>Provinsi</a:t>
            </a:r>
            <a:r>
              <a:rPr lang="en-US" altLang="ko-KR" sz="4400" dirty="0" smtClean="0">
                <a:solidFill>
                  <a:schemeClr val="bg1"/>
                </a:solidFill>
                <a:cs typeface="Arial" pitchFamily="34" charset="0"/>
              </a:rPr>
              <a:t> NTT</a:t>
            </a:r>
            <a:endParaRPr lang="ko-KR" altLang="en-US" sz="4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2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91014" y="11989"/>
            <a:ext cx="11573197" cy="72424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 err="1" smtClean="0"/>
              <a:t>Strategi</a:t>
            </a:r>
            <a:r>
              <a:rPr lang="en-US" dirty="0" smtClean="0"/>
              <a:t> </a:t>
            </a:r>
            <a:r>
              <a:rPr lang="en-US" dirty="0" err="1" smtClean="0"/>
              <a:t>Pengembangan</a:t>
            </a:r>
            <a:r>
              <a:rPr lang="en-US" dirty="0" smtClean="0"/>
              <a:t> ASN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CB4732-19F4-41D3-A198-2FB2954A36A4}"/>
              </a:ext>
            </a:extLst>
          </p:cNvPr>
          <p:cNvSpPr/>
          <p:nvPr/>
        </p:nvSpPr>
        <p:spPr>
          <a:xfrm>
            <a:off x="1973972" y="795117"/>
            <a:ext cx="9196087" cy="870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5F1874-7624-4C74-BBA4-96E2DD102648}"/>
              </a:ext>
            </a:extLst>
          </p:cNvPr>
          <p:cNvSpPr/>
          <p:nvPr/>
        </p:nvSpPr>
        <p:spPr>
          <a:xfrm>
            <a:off x="1973972" y="1767920"/>
            <a:ext cx="9196087" cy="8702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DAC5C6B-3EAC-4289-B5C0-8BF76EB1D856}"/>
              </a:ext>
            </a:extLst>
          </p:cNvPr>
          <p:cNvSpPr/>
          <p:nvPr/>
        </p:nvSpPr>
        <p:spPr>
          <a:xfrm>
            <a:off x="1973972" y="2765107"/>
            <a:ext cx="9196087" cy="8702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81E2CD8-5D6E-451B-B356-30080C6CFB22}"/>
              </a:ext>
            </a:extLst>
          </p:cNvPr>
          <p:cNvSpPr/>
          <p:nvPr/>
        </p:nvSpPr>
        <p:spPr>
          <a:xfrm>
            <a:off x="1973972" y="5697066"/>
            <a:ext cx="9196087" cy="8702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B450084-1643-433D-B6AB-585F3E0F97A9}"/>
              </a:ext>
            </a:extLst>
          </p:cNvPr>
          <p:cNvSpPr/>
          <p:nvPr/>
        </p:nvSpPr>
        <p:spPr>
          <a:xfrm>
            <a:off x="1336986" y="1010260"/>
            <a:ext cx="499800" cy="499800"/>
          </a:xfrm>
          <a:prstGeom prst="ellipse">
            <a:avLst/>
          </a:prstGeom>
          <a:solidFill>
            <a:schemeClr val="accent4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F7C2B50-12FD-448B-BC57-CF0F47869093}"/>
              </a:ext>
            </a:extLst>
          </p:cNvPr>
          <p:cNvSpPr txBox="1"/>
          <p:nvPr/>
        </p:nvSpPr>
        <p:spPr>
          <a:xfrm>
            <a:off x="1382586" y="1006246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1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6D4ECFC7-C1F9-44E1-857A-16ED0164D98E}"/>
              </a:ext>
            </a:extLst>
          </p:cNvPr>
          <p:cNvSpPr/>
          <p:nvPr/>
        </p:nvSpPr>
        <p:spPr>
          <a:xfrm>
            <a:off x="1336986" y="1973096"/>
            <a:ext cx="499800" cy="499800"/>
          </a:xfrm>
          <a:prstGeom prst="ellipse">
            <a:avLst/>
          </a:prstGeom>
          <a:solidFill>
            <a:schemeClr val="accent3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C5EBBF6-EE4D-4AB6-957C-5CC7B0F222B3}"/>
              </a:ext>
            </a:extLst>
          </p:cNvPr>
          <p:cNvSpPr txBox="1"/>
          <p:nvPr/>
        </p:nvSpPr>
        <p:spPr>
          <a:xfrm>
            <a:off x="1382586" y="1969082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2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C522952-4F73-4A89-987C-B39B5170E8AF}"/>
              </a:ext>
            </a:extLst>
          </p:cNvPr>
          <p:cNvSpPr/>
          <p:nvPr/>
        </p:nvSpPr>
        <p:spPr>
          <a:xfrm>
            <a:off x="1336986" y="2960316"/>
            <a:ext cx="499800" cy="499800"/>
          </a:xfrm>
          <a:prstGeom prst="ellipse">
            <a:avLst/>
          </a:prstGeom>
          <a:solidFill>
            <a:srgbClr val="FFC000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E21AB34-7DCD-423A-9186-E405C5374A73}"/>
              </a:ext>
            </a:extLst>
          </p:cNvPr>
          <p:cNvSpPr txBox="1"/>
          <p:nvPr/>
        </p:nvSpPr>
        <p:spPr>
          <a:xfrm>
            <a:off x="1382586" y="2956302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3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241EBBAC-FFD9-46E8-BD5D-ABC25FA07BF7}"/>
              </a:ext>
            </a:extLst>
          </p:cNvPr>
          <p:cNvSpPr/>
          <p:nvPr/>
        </p:nvSpPr>
        <p:spPr>
          <a:xfrm>
            <a:off x="1336986" y="5882306"/>
            <a:ext cx="499800" cy="499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7D70073-D3F7-4DAF-BFF4-195335C621D6}"/>
              </a:ext>
            </a:extLst>
          </p:cNvPr>
          <p:cNvSpPr txBox="1"/>
          <p:nvPr/>
        </p:nvSpPr>
        <p:spPr>
          <a:xfrm>
            <a:off x="1382586" y="5878292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6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456F21D-8ECF-4696-B333-9D2B54EC3EEA}"/>
              </a:ext>
            </a:extLst>
          </p:cNvPr>
          <p:cNvGrpSpPr/>
          <p:nvPr/>
        </p:nvGrpSpPr>
        <p:grpSpPr>
          <a:xfrm>
            <a:off x="993318" y="639515"/>
            <a:ext cx="1188052" cy="1214673"/>
            <a:chOff x="1779602" y="1104706"/>
            <a:chExt cx="1188052" cy="1214673"/>
          </a:xfrm>
          <a:solidFill>
            <a:schemeClr val="accent4"/>
          </a:solidFill>
        </p:grpSpPr>
        <p:sp>
          <p:nvSpPr>
            <p:cNvPr id="16" name="Block Arc 15">
              <a:extLst>
                <a:ext uri="{FF2B5EF4-FFF2-40B4-BE49-F238E27FC236}">
                  <a16:creationId xmlns="" xmlns:a16="http://schemas.microsoft.com/office/drawing/2014/main" id="{BE5B7B23-0A85-4003-922E-8CD60D92A849}"/>
                </a:ext>
              </a:extLst>
            </p:cNvPr>
            <p:cNvSpPr/>
            <p:nvPr/>
          </p:nvSpPr>
          <p:spPr>
            <a:xfrm rot="5400000">
              <a:off x="1779602" y="1131327"/>
              <a:ext cx="1188052" cy="1188052"/>
            </a:xfrm>
            <a:prstGeom prst="blockArc">
              <a:avLst>
                <a:gd name="adj1" fmla="val 10473157"/>
                <a:gd name="adj2" fmla="val 203130"/>
                <a:gd name="adj3" fmla="val 186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="" xmlns:a16="http://schemas.microsoft.com/office/drawing/2014/main" id="{D351394C-3D0E-4779-A87A-366FFB207E26}"/>
                </a:ext>
              </a:extLst>
            </p:cNvPr>
            <p:cNvSpPr/>
            <p:nvPr/>
          </p:nvSpPr>
          <p:spPr>
            <a:xfrm rot="2700000">
              <a:off x="2223425" y="1104706"/>
              <a:ext cx="261214" cy="2612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0418963-4CFA-46FD-9E26-932685D2DA4F}"/>
              </a:ext>
            </a:extLst>
          </p:cNvPr>
          <p:cNvGrpSpPr/>
          <p:nvPr/>
        </p:nvGrpSpPr>
        <p:grpSpPr>
          <a:xfrm>
            <a:off x="993318" y="1597143"/>
            <a:ext cx="1188052" cy="1214673"/>
            <a:chOff x="1779602" y="1104706"/>
            <a:chExt cx="1188052" cy="1214673"/>
          </a:xfrm>
          <a:solidFill>
            <a:schemeClr val="accent3"/>
          </a:solidFill>
        </p:grpSpPr>
        <p:sp>
          <p:nvSpPr>
            <p:cNvPr id="19" name="Block Arc 18">
              <a:extLst>
                <a:ext uri="{FF2B5EF4-FFF2-40B4-BE49-F238E27FC236}">
                  <a16:creationId xmlns="" xmlns:a16="http://schemas.microsoft.com/office/drawing/2014/main" id="{A98E1585-146F-4AB6-B654-51553CDB4E78}"/>
                </a:ext>
              </a:extLst>
            </p:cNvPr>
            <p:cNvSpPr/>
            <p:nvPr/>
          </p:nvSpPr>
          <p:spPr>
            <a:xfrm rot="5400000">
              <a:off x="1779602" y="1131327"/>
              <a:ext cx="1188052" cy="1188052"/>
            </a:xfrm>
            <a:prstGeom prst="blockArc">
              <a:avLst>
                <a:gd name="adj1" fmla="val 10473157"/>
                <a:gd name="adj2" fmla="val 203130"/>
                <a:gd name="adj3" fmla="val 186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="" xmlns:a16="http://schemas.microsoft.com/office/drawing/2014/main" id="{CA46B8B7-ABA4-46F8-8C15-89F84A73BAF6}"/>
                </a:ext>
              </a:extLst>
            </p:cNvPr>
            <p:cNvSpPr/>
            <p:nvPr/>
          </p:nvSpPr>
          <p:spPr>
            <a:xfrm rot="2700000">
              <a:off x="2223425" y="1104706"/>
              <a:ext cx="261214" cy="2612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A2789F9-211D-4AB8-ADC7-2836867CF977}"/>
              </a:ext>
            </a:extLst>
          </p:cNvPr>
          <p:cNvGrpSpPr/>
          <p:nvPr/>
        </p:nvGrpSpPr>
        <p:grpSpPr>
          <a:xfrm>
            <a:off x="993318" y="2579155"/>
            <a:ext cx="1188052" cy="1214673"/>
            <a:chOff x="1779602" y="1104706"/>
            <a:chExt cx="1188052" cy="1214673"/>
          </a:xfrm>
          <a:solidFill>
            <a:srgbClr val="FFC000"/>
          </a:solidFill>
        </p:grpSpPr>
        <p:sp>
          <p:nvSpPr>
            <p:cNvPr id="22" name="Block Arc 21">
              <a:extLst>
                <a:ext uri="{FF2B5EF4-FFF2-40B4-BE49-F238E27FC236}">
                  <a16:creationId xmlns="" xmlns:a16="http://schemas.microsoft.com/office/drawing/2014/main" id="{F75824BE-77DE-45DE-A4D0-0CAA0A8C2631}"/>
                </a:ext>
              </a:extLst>
            </p:cNvPr>
            <p:cNvSpPr/>
            <p:nvPr/>
          </p:nvSpPr>
          <p:spPr>
            <a:xfrm rot="5400000">
              <a:off x="1779602" y="1131327"/>
              <a:ext cx="1188052" cy="1188052"/>
            </a:xfrm>
            <a:prstGeom prst="blockArc">
              <a:avLst>
                <a:gd name="adj1" fmla="val 10473157"/>
                <a:gd name="adj2" fmla="val 203130"/>
                <a:gd name="adj3" fmla="val 186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="" xmlns:a16="http://schemas.microsoft.com/office/drawing/2014/main" id="{B9B8190E-0084-43E2-8671-D306DE315282}"/>
                </a:ext>
              </a:extLst>
            </p:cNvPr>
            <p:cNvSpPr/>
            <p:nvPr/>
          </p:nvSpPr>
          <p:spPr>
            <a:xfrm rot="2700000">
              <a:off x="2223425" y="1104706"/>
              <a:ext cx="261214" cy="2612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86D3C28-916F-4997-8D00-027CE85C8AB0}"/>
              </a:ext>
            </a:extLst>
          </p:cNvPr>
          <p:cNvGrpSpPr/>
          <p:nvPr/>
        </p:nvGrpSpPr>
        <p:grpSpPr>
          <a:xfrm>
            <a:off x="993318" y="5495938"/>
            <a:ext cx="1188052" cy="1214673"/>
            <a:chOff x="1779602" y="1104706"/>
            <a:chExt cx="1188052" cy="1214673"/>
          </a:xfrm>
          <a:solidFill>
            <a:schemeClr val="accent6">
              <a:lumMod val="50000"/>
            </a:schemeClr>
          </a:solidFill>
        </p:grpSpPr>
        <p:sp>
          <p:nvSpPr>
            <p:cNvPr id="25" name="Block Arc 24">
              <a:extLst>
                <a:ext uri="{FF2B5EF4-FFF2-40B4-BE49-F238E27FC236}">
                  <a16:creationId xmlns="" xmlns:a16="http://schemas.microsoft.com/office/drawing/2014/main" id="{55FBACAA-5BFB-4303-9668-0487CE8F4AB6}"/>
                </a:ext>
              </a:extLst>
            </p:cNvPr>
            <p:cNvSpPr/>
            <p:nvPr/>
          </p:nvSpPr>
          <p:spPr>
            <a:xfrm rot="5400000">
              <a:off x="1779602" y="1131327"/>
              <a:ext cx="1188052" cy="1188052"/>
            </a:xfrm>
            <a:prstGeom prst="blockArc">
              <a:avLst>
                <a:gd name="adj1" fmla="val 10473157"/>
                <a:gd name="adj2" fmla="val 5483321"/>
                <a:gd name="adj3" fmla="val 169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="" xmlns:a16="http://schemas.microsoft.com/office/drawing/2014/main" id="{FB3CE97E-871A-483B-A44F-4D43F1BEDE2C}"/>
                </a:ext>
              </a:extLst>
            </p:cNvPr>
            <p:cNvSpPr/>
            <p:nvPr/>
          </p:nvSpPr>
          <p:spPr>
            <a:xfrm rot="2700000">
              <a:off x="2223425" y="1104706"/>
              <a:ext cx="261214" cy="2612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0E43618-660D-45A3-B041-489A656BB3D2}"/>
              </a:ext>
            </a:extLst>
          </p:cNvPr>
          <p:cNvSpPr txBox="1"/>
          <p:nvPr/>
        </p:nvSpPr>
        <p:spPr>
          <a:xfrm>
            <a:off x="2431254" y="1010260"/>
            <a:ext cx="480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Pengembangan</a:t>
            </a:r>
            <a:r>
              <a:rPr lang="en-US" sz="1200" dirty="0"/>
              <a:t> </a:t>
            </a:r>
            <a:r>
              <a:rPr lang="en-US" sz="1200" dirty="0" err="1"/>
              <a:t>sistem</a:t>
            </a:r>
            <a:r>
              <a:rPr lang="en-US" sz="1200" dirty="0"/>
              <a:t> data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perencanaan</a:t>
            </a:r>
            <a:r>
              <a:rPr lang="en-US" sz="1200" dirty="0"/>
              <a:t> </a:t>
            </a:r>
            <a:r>
              <a:rPr lang="en-US" sz="1200" dirty="0" err="1"/>
              <a:t>kebutuhan</a:t>
            </a:r>
            <a:r>
              <a:rPr lang="en-US" sz="1200" dirty="0"/>
              <a:t> ASN yang </a:t>
            </a:r>
            <a:r>
              <a:rPr lang="en-US" sz="1200" dirty="0" err="1"/>
              <a:t>kompetitif</a:t>
            </a:r>
            <a:r>
              <a:rPr lang="en-US" sz="1200" dirty="0"/>
              <a:t>, </a:t>
            </a:r>
            <a:r>
              <a:rPr lang="en-US" sz="1200" dirty="0" err="1"/>
              <a:t>inklusif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transparan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F181E77-CBCD-42AE-B334-3C09F4B6A91F}"/>
              </a:ext>
            </a:extLst>
          </p:cNvPr>
          <p:cNvSpPr txBox="1"/>
          <p:nvPr/>
        </p:nvSpPr>
        <p:spPr>
          <a:xfrm>
            <a:off x="2446570" y="1972228"/>
            <a:ext cx="480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Penerapan</a:t>
            </a:r>
            <a:r>
              <a:rPr lang="en-US" sz="1200" dirty="0"/>
              <a:t> </a:t>
            </a:r>
            <a:r>
              <a:rPr lang="en-US" sz="1200" dirty="0" err="1"/>
              <a:t>sistem</a:t>
            </a:r>
            <a:r>
              <a:rPr lang="en-US" sz="1200" dirty="0"/>
              <a:t> </a:t>
            </a:r>
            <a:r>
              <a:rPr lang="en-US" sz="1200" dirty="0" err="1"/>
              <a:t>rekrutmen</a:t>
            </a:r>
            <a:r>
              <a:rPr lang="en-US" sz="1200" dirty="0"/>
              <a:t> </a:t>
            </a:r>
            <a:r>
              <a:rPr lang="en-US" sz="1200" dirty="0" err="1"/>
              <a:t>berbasis</a:t>
            </a:r>
            <a:r>
              <a:rPr lang="en-US" sz="1200" dirty="0"/>
              <a:t> Computer Assisted Test [CAT]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smtClean="0"/>
              <a:t>Talent Pool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14CB549-68B7-44B8-B083-F1BD277E5C0C}"/>
              </a:ext>
            </a:extLst>
          </p:cNvPr>
          <p:cNvSpPr txBox="1"/>
          <p:nvPr/>
        </p:nvSpPr>
        <p:spPr>
          <a:xfrm>
            <a:off x="2420212" y="2900846"/>
            <a:ext cx="480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Pengembangan</a:t>
            </a:r>
            <a:r>
              <a:rPr lang="en-US" sz="1200" dirty="0"/>
              <a:t> </a:t>
            </a:r>
            <a:r>
              <a:rPr lang="en-US" sz="1200" dirty="0" err="1"/>
              <a:t>kompetensi</a:t>
            </a:r>
            <a:r>
              <a:rPr lang="en-US" sz="1200" dirty="0"/>
              <a:t> ASN </a:t>
            </a:r>
            <a:r>
              <a:rPr lang="en-US" sz="1200" dirty="0" err="1"/>
              <a:t>berbasis</a:t>
            </a:r>
            <a:r>
              <a:rPr lang="en-US" sz="1200" dirty="0"/>
              <a:t> merit </a:t>
            </a:r>
            <a:r>
              <a:rPr lang="en-US" sz="1200" dirty="0" smtClean="0"/>
              <a:t>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Pembangunan jaringan kerjasama Diklat </a:t>
            </a:r>
            <a:r>
              <a:rPr lang="sv-SE" sz="1200" dirty="0" smtClean="0"/>
              <a:t>ASN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Revolusi</a:t>
            </a:r>
            <a:r>
              <a:rPr lang="en-US" sz="1200" dirty="0"/>
              <a:t> Mental ASN </a:t>
            </a:r>
            <a:r>
              <a:rPr lang="en-US" sz="1200" dirty="0" err="1"/>
              <a:t>sebagai</a:t>
            </a:r>
            <a:r>
              <a:rPr lang="en-US" sz="1200" dirty="0"/>
              <a:t> </a:t>
            </a:r>
            <a:r>
              <a:rPr lang="en-US" sz="1200" dirty="0" err="1"/>
              <a:t>Perekat</a:t>
            </a:r>
            <a:r>
              <a:rPr lang="en-US" sz="1200" dirty="0"/>
              <a:t> </a:t>
            </a:r>
            <a:r>
              <a:rPr lang="en-US" sz="1200" dirty="0" err="1"/>
              <a:t>Bangsa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87A773F-B0B5-434E-9A66-CCE658247B83}"/>
              </a:ext>
            </a:extLst>
          </p:cNvPr>
          <p:cNvSpPr txBox="1"/>
          <p:nvPr/>
        </p:nvSpPr>
        <p:spPr>
          <a:xfrm>
            <a:off x="2410308" y="5674545"/>
            <a:ext cx="480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Peningkatan</a:t>
            </a:r>
            <a:r>
              <a:rPr lang="en-US" sz="1200" dirty="0"/>
              <a:t> </a:t>
            </a:r>
            <a:r>
              <a:rPr lang="en-US" sz="1200" dirty="0" err="1"/>
              <a:t>kesejahteraan</a:t>
            </a:r>
            <a:r>
              <a:rPr lang="en-US" sz="1200" dirty="0"/>
              <a:t> </a:t>
            </a:r>
            <a:r>
              <a:rPr lang="en-US" sz="1200" dirty="0" smtClean="0"/>
              <a:t>ASN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Penguatan</a:t>
            </a:r>
            <a:r>
              <a:rPr lang="en-US" sz="1200" dirty="0"/>
              <a:t> </a:t>
            </a:r>
            <a:r>
              <a:rPr lang="en-US" sz="1200" dirty="0" err="1"/>
              <a:t>Korpri</a:t>
            </a:r>
            <a:r>
              <a:rPr lang="en-US" sz="1200" dirty="0"/>
              <a:t> </a:t>
            </a:r>
            <a:r>
              <a:rPr lang="en-US" sz="1200" dirty="0" err="1"/>
              <a:t>sebagai</a:t>
            </a:r>
            <a:r>
              <a:rPr lang="en-US" sz="1200" dirty="0"/>
              <a:t> </a:t>
            </a:r>
            <a:r>
              <a:rPr lang="en-US" sz="1200" dirty="0" err="1"/>
              <a:t>organisasi</a:t>
            </a:r>
            <a:r>
              <a:rPr lang="en-US" sz="1200" dirty="0"/>
              <a:t> </a:t>
            </a:r>
            <a:r>
              <a:rPr lang="en-US" sz="1200" dirty="0" err="1"/>
              <a:t>profesi</a:t>
            </a:r>
            <a:r>
              <a:rPr lang="en-US" sz="1200" dirty="0"/>
              <a:t> 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Pelayanan persiapan pensiun bagi ASN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746A9CB8-855A-438E-815C-9CC4D6395D43}"/>
              </a:ext>
            </a:extLst>
          </p:cNvPr>
          <p:cNvGrpSpPr/>
          <p:nvPr/>
        </p:nvGrpSpPr>
        <p:grpSpPr>
          <a:xfrm>
            <a:off x="7291664" y="716897"/>
            <a:ext cx="4003676" cy="475860"/>
            <a:chOff x="1487532" y="2017033"/>
            <a:chExt cx="2952328" cy="376914"/>
          </a:xfrm>
        </p:grpSpPr>
        <p:sp>
          <p:nvSpPr>
            <p:cNvPr id="40" name="Rectangle 9">
              <a:extLst>
                <a:ext uri="{FF2B5EF4-FFF2-40B4-BE49-F238E27FC236}">
                  <a16:creationId xmlns="" xmlns:a16="http://schemas.microsoft.com/office/drawing/2014/main" id="{E9F9E0C1-D5A6-4617-8070-D67CBA2B3EFA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1" name="Rectangle 6">
              <a:extLst>
                <a:ext uri="{FF2B5EF4-FFF2-40B4-BE49-F238E27FC236}">
                  <a16:creationId xmlns="" xmlns:a16="http://schemas.microsoft.com/office/drawing/2014/main" id="{C7E5B4DA-8BF8-4E04-AC15-15FBC1E6020B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4CC6F952-4FCE-48E8-B904-03839C11B1F2}"/>
              </a:ext>
            </a:extLst>
          </p:cNvPr>
          <p:cNvGrpSpPr/>
          <p:nvPr/>
        </p:nvGrpSpPr>
        <p:grpSpPr>
          <a:xfrm>
            <a:off x="7291664" y="1674525"/>
            <a:ext cx="4003676" cy="475860"/>
            <a:chOff x="1487532" y="2017033"/>
            <a:chExt cx="2952328" cy="376914"/>
          </a:xfrm>
        </p:grpSpPr>
        <p:sp>
          <p:nvSpPr>
            <p:cNvPr id="43" name="Rectangle 9">
              <a:extLst>
                <a:ext uri="{FF2B5EF4-FFF2-40B4-BE49-F238E27FC236}">
                  <a16:creationId xmlns="" xmlns:a16="http://schemas.microsoft.com/office/drawing/2014/main" id="{68A61AB8-3AE0-473A-8C3B-C89B04A8F17B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4" name="Rectangle 6">
              <a:extLst>
                <a:ext uri="{FF2B5EF4-FFF2-40B4-BE49-F238E27FC236}">
                  <a16:creationId xmlns="" xmlns:a16="http://schemas.microsoft.com/office/drawing/2014/main" id="{1F531FAC-41FA-43E7-8507-0642DBDACB5C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8476D29A-0FC5-42F2-9B1F-25B0B6517E4F}"/>
              </a:ext>
            </a:extLst>
          </p:cNvPr>
          <p:cNvGrpSpPr/>
          <p:nvPr/>
        </p:nvGrpSpPr>
        <p:grpSpPr>
          <a:xfrm>
            <a:off x="7291664" y="2656537"/>
            <a:ext cx="4003676" cy="475860"/>
            <a:chOff x="1487532" y="2017033"/>
            <a:chExt cx="2952328" cy="376914"/>
          </a:xfrm>
          <a:solidFill>
            <a:srgbClr val="FFC000"/>
          </a:solidFill>
        </p:grpSpPr>
        <p:sp>
          <p:nvSpPr>
            <p:cNvPr id="46" name="Rectangle 9">
              <a:extLst>
                <a:ext uri="{FF2B5EF4-FFF2-40B4-BE49-F238E27FC236}">
                  <a16:creationId xmlns="" xmlns:a16="http://schemas.microsoft.com/office/drawing/2014/main" id="{28721C94-BEF6-4002-9ED4-B25B436D0D59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7" name="Rectangle 6">
              <a:extLst>
                <a:ext uri="{FF2B5EF4-FFF2-40B4-BE49-F238E27FC236}">
                  <a16:creationId xmlns="" xmlns:a16="http://schemas.microsoft.com/office/drawing/2014/main" id="{04458C3C-6339-47BC-B83B-815C57A36581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164ED04-E5AA-41A5-B30A-3A220607DCB4}"/>
              </a:ext>
            </a:extLst>
          </p:cNvPr>
          <p:cNvGrpSpPr/>
          <p:nvPr/>
        </p:nvGrpSpPr>
        <p:grpSpPr>
          <a:xfrm>
            <a:off x="7291664" y="5573320"/>
            <a:ext cx="4003676" cy="475860"/>
            <a:chOff x="1487532" y="2017033"/>
            <a:chExt cx="2952328" cy="376914"/>
          </a:xfrm>
          <a:solidFill>
            <a:schemeClr val="accent6">
              <a:lumMod val="50000"/>
            </a:schemeClr>
          </a:solidFill>
        </p:grpSpPr>
        <p:sp>
          <p:nvSpPr>
            <p:cNvPr id="49" name="Rectangle 9">
              <a:extLst>
                <a:ext uri="{FF2B5EF4-FFF2-40B4-BE49-F238E27FC236}">
                  <a16:creationId xmlns="" xmlns:a16="http://schemas.microsoft.com/office/drawing/2014/main" id="{A0EA57AA-0746-44C1-BE1F-45EFAD8C916C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0" name="Rectangle 6">
              <a:extLst>
                <a:ext uri="{FF2B5EF4-FFF2-40B4-BE49-F238E27FC236}">
                  <a16:creationId xmlns="" xmlns:a16="http://schemas.microsoft.com/office/drawing/2014/main" id="{95EEB0DD-31EE-4C65-9B94-7C7EF746E546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C16055BF-2DEA-4B0B-A871-9576B735EF6D}"/>
              </a:ext>
            </a:extLst>
          </p:cNvPr>
          <p:cNvSpPr txBox="1"/>
          <p:nvPr/>
        </p:nvSpPr>
        <p:spPr>
          <a:xfrm>
            <a:off x="8005098" y="667889"/>
            <a:ext cx="290332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Perencanaan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dan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Penetapan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b="1" dirty="0" err="1" smtClean="0">
                <a:solidFill>
                  <a:schemeClr val="bg1"/>
                </a:solidFill>
                <a:cs typeface="Arial" pitchFamily="34" charset="0"/>
              </a:rPr>
              <a:t>Kebutuhan</a:t>
            </a:r>
            <a:r>
              <a:rPr lang="en-US" altLang="ko-KR" sz="1200" b="1" dirty="0" smtClean="0">
                <a:solidFill>
                  <a:schemeClr val="bg1"/>
                </a:solidFill>
                <a:cs typeface="Arial" pitchFamily="34" charset="0"/>
              </a:rPr>
              <a:t> ASN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0F5C19A3-6BFE-4B02-8552-955CB182C737}"/>
              </a:ext>
            </a:extLst>
          </p:cNvPr>
          <p:cNvSpPr txBox="1"/>
          <p:nvPr/>
        </p:nvSpPr>
        <p:spPr>
          <a:xfrm>
            <a:off x="8005098" y="1702462"/>
            <a:ext cx="29033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chemeClr val="bg1"/>
                </a:solidFill>
                <a:cs typeface="Arial" pitchFamily="34" charset="0"/>
              </a:rPr>
              <a:t>Pengadaan</a:t>
            </a:r>
            <a:r>
              <a:rPr lang="en-US" altLang="ko-KR" sz="1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b="1" dirty="0" err="1" smtClean="0">
                <a:solidFill>
                  <a:schemeClr val="bg1"/>
                </a:solidFill>
                <a:cs typeface="Arial" pitchFamily="34" charset="0"/>
              </a:rPr>
              <a:t>dan</a:t>
            </a:r>
            <a:r>
              <a:rPr lang="en-US" altLang="ko-KR" sz="1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b="1" dirty="0" err="1" smtClean="0">
                <a:solidFill>
                  <a:schemeClr val="bg1"/>
                </a:solidFill>
                <a:cs typeface="Arial" pitchFamily="34" charset="0"/>
              </a:rPr>
              <a:t>Seleksi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37A2FA8C-BE32-4EF2-A355-6AE08B53CCEC}"/>
              </a:ext>
            </a:extLst>
          </p:cNvPr>
          <p:cNvSpPr txBox="1"/>
          <p:nvPr/>
        </p:nvSpPr>
        <p:spPr>
          <a:xfrm>
            <a:off x="8005098" y="2684475"/>
            <a:ext cx="29033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chemeClr val="bg1"/>
                </a:solidFill>
                <a:cs typeface="Arial" pitchFamily="34" charset="0"/>
              </a:rPr>
              <a:t>Pengembangan</a:t>
            </a:r>
            <a:r>
              <a:rPr lang="en-US" altLang="ko-KR" sz="1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b="1" dirty="0" err="1" smtClean="0">
                <a:solidFill>
                  <a:schemeClr val="bg1"/>
                </a:solidFill>
                <a:cs typeface="Arial" pitchFamily="34" charset="0"/>
              </a:rPr>
              <a:t>Kompetensi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57A73C63-1C70-4232-AFF1-D43E29861D48}"/>
              </a:ext>
            </a:extLst>
          </p:cNvPr>
          <p:cNvSpPr txBox="1"/>
          <p:nvPr/>
        </p:nvSpPr>
        <p:spPr>
          <a:xfrm>
            <a:off x="7520602" y="5524314"/>
            <a:ext cx="368817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Pemberian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Gaji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Tunjangan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Perlindungan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Pensiun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dan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Jaminan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Hari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Tua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8DAC5C6B-3EAC-4289-B5C0-8BF76EB1D856}"/>
              </a:ext>
            </a:extLst>
          </p:cNvPr>
          <p:cNvSpPr/>
          <p:nvPr/>
        </p:nvSpPr>
        <p:spPr>
          <a:xfrm>
            <a:off x="1973972" y="3721589"/>
            <a:ext cx="9196087" cy="8702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6C522952-4F73-4A89-987C-B39B5170E8AF}"/>
              </a:ext>
            </a:extLst>
          </p:cNvPr>
          <p:cNvSpPr/>
          <p:nvPr/>
        </p:nvSpPr>
        <p:spPr>
          <a:xfrm>
            <a:off x="1336986" y="3916798"/>
            <a:ext cx="499800" cy="499800"/>
          </a:xfrm>
          <a:prstGeom prst="ellipse">
            <a:avLst/>
          </a:prstGeom>
          <a:solidFill>
            <a:schemeClr val="accent6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7E21AB34-7DCD-423A-9186-E405C5374A73}"/>
              </a:ext>
            </a:extLst>
          </p:cNvPr>
          <p:cNvSpPr txBox="1"/>
          <p:nvPr/>
        </p:nvSpPr>
        <p:spPr>
          <a:xfrm>
            <a:off x="1382586" y="3912784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 smtClean="0">
                <a:solidFill>
                  <a:schemeClr val="bg1"/>
                </a:solidFill>
              </a:rPr>
              <a:t>4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EA2789F9-211D-4AB8-ADC7-2836867CF977}"/>
              </a:ext>
            </a:extLst>
          </p:cNvPr>
          <p:cNvGrpSpPr/>
          <p:nvPr/>
        </p:nvGrpSpPr>
        <p:grpSpPr>
          <a:xfrm>
            <a:off x="993318" y="3535637"/>
            <a:ext cx="1188052" cy="1214673"/>
            <a:chOff x="1779602" y="1104706"/>
            <a:chExt cx="1188052" cy="1214673"/>
          </a:xfrm>
          <a:solidFill>
            <a:schemeClr val="accent2"/>
          </a:solidFill>
        </p:grpSpPr>
        <p:sp>
          <p:nvSpPr>
            <p:cNvPr id="79" name="Block Arc 78">
              <a:extLst>
                <a:ext uri="{FF2B5EF4-FFF2-40B4-BE49-F238E27FC236}">
                  <a16:creationId xmlns="" xmlns:a16="http://schemas.microsoft.com/office/drawing/2014/main" id="{F75824BE-77DE-45DE-A4D0-0CAA0A8C2631}"/>
                </a:ext>
              </a:extLst>
            </p:cNvPr>
            <p:cNvSpPr/>
            <p:nvPr/>
          </p:nvSpPr>
          <p:spPr>
            <a:xfrm rot="5400000">
              <a:off x="1779602" y="1131327"/>
              <a:ext cx="1188052" cy="1188052"/>
            </a:xfrm>
            <a:prstGeom prst="blockArc">
              <a:avLst>
                <a:gd name="adj1" fmla="val 10473157"/>
                <a:gd name="adj2" fmla="val 203130"/>
                <a:gd name="adj3" fmla="val 186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80" name="Right Triangle 79">
              <a:extLst>
                <a:ext uri="{FF2B5EF4-FFF2-40B4-BE49-F238E27FC236}">
                  <a16:creationId xmlns="" xmlns:a16="http://schemas.microsoft.com/office/drawing/2014/main" id="{B9B8190E-0084-43E2-8671-D306DE315282}"/>
                </a:ext>
              </a:extLst>
            </p:cNvPr>
            <p:cNvSpPr/>
            <p:nvPr/>
          </p:nvSpPr>
          <p:spPr>
            <a:xfrm rot="2700000">
              <a:off x="2223425" y="1104706"/>
              <a:ext cx="261214" cy="2612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F14CB549-68B7-44B8-B083-F1BD277E5C0C}"/>
              </a:ext>
            </a:extLst>
          </p:cNvPr>
          <p:cNvSpPr txBox="1"/>
          <p:nvPr/>
        </p:nvSpPr>
        <p:spPr>
          <a:xfrm>
            <a:off x="2431254" y="3932606"/>
            <a:ext cx="480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Pengembangan</a:t>
            </a:r>
            <a:r>
              <a:rPr lang="en-US" sz="1200" dirty="0"/>
              <a:t> system </a:t>
            </a:r>
            <a:r>
              <a:rPr lang="en-US" sz="1200" dirty="0" err="1"/>
              <a:t>manajemen</a:t>
            </a:r>
            <a:r>
              <a:rPr lang="en-US" sz="1200" dirty="0"/>
              <a:t> </a:t>
            </a:r>
            <a:r>
              <a:rPr lang="en-US" sz="1200" dirty="0" err="1"/>
              <a:t>kinerja</a:t>
            </a:r>
            <a:r>
              <a:rPr lang="en-US" sz="1200" dirty="0"/>
              <a:t> </a:t>
            </a:r>
            <a:r>
              <a:rPr lang="en-US" sz="1200" dirty="0" smtClean="0"/>
              <a:t>ASN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Pengembangan</a:t>
            </a:r>
            <a:r>
              <a:rPr lang="en-US" sz="1200" dirty="0"/>
              <a:t> </a:t>
            </a:r>
            <a:r>
              <a:rPr lang="en-US" sz="1200" dirty="0" err="1"/>
              <a:t>budaya</a:t>
            </a:r>
            <a:r>
              <a:rPr lang="en-US" sz="1200" dirty="0"/>
              <a:t> </a:t>
            </a:r>
            <a:r>
              <a:rPr lang="en-US" sz="1200" dirty="0" err="1"/>
              <a:t>kerja</a:t>
            </a:r>
            <a:r>
              <a:rPr lang="en-US" sz="1200" dirty="0"/>
              <a:t> </a:t>
            </a:r>
            <a:r>
              <a:rPr lang="en-US" sz="1200" dirty="0" err="1"/>
              <a:t>berbasis</a:t>
            </a:r>
            <a:r>
              <a:rPr lang="en-US" sz="1200" dirty="0"/>
              <a:t> </a:t>
            </a:r>
            <a:r>
              <a:rPr lang="en-US" sz="1200" dirty="0" err="1"/>
              <a:t>kinerja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 smtClean="0"/>
              <a:t>disiplin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Penataan</a:t>
            </a:r>
            <a:r>
              <a:rPr lang="en-US" sz="1200" dirty="0"/>
              <a:t> </a:t>
            </a:r>
            <a:r>
              <a:rPr lang="en-US" sz="1200" dirty="0" err="1"/>
              <a:t>tata</a:t>
            </a:r>
            <a:r>
              <a:rPr lang="en-US" sz="1200" dirty="0"/>
              <a:t> </a:t>
            </a:r>
            <a:r>
              <a:rPr lang="en-US" sz="1200" dirty="0" err="1"/>
              <a:t>laksana</a:t>
            </a:r>
            <a:r>
              <a:rPr lang="en-US" sz="1200" dirty="0"/>
              <a:t> </a:t>
            </a:r>
            <a:r>
              <a:rPr lang="en-US" sz="1200" dirty="0" err="1"/>
              <a:t>kepegawaian</a:t>
            </a:r>
            <a:r>
              <a:rPr lang="en-US" sz="1200" dirty="0"/>
              <a:t>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8476D29A-0FC5-42F2-9B1F-25B0B6517E4F}"/>
              </a:ext>
            </a:extLst>
          </p:cNvPr>
          <p:cNvGrpSpPr/>
          <p:nvPr/>
        </p:nvGrpSpPr>
        <p:grpSpPr>
          <a:xfrm>
            <a:off x="7291664" y="3613019"/>
            <a:ext cx="4003676" cy="475860"/>
            <a:chOff x="1487532" y="2017033"/>
            <a:chExt cx="2952328" cy="376914"/>
          </a:xfrm>
          <a:solidFill>
            <a:schemeClr val="accent2">
              <a:lumMod val="75000"/>
            </a:schemeClr>
          </a:solidFill>
        </p:grpSpPr>
        <p:sp>
          <p:nvSpPr>
            <p:cNvPr id="85" name="Rectangle 9">
              <a:extLst>
                <a:ext uri="{FF2B5EF4-FFF2-40B4-BE49-F238E27FC236}">
                  <a16:creationId xmlns="" xmlns:a16="http://schemas.microsoft.com/office/drawing/2014/main" id="{28721C94-BEF6-4002-9ED4-B25B436D0D59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6" name="Rectangle 6">
              <a:extLst>
                <a:ext uri="{FF2B5EF4-FFF2-40B4-BE49-F238E27FC236}">
                  <a16:creationId xmlns="" xmlns:a16="http://schemas.microsoft.com/office/drawing/2014/main" id="{04458C3C-6339-47BC-B83B-815C57A36581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37A2FA8C-BE32-4EF2-A355-6AE08B53CCEC}"/>
              </a:ext>
            </a:extLst>
          </p:cNvPr>
          <p:cNvSpPr txBox="1"/>
          <p:nvPr/>
        </p:nvSpPr>
        <p:spPr>
          <a:xfrm>
            <a:off x="8005098" y="3533236"/>
            <a:ext cx="290332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Pengembangan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budaya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kerja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berbasis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kinerja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dan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disiplin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="" xmlns:a16="http://schemas.microsoft.com/office/drawing/2014/main" id="{8DAC5C6B-3EAC-4289-B5C0-8BF76EB1D856}"/>
              </a:ext>
            </a:extLst>
          </p:cNvPr>
          <p:cNvSpPr/>
          <p:nvPr/>
        </p:nvSpPr>
        <p:spPr>
          <a:xfrm>
            <a:off x="2012691" y="4702860"/>
            <a:ext cx="9196087" cy="8702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Oval 93">
            <a:extLst>
              <a:ext uri="{FF2B5EF4-FFF2-40B4-BE49-F238E27FC236}">
                <a16:creationId xmlns="" xmlns:a16="http://schemas.microsoft.com/office/drawing/2014/main" id="{6C522952-4F73-4A89-987C-B39B5170E8AF}"/>
              </a:ext>
            </a:extLst>
          </p:cNvPr>
          <p:cNvSpPr/>
          <p:nvPr/>
        </p:nvSpPr>
        <p:spPr>
          <a:xfrm>
            <a:off x="1384718" y="4887293"/>
            <a:ext cx="499800" cy="499800"/>
          </a:xfrm>
          <a:prstGeom prst="ellipse">
            <a:avLst/>
          </a:prstGeom>
          <a:solidFill>
            <a:srgbClr val="7030A0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7E21AB34-7DCD-423A-9186-E405C5374A73}"/>
              </a:ext>
            </a:extLst>
          </p:cNvPr>
          <p:cNvSpPr txBox="1"/>
          <p:nvPr/>
        </p:nvSpPr>
        <p:spPr>
          <a:xfrm>
            <a:off x="1421760" y="4883277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 smtClean="0">
                <a:solidFill>
                  <a:schemeClr val="bg1"/>
                </a:solidFill>
              </a:rPr>
              <a:t>5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EA2789F9-211D-4AB8-ADC7-2836867CF977}"/>
              </a:ext>
            </a:extLst>
          </p:cNvPr>
          <p:cNvGrpSpPr/>
          <p:nvPr/>
        </p:nvGrpSpPr>
        <p:grpSpPr>
          <a:xfrm>
            <a:off x="1032037" y="4516908"/>
            <a:ext cx="1188052" cy="1214673"/>
            <a:chOff x="1779602" y="1104706"/>
            <a:chExt cx="1188052" cy="1214673"/>
          </a:xfrm>
          <a:solidFill>
            <a:srgbClr val="7030A0"/>
          </a:solidFill>
        </p:grpSpPr>
        <p:sp>
          <p:nvSpPr>
            <p:cNvPr id="97" name="Block Arc 96">
              <a:extLst>
                <a:ext uri="{FF2B5EF4-FFF2-40B4-BE49-F238E27FC236}">
                  <a16:creationId xmlns="" xmlns:a16="http://schemas.microsoft.com/office/drawing/2014/main" id="{F75824BE-77DE-45DE-A4D0-0CAA0A8C2631}"/>
                </a:ext>
              </a:extLst>
            </p:cNvPr>
            <p:cNvSpPr/>
            <p:nvPr/>
          </p:nvSpPr>
          <p:spPr>
            <a:xfrm rot="5400000">
              <a:off x="1779602" y="1131327"/>
              <a:ext cx="1188052" cy="1188052"/>
            </a:xfrm>
            <a:prstGeom prst="blockArc">
              <a:avLst>
                <a:gd name="adj1" fmla="val 10473157"/>
                <a:gd name="adj2" fmla="val 203130"/>
                <a:gd name="adj3" fmla="val 186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98" name="Right Triangle 97">
              <a:extLst>
                <a:ext uri="{FF2B5EF4-FFF2-40B4-BE49-F238E27FC236}">
                  <a16:creationId xmlns="" xmlns:a16="http://schemas.microsoft.com/office/drawing/2014/main" id="{B9B8190E-0084-43E2-8671-D306DE315282}"/>
                </a:ext>
              </a:extLst>
            </p:cNvPr>
            <p:cNvSpPr/>
            <p:nvPr/>
          </p:nvSpPr>
          <p:spPr>
            <a:xfrm rot="2700000">
              <a:off x="2223425" y="1104706"/>
              <a:ext cx="261214" cy="2612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F14CB549-68B7-44B8-B083-F1BD277E5C0C}"/>
              </a:ext>
            </a:extLst>
          </p:cNvPr>
          <p:cNvSpPr txBox="1"/>
          <p:nvPr/>
        </p:nvSpPr>
        <p:spPr>
          <a:xfrm>
            <a:off x="2437785" y="4927701"/>
            <a:ext cx="480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Pengembangan</a:t>
            </a:r>
            <a:r>
              <a:rPr lang="en-US" sz="1200" dirty="0"/>
              <a:t> </a:t>
            </a:r>
            <a:r>
              <a:rPr lang="en-US" sz="1200" dirty="0" err="1"/>
              <a:t>karier</a:t>
            </a:r>
            <a:r>
              <a:rPr lang="en-US" sz="1200" dirty="0"/>
              <a:t> </a:t>
            </a:r>
            <a:r>
              <a:rPr lang="en-US" sz="1200" dirty="0" err="1"/>
              <a:t>berbasis</a:t>
            </a:r>
            <a:r>
              <a:rPr lang="en-US" sz="1200" dirty="0"/>
              <a:t> </a:t>
            </a:r>
            <a:r>
              <a:rPr lang="en-US" sz="1200" dirty="0" err="1"/>
              <a:t>sistem</a:t>
            </a:r>
            <a:r>
              <a:rPr lang="en-US" sz="1200" dirty="0"/>
              <a:t> </a:t>
            </a:r>
            <a:r>
              <a:rPr lang="en-US" sz="1200" dirty="0" err="1"/>
              <a:t>manajemen</a:t>
            </a:r>
            <a:r>
              <a:rPr lang="en-US" sz="1200" dirty="0"/>
              <a:t> </a:t>
            </a:r>
            <a:r>
              <a:rPr lang="en-US" sz="1200" dirty="0" err="1"/>
              <a:t>talenta</a:t>
            </a:r>
            <a:r>
              <a:rPr lang="en-US" sz="1200" dirty="0"/>
              <a:t> 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Pengembangan</a:t>
            </a:r>
            <a:r>
              <a:rPr lang="en-US" sz="1200" dirty="0"/>
              <a:t> talent pool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promosi</a:t>
            </a:r>
            <a:r>
              <a:rPr lang="en-US" sz="1200" dirty="0"/>
              <a:t> </a:t>
            </a:r>
            <a:r>
              <a:rPr lang="en-US" sz="1200" dirty="0" err="1"/>
              <a:t>pegawai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8476D29A-0FC5-42F2-9B1F-25B0B6517E4F}"/>
              </a:ext>
            </a:extLst>
          </p:cNvPr>
          <p:cNvGrpSpPr/>
          <p:nvPr/>
        </p:nvGrpSpPr>
        <p:grpSpPr>
          <a:xfrm>
            <a:off x="7330383" y="4594290"/>
            <a:ext cx="4003676" cy="475860"/>
            <a:chOff x="1487532" y="2017033"/>
            <a:chExt cx="2952328" cy="376914"/>
          </a:xfrm>
          <a:solidFill>
            <a:srgbClr val="7030A0"/>
          </a:solidFill>
        </p:grpSpPr>
        <p:sp>
          <p:nvSpPr>
            <p:cNvPr id="103" name="Rectangle 9">
              <a:extLst>
                <a:ext uri="{FF2B5EF4-FFF2-40B4-BE49-F238E27FC236}">
                  <a16:creationId xmlns="" xmlns:a16="http://schemas.microsoft.com/office/drawing/2014/main" id="{28721C94-BEF6-4002-9ED4-B25B436D0D59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4" name="Rectangle 6">
              <a:extLst>
                <a:ext uri="{FF2B5EF4-FFF2-40B4-BE49-F238E27FC236}">
                  <a16:creationId xmlns="" xmlns:a16="http://schemas.microsoft.com/office/drawing/2014/main" id="{04458C3C-6339-47BC-B83B-815C57A36581}"/>
                </a:ext>
              </a:extLst>
            </p:cNvPr>
            <p:cNvSpPr/>
            <p:nvPr/>
          </p:nvSpPr>
          <p:spPr>
            <a:xfrm flipH="1">
              <a:off x="1487532" y="2017033"/>
              <a:ext cx="2952328" cy="288033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37A2FA8C-BE32-4EF2-A355-6AE08B53CCEC}"/>
              </a:ext>
            </a:extLst>
          </p:cNvPr>
          <p:cNvSpPr txBox="1"/>
          <p:nvPr/>
        </p:nvSpPr>
        <p:spPr>
          <a:xfrm>
            <a:off x="8043817" y="4622228"/>
            <a:ext cx="29033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Pengembangan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Karier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34" y="6345455"/>
            <a:ext cx="6705600" cy="77794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1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A89418E-829E-4867-919B-44971F75F14A}"/>
              </a:ext>
            </a:extLst>
          </p:cNvPr>
          <p:cNvSpPr txBox="1"/>
          <p:nvPr/>
        </p:nvSpPr>
        <p:spPr>
          <a:xfrm>
            <a:off x="0" y="27249"/>
            <a:ext cx="1037771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err="1" smtClean="0">
                <a:solidFill>
                  <a:schemeClr val="accent1"/>
                </a:solidFill>
                <a:cs typeface="Arial" pitchFamily="34" charset="0"/>
              </a:rPr>
              <a:t>Inovasi</a:t>
            </a:r>
            <a:r>
              <a:rPr lang="en-US" altLang="ko-KR" sz="4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dan</a:t>
            </a:r>
            <a:r>
              <a:rPr lang="en-US" altLang="ko-KR" sz="4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Prestasi</a:t>
            </a:r>
            <a:r>
              <a:rPr lang="en-US" altLang="ko-KR" sz="4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BKD </a:t>
            </a:r>
            <a:r>
              <a:rPr lang="en-US" altLang="ko-KR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Provinsi</a:t>
            </a:r>
            <a:r>
              <a:rPr lang="en-US" altLang="ko-KR" sz="4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NTT</a:t>
            </a:r>
            <a:endParaRPr lang="ko-KR" altLang="en-US" sz="44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E4284FE-ABB8-4CDA-AAFD-D7360E22BF5C}"/>
              </a:ext>
            </a:extLst>
          </p:cNvPr>
          <p:cNvSpPr txBox="1"/>
          <p:nvPr/>
        </p:nvSpPr>
        <p:spPr>
          <a:xfrm>
            <a:off x="11069" y="814907"/>
            <a:ext cx="11718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Sampai</a:t>
            </a:r>
            <a:r>
              <a:rPr lang="en-US" sz="1200" dirty="0"/>
              <a:t> </a:t>
            </a:r>
            <a:r>
              <a:rPr lang="en-US" sz="1200" dirty="0" err="1"/>
              <a:t>tahun</a:t>
            </a:r>
            <a:r>
              <a:rPr lang="en-US" sz="1200" dirty="0"/>
              <a:t> 2021 </a:t>
            </a:r>
            <a:r>
              <a:rPr lang="en-US" sz="1200" dirty="0" err="1"/>
              <a:t>tercatat</a:t>
            </a:r>
            <a:r>
              <a:rPr lang="en-US" sz="1200" dirty="0"/>
              <a:t> </a:t>
            </a:r>
            <a:r>
              <a:rPr lang="en-US" sz="1200" dirty="0" err="1"/>
              <a:t>sebanyak</a:t>
            </a:r>
            <a:r>
              <a:rPr lang="en-US" sz="1200" dirty="0"/>
              <a:t> 19 (Sembilan </a:t>
            </a:r>
            <a:r>
              <a:rPr lang="en-US" sz="1200" dirty="0" err="1"/>
              <a:t>belas</a:t>
            </a:r>
            <a:r>
              <a:rPr lang="en-US" sz="1200" dirty="0"/>
              <a:t>) </a:t>
            </a:r>
            <a:r>
              <a:rPr lang="en-US" sz="1200" dirty="0" err="1"/>
              <a:t>produk</a:t>
            </a:r>
            <a:r>
              <a:rPr lang="en-US" sz="1200" dirty="0"/>
              <a:t> </a:t>
            </a:r>
            <a:r>
              <a:rPr lang="en-US" sz="1200" dirty="0" err="1"/>
              <a:t>inovatif</a:t>
            </a:r>
            <a:r>
              <a:rPr lang="en-US" sz="1200" dirty="0"/>
              <a:t> di </a:t>
            </a:r>
            <a:r>
              <a:rPr lang="en-US" sz="1200" dirty="0" err="1"/>
              <a:t>lingkungan</a:t>
            </a:r>
            <a:r>
              <a:rPr lang="en-US" sz="1200" dirty="0"/>
              <a:t> </a:t>
            </a:r>
            <a:r>
              <a:rPr lang="en-US" sz="1200" dirty="0" err="1"/>
              <a:t>urusan</a:t>
            </a:r>
            <a:r>
              <a:rPr lang="en-US" sz="1200" dirty="0"/>
              <a:t> </a:t>
            </a:r>
            <a:r>
              <a:rPr lang="en-US" sz="1200" dirty="0" err="1"/>
              <a:t>pemerintahan</a:t>
            </a:r>
            <a:r>
              <a:rPr lang="en-US" sz="1200" dirty="0"/>
              <a:t> </a:t>
            </a:r>
            <a:r>
              <a:rPr lang="en-US" sz="1200" dirty="0" err="1"/>
              <a:t>kepegawaian</a:t>
            </a:r>
            <a:r>
              <a:rPr lang="en-US" sz="1200" dirty="0"/>
              <a:t> yang </a:t>
            </a:r>
            <a:r>
              <a:rPr lang="en-US" sz="1200" dirty="0" err="1"/>
              <a:t>berhasil</a:t>
            </a:r>
            <a:r>
              <a:rPr lang="en-US" sz="1200" dirty="0"/>
              <a:t> </a:t>
            </a:r>
            <a:r>
              <a:rPr lang="en-US" sz="1200" dirty="0" err="1"/>
              <a:t>dikembangkan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diterapkan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total </a:t>
            </a:r>
            <a:r>
              <a:rPr lang="en-US" sz="1200" dirty="0" err="1"/>
              <a:t>nilai</a:t>
            </a:r>
            <a:r>
              <a:rPr lang="en-US" sz="1200" dirty="0"/>
              <a:t> </a:t>
            </a:r>
            <a:r>
              <a:rPr lang="en-US" sz="1200" dirty="0" err="1"/>
              <a:t>kematangan</a:t>
            </a:r>
            <a:r>
              <a:rPr lang="en-US" sz="1200" dirty="0"/>
              <a:t> </a:t>
            </a:r>
            <a:r>
              <a:rPr lang="en-US" sz="1200" dirty="0" err="1"/>
              <a:t>inovasi</a:t>
            </a:r>
            <a:r>
              <a:rPr lang="en-US" sz="1200" dirty="0"/>
              <a:t> </a:t>
            </a:r>
            <a:r>
              <a:rPr lang="en-US" sz="1200" dirty="0" err="1"/>
              <a:t>sebesar</a:t>
            </a:r>
            <a:r>
              <a:rPr lang="en-US" sz="1200" dirty="0"/>
              <a:t> 2.411 point </a:t>
            </a:r>
            <a:r>
              <a:rPr lang="en-US" sz="1200" dirty="0" err="1"/>
              <a:t>dan</a:t>
            </a:r>
            <a:r>
              <a:rPr lang="en-US" sz="1200" dirty="0"/>
              <a:t> rata-rata </a:t>
            </a:r>
            <a:r>
              <a:rPr lang="en-US" sz="1200" dirty="0" err="1"/>
              <a:t>sebesar</a:t>
            </a:r>
            <a:r>
              <a:rPr lang="en-US" sz="1200" dirty="0"/>
              <a:t> 126,89 point. Dari </a:t>
            </a:r>
            <a:r>
              <a:rPr lang="en-US" sz="1200" dirty="0" err="1"/>
              <a:t>gambaran</a:t>
            </a:r>
            <a:r>
              <a:rPr lang="en-US" sz="1200" dirty="0"/>
              <a:t> </a:t>
            </a:r>
            <a:r>
              <a:rPr lang="en-US" sz="1200" dirty="0" err="1"/>
              <a:t>informasi</a:t>
            </a:r>
            <a:r>
              <a:rPr lang="en-US" sz="1200" dirty="0"/>
              <a:t> yang </a:t>
            </a:r>
            <a:r>
              <a:rPr lang="en-US" sz="1200" dirty="0" err="1"/>
              <a:t>ada</a:t>
            </a:r>
            <a:r>
              <a:rPr lang="en-US" sz="1200" dirty="0"/>
              <a:t> </a:t>
            </a:r>
            <a:r>
              <a:rPr lang="en-US" sz="1200" dirty="0" err="1"/>
              <a:t>mengindikasikan</a:t>
            </a:r>
            <a:r>
              <a:rPr lang="en-US" sz="1200" dirty="0"/>
              <a:t> </a:t>
            </a:r>
            <a:r>
              <a:rPr lang="en-US" sz="1200" dirty="0" err="1"/>
              <a:t>bahwa</a:t>
            </a:r>
            <a:r>
              <a:rPr lang="en-US" sz="1200" dirty="0"/>
              <a:t> </a:t>
            </a:r>
            <a:r>
              <a:rPr lang="en-US" sz="1200" dirty="0" err="1"/>
              <a:t>pemerintah</a:t>
            </a:r>
            <a:r>
              <a:rPr lang="en-US" sz="1200" dirty="0"/>
              <a:t> </a:t>
            </a:r>
            <a:r>
              <a:rPr lang="en-US" sz="1200" dirty="0" err="1"/>
              <a:t>provinsi</a:t>
            </a:r>
            <a:r>
              <a:rPr lang="en-US" sz="1200" dirty="0"/>
              <a:t> NTT </a:t>
            </a:r>
            <a:r>
              <a:rPr lang="en-US" sz="1200" dirty="0" err="1"/>
              <a:t>melalui</a:t>
            </a:r>
            <a:r>
              <a:rPr lang="en-US" sz="1200" dirty="0"/>
              <a:t> BKD </a:t>
            </a:r>
            <a:r>
              <a:rPr lang="en-US" sz="1200" dirty="0" err="1"/>
              <a:t>telah</a:t>
            </a:r>
            <a:r>
              <a:rPr lang="en-US" sz="1200" dirty="0"/>
              <a:t> </a:t>
            </a:r>
            <a:r>
              <a:rPr lang="en-US" sz="1200" dirty="0" err="1"/>
              <a:t>mampu</a:t>
            </a:r>
            <a:r>
              <a:rPr lang="en-US" sz="1200" dirty="0"/>
              <a:t> </a:t>
            </a:r>
            <a:r>
              <a:rPr lang="en-US" sz="1200" dirty="0" err="1"/>
              <a:t>mendorong</a:t>
            </a:r>
            <a:r>
              <a:rPr lang="en-US" sz="1200" dirty="0"/>
              <a:t> </a:t>
            </a:r>
            <a:r>
              <a:rPr lang="en-US" sz="1200" dirty="0" err="1"/>
              <a:t>kreativitas</a:t>
            </a:r>
            <a:r>
              <a:rPr lang="en-US" sz="1200" dirty="0"/>
              <a:t> </a:t>
            </a:r>
            <a:r>
              <a:rPr lang="en-US" sz="1200" dirty="0" err="1"/>
              <a:t>pelayanan</a:t>
            </a:r>
            <a:r>
              <a:rPr lang="en-US" sz="1200" dirty="0"/>
              <a:t> di </a:t>
            </a:r>
            <a:r>
              <a:rPr lang="en-US" sz="1200" dirty="0" err="1"/>
              <a:t>bidang</a:t>
            </a:r>
            <a:r>
              <a:rPr lang="en-US" sz="1200" dirty="0"/>
              <a:t> </a:t>
            </a:r>
            <a:r>
              <a:rPr lang="en-US" sz="1200" dirty="0" err="1"/>
              <a:t>pemerintahan</a:t>
            </a:r>
            <a:r>
              <a:rPr lang="en-US" sz="1200" dirty="0"/>
              <a:t> </a:t>
            </a:r>
            <a:r>
              <a:rPr lang="en-US" sz="1200" dirty="0" err="1"/>
              <a:t>khususnya</a:t>
            </a:r>
            <a:r>
              <a:rPr lang="en-US" sz="1200" dirty="0"/>
              <a:t> </a:t>
            </a:r>
            <a:r>
              <a:rPr lang="en-US" sz="1200" dirty="0" err="1"/>
              <a:t>kepegawaian</a:t>
            </a:r>
            <a:r>
              <a:rPr lang="en-US" sz="1200" dirty="0"/>
              <a:t> </a:t>
            </a:r>
            <a:r>
              <a:rPr lang="en-US" sz="1200" dirty="0" err="1"/>
              <a:t>secara</a:t>
            </a:r>
            <a:r>
              <a:rPr lang="en-US" sz="1200" dirty="0"/>
              <a:t> virtual,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sekaligus</a:t>
            </a:r>
            <a:r>
              <a:rPr lang="en-US" sz="1200" dirty="0"/>
              <a:t> </a:t>
            </a:r>
            <a:r>
              <a:rPr lang="en-US" sz="1200" dirty="0" err="1"/>
              <a:t>merupakan</a:t>
            </a:r>
            <a:r>
              <a:rPr lang="en-US" sz="1200" dirty="0"/>
              <a:t> </a:t>
            </a:r>
            <a:r>
              <a:rPr lang="en-US" sz="1200" dirty="0" err="1"/>
              <a:t>wujud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tuntutan</a:t>
            </a:r>
            <a:r>
              <a:rPr lang="en-US" sz="1200" dirty="0"/>
              <a:t> </a:t>
            </a:r>
            <a:r>
              <a:rPr lang="en-US" sz="1200" dirty="0" err="1"/>
              <a:t>pelayanan</a:t>
            </a:r>
            <a:r>
              <a:rPr lang="en-US" sz="1200" dirty="0"/>
              <a:t> ASN yang smart.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469183" y="1850092"/>
            <a:ext cx="523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Pengintegrasian</a:t>
            </a:r>
            <a:r>
              <a:rPr lang="en-US" sz="1200" dirty="0"/>
              <a:t> </a:t>
            </a:r>
            <a:r>
              <a:rPr lang="en-US" sz="1200" dirty="0" err="1"/>
              <a:t>Sistem</a:t>
            </a:r>
            <a:r>
              <a:rPr lang="en-US" sz="1200" dirty="0"/>
              <a:t> </a:t>
            </a:r>
            <a:r>
              <a:rPr lang="en-US" sz="1200" dirty="0" err="1"/>
              <a:t>Managemen</a:t>
            </a:r>
            <a:r>
              <a:rPr lang="en-US" sz="1200" dirty="0"/>
              <a:t> </a:t>
            </a:r>
            <a:r>
              <a:rPr lang="en-US" sz="1200" dirty="0" err="1"/>
              <a:t>Mutu</a:t>
            </a:r>
            <a:r>
              <a:rPr lang="en-US" sz="1200" dirty="0"/>
              <a:t> ISO 9001:2015 </a:t>
            </a:r>
            <a:r>
              <a:rPr lang="en-US" sz="1200" dirty="0" err="1"/>
              <a:t>ke</a:t>
            </a:r>
            <a:r>
              <a:rPr lang="en-US" sz="1200" dirty="0"/>
              <a:t> </a:t>
            </a:r>
            <a:r>
              <a:rPr lang="en-US" sz="1200" dirty="0" err="1"/>
              <a:t>dalam</a:t>
            </a:r>
            <a:r>
              <a:rPr lang="en-US" sz="1200" dirty="0"/>
              <a:t> </a:t>
            </a:r>
            <a:r>
              <a:rPr lang="en-US" sz="1200" dirty="0" err="1"/>
              <a:t>Sistem</a:t>
            </a:r>
            <a:r>
              <a:rPr lang="en-US" sz="1200" dirty="0"/>
              <a:t> </a:t>
            </a:r>
            <a:r>
              <a:rPr lang="en-US" sz="1200" dirty="0" err="1"/>
              <a:t>Managemen</a:t>
            </a:r>
            <a:r>
              <a:rPr lang="en-US" sz="1200" dirty="0"/>
              <a:t> </a:t>
            </a:r>
            <a:r>
              <a:rPr lang="en-US" sz="1200" dirty="0" err="1"/>
              <a:t>Kepegawaian</a:t>
            </a:r>
            <a:r>
              <a:rPr lang="en-US" sz="1200" dirty="0"/>
              <a:t> </a:t>
            </a:r>
            <a:r>
              <a:rPr lang="en-US" sz="1200" dirty="0" smtClean="0"/>
              <a:t>Daerah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1" name="Rounded Rectangle 27">
            <a:extLst>
              <a:ext uri="{FF2B5EF4-FFF2-40B4-BE49-F238E27FC236}">
                <a16:creationId xmlns="" xmlns:a16="http://schemas.microsoft.com/office/drawing/2014/main" id="{A9D910EE-2BCF-44BC-94B4-B5BD5E21A718}"/>
              </a:ext>
            </a:extLst>
          </p:cNvPr>
          <p:cNvSpPr/>
          <p:nvPr/>
        </p:nvSpPr>
        <p:spPr>
          <a:xfrm>
            <a:off x="267372" y="1962462"/>
            <a:ext cx="317145" cy="24361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469182" y="2343965"/>
            <a:ext cx="523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Lapor</a:t>
            </a:r>
            <a:r>
              <a:rPr lang="en-US" sz="1200" dirty="0"/>
              <a:t> </a:t>
            </a:r>
            <a:r>
              <a:rPr lang="en-US" sz="1200" dirty="0" err="1"/>
              <a:t>Cepat</a:t>
            </a:r>
            <a:r>
              <a:rPr lang="en-US" sz="1200" dirty="0"/>
              <a:t> PNS </a:t>
            </a:r>
            <a:r>
              <a:rPr lang="en-US" sz="1200" dirty="0" err="1"/>
              <a:t>Meninggal</a:t>
            </a:r>
            <a:r>
              <a:rPr lang="en-US" sz="1200" dirty="0"/>
              <a:t> </a:t>
            </a:r>
            <a:r>
              <a:rPr lang="en-US" sz="1200" dirty="0" err="1"/>
              <a:t>Dunia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469181" y="2708334"/>
            <a:ext cx="523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Pembinaan</a:t>
            </a:r>
            <a:r>
              <a:rPr lang="en-US" sz="1200" dirty="0"/>
              <a:t> </a:t>
            </a:r>
            <a:r>
              <a:rPr lang="en-US" sz="1200" dirty="0" err="1"/>
              <a:t>Rohani</a:t>
            </a:r>
            <a:r>
              <a:rPr lang="en-US" sz="1200" dirty="0"/>
              <a:t> </a:t>
            </a:r>
            <a:r>
              <a:rPr lang="en-US" sz="1200" dirty="0" err="1"/>
              <a:t>Gabungan</a:t>
            </a:r>
            <a:r>
              <a:rPr lang="en-US" sz="1200" dirty="0"/>
              <a:t> </a:t>
            </a:r>
            <a:r>
              <a:rPr lang="en-US" sz="1200" dirty="0" err="1"/>
              <a:t>bagi</a:t>
            </a:r>
            <a:r>
              <a:rPr lang="en-US" sz="1200" dirty="0"/>
              <a:t> ASN di </a:t>
            </a:r>
            <a:r>
              <a:rPr lang="en-US" sz="1200" dirty="0" err="1"/>
              <a:t>Lingkup</a:t>
            </a:r>
            <a:r>
              <a:rPr lang="en-US" sz="1200" dirty="0"/>
              <a:t> </a:t>
            </a:r>
            <a:r>
              <a:rPr lang="en-US" sz="1200" dirty="0" err="1"/>
              <a:t>Pemerintah</a:t>
            </a:r>
            <a:r>
              <a:rPr lang="en-US" sz="1200" dirty="0"/>
              <a:t> </a:t>
            </a:r>
            <a:r>
              <a:rPr lang="en-US" sz="1200" dirty="0" err="1"/>
              <a:t>Provinsi</a:t>
            </a:r>
            <a:r>
              <a:rPr lang="en-US" sz="1200" dirty="0"/>
              <a:t> Nusa Tenggara </a:t>
            </a:r>
            <a:r>
              <a:rPr lang="en-US" sz="1200" dirty="0" err="1"/>
              <a:t>Timur</a:t>
            </a:r>
            <a:r>
              <a:rPr lang="en-US" sz="1200" dirty="0"/>
              <a:t> </a:t>
            </a:r>
            <a:r>
              <a:rPr lang="en-US" sz="1200" dirty="0" err="1"/>
              <a:t>secara</a:t>
            </a:r>
            <a:r>
              <a:rPr lang="en-US" sz="1200" dirty="0"/>
              <a:t> Virtual/Live Streaming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469181" y="3244373"/>
            <a:ext cx="523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Penerapan</a:t>
            </a:r>
            <a:r>
              <a:rPr lang="en-US" sz="1200" dirty="0"/>
              <a:t> </a:t>
            </a:r>
            <a:r>
              <a:rPr lang="en-US" sz="1200" dirty="0" err="1"/>
              <a:t>Penilaian</a:t>
            </a:r>
            <a:r>
              <a:rPr lang="en-US" sz="1200" dirty="0"/>
              <a:t> </a:t>
            </a:r>
            <a:r>
              <a:rPr lang="en-US" sz="1200" dirty="0" err="1"/>
              <a:t>Prestasi</a:t>
            </a:r>
            <a:r>
              <a:rPr lang="en-US" sz="1200" dirty="0"/>
              <a:t> </a:t>
            </a:r>
            <a:r>
              <a:rPr lang="en-US" sz="1200" dirty="0" err="1"/>
              <a:t>Kerja</a:t>
            </a:r>
            <a:r>
              <a:rPr lang="en-US" sz="1200" dirty="0"/>
              <a:t> Online (PPK Online) </a:t>
            </a:r>
            <a:r>
              <a:rPr lang="en-US" sz="1200" dirty="0" err="1"/>
              <a:t>Aparatur</a:t>
            </a:r>
            <a:r>
              <a:rPr lang="en-US" sz="1200" dirty="0"/>
              <a:t> </a:t>
            </a:r>
            <a:r>
              <a:rPr lang="en-US" sz="1200" dirty="0" err="1"/>
              <a:t>Sipil</a:t>
            </a:r>
            <a:r>
              <a:rPr lang="en-US" sz="1200" dirty="0"/>
              <a:t> Negara </a:t>
            </a:r>
            <a:r>
              <a:rPr lang="en-US" sz="1200" dirty="0" err="1"/>
              <a:t>Lingkup</a:t>
            </a:r>
            <a:r>
              <a:rPr lang="en-US" sz="1200" dirty="0"/>
              <a:t> </a:t>
            </a:r>
            <a:r>
              <a:rPr lang="en-US" sz="1200" dirty="0" err="1"/>
              <a:t>Pemerintah</a:t>
            </a:r>
            <a:r>
              <a:rPr lang="en-US" sz="1200" dirty="0"/>
              <a:t> </a:t>
            </a:r>
            <a:r>
              <a:rPr lang="en-US" sz="1200" dirty="0" err="1"/>
              <a:t>Provinsi</a:t>
            </a:r>
            <a:r>
              <a:rPr lang="en-US" sz="1200" dirty="0"/>
              <a:t> Nusa Tenggara </a:t>
            </a:r>
            <a:r>
              <a:rPr lang="en-US" sz="1200" dirty="0" err="1" smtClean="0"/>
              <a:t>Timur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469181" y="3761580"/>
            <a:ext cx="523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Kenaikan</a:t>
            </a:r>
            <a:r>
              <a:rPr lang="en-US" sz="1200" dirty="0"/>
              <a:t> </a:t>
            </a:r>
            <a:r>
              <a:rPr lang="en-US" sz="1200" dirty="0" err="1"/>
              <a:t>Pangkat</a:t>
            </a:r>
            <a:r>
              <a:rPr lang="en-US" sz="1200" dirty="0"/>
              <a:t> </a:t>
            </a:r>
            <a:r>
              <a:rPr lang="en-US" sz="1200" dirty="0" err="1"/>
              <a:t>Berbasis</a:t>
            </a:r>
            <a:r>
              <a:rPr lang="en-US" sz="1200" dirty="0"/>
              <a:t> Less Paper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469180" y="4099447"/>
            <a:ext cx="523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Whistle Blowing System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469180" y="4437326"/>
            <a:ext cx="523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Sumpah</a:t>
            </a:r>
            <a:r>
              <a:rPr lang="en-US" sz="1200" dirty="0"/>
              <a:t>/</a:t>
            </a:r>
            <a:r>
              <a:rPr lang="en-US" sz="1200" dirty="0" err="1"/>
              <a:t>Janji</a:t>
            </a:r>
            <a:r>
              <a:rPr lang="en-US" sz="1200" dirty="0"/>
              <a:t> PNS </a:t>
            </a:r>
            <a:r>
              <a:rPr lang="en-US" sz="1200" dirty="0" err="1"/>
              <a:t>Secara</a:t>
            </a:r>
            <a:r>
              <a:rPr lang="en-US" sz="1200" dirty="0"/>
              <a:t> Virtual </a:t>
            </a:r>
            <a:r>
              <a:rPr lang="en-US" sz="1200" dirty="0" err="1"/>
              <a:t>Provinsi</a:t>
            </a:r>
            <a:r>
              <a:rPr lang="en-US" sz="1200" dirty="0"/>
              <a:t> NTT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469180" y="4741847"/>
            <a:ext cx="523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Sosialisasi</a:t>
            </a:r>
            <a:r>
              <a:rPr lang="en-US" sz="1200" dirty="0"/>
              <a:t> </a:t>
            </a:r>
            <a:r>
              <a:rPr lang="en-US" sz="1200" dirty="0" err="1"/>
              <a:t>Lembaga</a:t>
            </a:r>
            <a:r>
              <a:rPr lang="en-US" sz="1200" dirty="0"/>
              <a:t> </a:t>
            </a:r>
            <a:r>
              <a:rPr lang="en-US" sz="1200" dirty="0" err="1"/>
              <a:t>Konsultasi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Bantuan</a:t>
            </a:r>
            <a:r>
              <a:rPr lang="en-US" sz="1200" dirty="0"/>
              <a:t> </a:t>
            </a:r>
            <a:r>
              <a:rPr lang="en-US" sz="1200" dirty="0" err="1"/>
              <a:t>Hukum</a:t>
            </a:r>
            <a:r>
              <a:rPr lang="en-US" sz="1200" dirty="0"/>
              <a:t> </a:t>
            </a:r>
            <a:r>
              <a:rPr lang="en-US" sz="1200" dirty="0" err="1"/>
              <a:t>bagi</a:t>
            </a:r>
            <a:r>
              <a:rPr lang="en-US" sz="1200" dirty="0"/>
              <a:t> ASN </a:t>
            </a:r>
            <a:r>
              <a:rPr lang="en-US" sz="1200" dirty="0" err="1"/>
              <a:t>Lingkup</a:t>
            </a:r>
            <a:r>
              <a:rPr lang="en-US" sz="1200" dirty="0"/>
              <a:t> </a:t>
            </a:r>
            <a:r>
              <a:rPr lang="en-US" sz="1200" dirty="0" err="1"/>
              <a:t>Pemerintah</a:t>
            </a:r>
            <a:r>
              <a:rPr lang="en-US" sz="1200" dirty="0"/>
              <a:t> </a:t>
            </a:r>
            <a:r>
              <a:rPr lang="en-US" sz="1200" dirty="0" err="1"/>
              <a:t>Provinsi</a:t>
            </a:r>
            <a:r>
              <a:rPr lang="en-US" sz="1200" dirty="0"/>
              <a:t> NTT </a:t>
            </a:r>
            <a:r>
              <a:rPr lang="en-US" sz="1200" dirty="0" err="1"/>
              <a:t>secara</a:t>
            </a:r>
            <a:r>
              <a:rPr lang="en-US" sz="1200" dirty="0"/>
              <a:t> Virtual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463066" y="5918498"/>
            <a:ext cx="523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Pemanfaatan</a:t>
            </a:r>
            <a:r>
              <a:rPr lang="en-US" sz="1200" dirty="0"/>
              <a:t> Media </a:t>
            </a:r>
            <a:r>
              <a:rPr lang="en-US" sz="1200" dirty="0" err="1"/>
              <a:t>Sosial</a:t>
            </a:r>
            <a:r>
              <a:rPr lang="en-US" sz="1200" dirty="0"/>
              <a:t> </a:t>
            </a:r>
            <a:r>
              <a:rPr lang="en-US" sz="1200" dirty="0" err="1"/>
              <a:t>Sebagai</a:t>
            </a:r>
            <a:r>
              <a:rPr lang="en-US" sz="1200" dirty="0"/>
              <a:t> Media </a:t>
            </a:r>
            <a:r>
              <a:rPr lang="en-US" sz="1200" dirty="0" err="1"/>
              <a:t>Publikasi</a:t>
            </a:r>
            <a:r>
              <a:rPr lang="en-US" sz="1200" dirty="0"/>
              <a:t> </a:t>
            </a:r>
            <a:r>
              <a:rPr lang="en-US" sz="1200" dirty="0" err="1"/>
              <a:t>Kegiatan</a:t>
            </a:r>
            <a:r>
              <a:rPr lang="en-US" sz="1200" dirty="0"/>
              <a:t> Dan </a:t>
            </a:r>
            <a:r>
              <a:rPr lang="en-US" sz="1200" dirty="0" err="1"/>
              <a:t>Penyebaran</a:t>
            </a:r>
            <a:r>
              <a:rPr lang="en-US" sz="1200" dirty="0"/>
              <a:t> </a:t>
            </a:r>
            <a:r>
              <a:rPr lang="en-US" sz="1200" dirty="0" err="1"/>
              <a:t>Informasi</a:t>
            </a:r>
            <a:r>
              <a:rPr lang="en-US" sz="1200" dirty="0"/>
              <a:t> </a:t>
            </a:r>
            <a:r>
              <a:rPr lang="en-US" sz="1200" dirty="0" err="1"/>
              <a:t>pada</a:t>
            </a:r>
            <a:r>
              <a:rPr lang="en-US" sz="1200" dirty="0"/>
              <a:t> </a:t>
            </a:r>
            <a:r>
              <a:rPr lang="en-US" sz="1200" dirty="0" err="1"/>
              <a:t>Badan</a:t>
            </a:r>
            <a:r>
              <a:rPr lang="en-US" sz="1200" dirty="0"/>
              <a:t> </a:t>
            </a:r>
            <a:r>
              <a:rPr lang="en-US" sz="1200" dirty="0" err="1"/>
              <a:t>Kepegawaian</a:t>
            </a:r>
            <a:r>
              <a:rPr lang="en-US" sz="1200" dirty="0"/>
              <a:t> Daerah </a:t>
            </a:r>
            <a:r>
              <a:rPr lang="en-US" sz="1200" dirty="0" err="1"/>
              <a:t>Provinsi</a:t>
            </a:r>
            <a:r>
              <a:rPr lang="en-US" sz="1200" dirty="0"/>
              <a:t> Nusa Tenggara </a:t>
            </a:r>
            <a:r>
              <a:rPr lang="en-US" sz="1200" dirty="0" err="1"/>
              <a:t>Timur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469180" y="5272167"/>
            <a:ext cx="523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Implementasi</a:t>
            </a:r>
            <a:r>
              <a:rPr lang="en-US" sz="1200" dirty="0"/>
              <a:t> </a:t>
            </a:r>
            <a:r>
              <a:rPr lang="en-US" sz="1200" dirty="0" err="1"/>
              <a:t>Penilaian</a:t>
            </a:r>
            <a:r>
              <a:rPr lang="en-US" sz="1200" dirty="0"/>
              <a:t> </a:t>
            </a:r>
            <a:r>
              <a:rPr lang="en-US" sz="1200" dirty="0" err="1"/>
              <a:t>Kompetensi</a:t>
            </a:r>
            <a:r>
              <a:rPr lang="en-US" sz="1200" dirty="0"/>
              <a:t> </a:t>
            </a:r>
            <a:r>
              <a:rPr lang="en-US" sz="1200" dirty="0" err="1"/>
              <a:t>Manajerial</a:t>
            </a:r>
            <a:r>
              <a:rPr lang="en-US" sz="1200" dirty="0"/>
              <a:t> Dan </a:t>
            </a:r>
            <a:r>
              <a:rPr lang="en-US" sz="1200" dirty="0" err="1"/>
              <a:t>Sosial</a:t>
            </a:r>
            <a:r>
              <a:rPr lang="en-US" sz="1200" dirty="0"/>
              <a:t> </a:t>
            </a:r>
            <a:r>
              <a:rPr lang="en-US" sz="1200" dirty="0" err="1"/>
              <a:t>Kultural</a:t>
            </a:r>
            <a:r>
              <a:rPr lang="en-US" sz="1200" dirty="0"/>
              <a:t> </a:t>
            </a:r>
            <a:r>
              <a:rPr lang="en-US" sz="1200" dirty="0" err="1"/>
              <a:t>Bagi</a:t>
            </a:r>
            <a:r>
              <a:rPr lang="en-US" sz="1200" dirty="0"/>
              <a:t> </a:t>
            </a:r>
            <a:r>
              <a:rPr lang="en-US" sz="1200" dirty="0" err="1"/>
              <a:t>Pejabat</a:t>
            </a:r>
            <a:r>
              <a:rPr lang="en-US" sz="1200" dirty="0"/>
              <a:t> </a:t>
            </a:r>
            <a:r>
              <a:rPr lang="en-US" sz="1200" dirty="0" err="1"/>
              <a:t>Fungsional</a:t>
            </a:r>
            <a:r>
              <a:rPr lang="en-US" sz="1200" dirty="0"/>
              <a:t> </a:t>
            </a:r>
            <a:r>
              <a:rPr lang="en-US" sz="1200" dirty="0" err="1"/>
              <a:t>Tertentu</a:t>
            </a:r>
            <a:r>
              <a:rPr lang="en-US" sz="1200" dirty="0"/>
              <a:t> Dan </a:t>
            </a:r>
            <a:r>
              <a:rPr lang="en-US" sz="1200" dirty="0" err="1"/>
              <a:t>Pejabat</a:t>
            </a:r>
            <a:r>
              <a:rPr lang="en-US" sz="1200" dirty="0"/>
              <a:t> </a:t>
            </a:r>
            <a:r>
              <a:rPr lang="en-US" sz="1200" dirty="0" err="1"/>
              <a:t>Pelaksana</a:t>
            </a:r>
            <a:r>
              <a:rPr lang="en-US" sz="1200" dirty="0"/>
              <a:t> </a:t>
            </a:r>
            <a:r>
              <a:rPr lang="en-US" sz="1200" dirty="0" err="1"/>
              <a:t>Berbasis</a:t>
            </a:r>
            <a:r>
              <a:rPr lang="en-US" sz="1200" dirty="0"/>
              <a:t> CAT (Computer Assisted Test) di </a:t>
            </a:r>
            <a:r>
              <a:rPr lang="en-US" sz="1200" dirty="0" err="1"/>
              <a:t>Lingkungan</a:t>
            </a:r>
            <a:r>
              <a:rPr lang="en-US" sz="1200" dirty="0"/>
              <a:t> </a:t>
            </a:r>
            <a:r>
              <a:rPr lang="en-US" sz="1200" dirty="0" err="1"/>
              <a:t>Pemerintah</a:t>
            </a:r>
            <a:r>
              <a:rPr lang="en-US" sz="1200" dirty="0"/>
              <a:t> </a:t>
            </a:r>
            <a:r>
              <a:rPr lang="en-US" sz="1200" dirty="0" err="1"/>
              <a:t>Provinsi</a:t>
            </a:r>
            <a:r>
              <a:rPr lang="en-US" sz="1200" dirty="0"/>
              <a:t> NTT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6746611" y="1800387"/>
            <a:ext cx="523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Si PRISKA (Sistem Pengajuan Kartu istri dan Kartu suami)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6746609" y="2057761"/>
            <a:ext cx="523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Penerapan</a:t>
            </a:r>
            <a:r>
              <a:rPr lang="en-US" sz="1200" dirty="0"/>
              <a:t> Kantor Ramah </a:t>
            </a:r>
            <a:r>
              <a:rPr lang="en-US" sz="1200" dirty="0" err="1"/>
              <a:t>Lingkungan</a:t>
            </a:r>
            <a:r>
              <a:rPr lang="en-US" sz="1200" dirty="0"/>
              <a:t> </a:t>
            </a:r>
            <a:r>
              <a:rPr lang="en-US" sz="1200" dirty="0" err="1"/>
              <a:t>Pada</a:t>
            </a:r>
            <a:r>
              <a:rPr lang="en-US" sz="1200" dirty="0"/>
              <a:t> </a:t>
            </a:r>
            <a:r>
              <a:rPr lang="en-US" sz="1200" dirty="0" err="1"/>
              <a:t>Badan</a:t>
            </a:r>
            <a:r>
              <a:rPr lang="en-US" sz="1200" dirty="0"/>
              <a:t> </a:t>
            </a:r>
            <a:r>
              <a:rPr lang="en-US" sz="1200" dirty="0" err="1"/>
              <a:t>Kepegawaian</a:t>
            </a:r>
            <a:r>
              <a:rPr lang="en-US" sz="1200" dirty="0"/>
              <a:t> Daerah </a:t>
            </a:r>
            <a:r>
              <a:rPr lang="en-US" sz="1200" dirty="0" err="1"/>
              <a:t>Provinsi</a:t>
            </a:r>
            <a:r>
              <a:rPr lang="en-US" sz="1200" dirty="0"/>
              <a:t> Nusa Tenggara </a:t>
            </a:r>
            <a:r>
              <a:rPr lang="en-US" sz="1200" dirty="0" err="1"/>
              <a:t>Timur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6746609" y="2499800"/>
            <a:ext cx="523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Penerapan</a:t>
            </a:r>
            <a:r>
              <a:rPr lang="en-US" sz="1200" dirty="0"/>
              <a:t> </a:t>
            </a:r>
            <a:r>
              <a:rPr lang="en-US" sz="1200" dirty="0" err="1"/>
              <a:t>Kiat</a:t>
            </a:r>
            <a:r>
              <a:rPr lang="en-US" sz="1200" dirty="0"/>
              <a:t> </a:t>
            </a:r>
            <a:r>
              <a:rPr lang="en-US" sz="1200" dirty="0" err="1"/>
              <a:t>Hidup</a:t>
            </a:r>
            <a:r>
              <a:rPr lang="en-US" sz="1200" dirty="0"/>
              <a:t> </a:t>
            </a:r>
            <a:r>
              <a:rPr lang="en-US" sz="1200" dirty="0" err="1"/>
              <a:t>Sehat</a:t>
            </a:r>
            <a:r>
              <a:rPr lang="en-US" sz="1200" dirty="0"/>
              <a:t> </a:t>
            </a:r>
            <a:r>
              <a:rPr lang="en-US" sz="1200" dirty="0" err="1"/>
              <a:t>Bagi</a:t>
            </a:r>
            <a:r>
              <a:rPr lang="en-US" sz="1200" dirty="0"/>
              <a:t> </a:t>
            </a:r>
            <a:r>
              <a:rPr lang="en-US" sz="1200" dirty="0" err="1"/>
              <a:t>Pegawai</a:t>
            </a:r>
            <a:r>
              <a:rPr lang="en-US" sz="1200" dirty="0"/>
              <a:t> </a:t>
            </a:r>
            <a:r>
              <a:rPr lang="en-US" sz="1200" dirty="0" err="1"/>
              <a:t>Negeri</a:t>
            </a:r>
            <a:r>
              <a:rPr lang="en-US" sz="1200" dirty="0"/>
              <a:t> </a:t>
            </a:r>
            <a:r>
              <a:rPr lang="en-US" sz="1200" dirty="0" err="1"/>
              <a:t>Sipil</a:t>
            </a:r>
            <a:r>
              <a:rPr lang="en-US" sz="1200" dirty="0"/>
              <a:t> </a:t>
            </a:r>
            <a:r>
              <a:rPr lang="en-US" sz="1200" dirty="0" err="1"/>
              <a:t>Badan</a:t>
            </a:r>
            <a:r>
              <a:rPr lang="en-US" sz="1200" dirty="0"/>
              <a:t> </a:t>
            </a:r>
            <a:r>
              <a:rPr lang="en-US" sz="1200" dirty="0" err="1"/>
              <a:t>Kepegawaian</a:t>
            </a:r>
            <a:r>
              <a:rPr lang="en-US" sz="1200" dirty="0"/>
              <a:t> Daerah </a:t>
            </a:r>
            <a:r>
              <a:rPr lang="en-US" sz="1200" dirty="0" err="1"/>
              <a:t>Provinsi</a:t>
            </a:r>
            <a:r>
              <a:rPr lang="en-US" sz="1200" dirty="0"/>
              <a:t> Nusa Tenggara </a:t>
            </a:r>
            <a:r>
              <a:rPr lang="en-US" sz="1200" dirty="0" err="1"/>
              <a:t>Timur</a:t>
            </a:r>
            <a:r>
              <a:rPr lang="en-US" sz="1200" dirty="0"/>
              <a:t> </a:t>
            </a:r>
            <a:r>
              <a:rPr lang="en-US" sz="1200" dirty="0" err="1"/>
              <a:t>Dalam</a:t>
            </a:r>
            <a:r>
              <a:rPr lang="en-US" sz="1200" dirty="0"/>
              <a:t> </a:t>
            </a:r>
            <a:r>
              <a:rPr lang="en-US" sz="1200" dirty="0" err="1"/>
              <a:t>Menghadapi</a:t>
            </a:r>
            <a:r>
              <a:rPr lang="en-US" sz="1200" dirty="0"/>
              <a:t> Corona Virus Disease 2019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6734624" y="3069470"/>
            <a:ext cx="523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Aplikasi</a:t>
            </a:r>
            <a:r>
              <a:rPr lang="en-US" sz="1200" dirty="0"/>
              <a:t> </a:t>
            </a:r>
            <a:r>
              <a:rPr lang="en-US" sz="1200" dirty="0" err="1"/>
              <a:t>Sistem</a:t>
            </a:r>
            <a:r>
              <a:rPr lang="en-US" sz="1200" dirty="0"/>
              <a:t> </a:t>
            </a:r>
            <a:r>
              <a:rPr lang="en-US" sz="1200" dirty="0" err="1"/>
              <a:t>Informasi</a:t>
            </a:r>
            <a:r>
              <a:rPr lang="en-US" sz="1200" dirty="0"/>
              <a:t> </a:t>
            </a:r>
            <a:r>
              <a:rPr lang="en-US" sz="1200" dirty="0" err="1"/>
              <a:t>Pelaporan</a:t>
            </a:r>
            <a:r>
              <a:rPr lang="en-US" sz="1200" dirty="0"/>
              <a:t> </a:t>
            </a:r>
            <a:r>
              <a:rPr lang="en-US" sz="1200" dirty="0" err="1"/>
              <a:t>Realisasi</a:t>
            </a:r>
            <a:r>
              <a:rPr lang="en-US" sz="1200" dirty="0"/>
              <a:t> Program Dan </a:t>
            </a:r>
            <a:r>
              <a:rPr lang="en-US" sz="1200" dirty="0" err="1"/>
              <a:t>Kegiatan</a:t>
            </a:r>
            <a:r>
              <a:rPr lang="en-US" sz="1200" dirty="0"/>
              <a:t> </a:t>
            </a:r>
            <a:r>
              <a:rPr lang="en-US" sz="1200" dirty="0" err="1"/>
              <a:t>Pada</a:t>
            </a:r>
            <a:r>
              <a:rPr lang="en-US" sz="1200" dirty="0"/>
              <a:t> </a:t>
            </a:r>
            <a:r>
              <a:rPr lang="en-US" sz="1200" dirty="0" err="1"/>
              <a:t>Badan</a:t>
            </a:r>
            <a:r>
              <a:rPr lang="en-US" sz="1200" dirty="0"/>
              <a:t> </a:t>
            </a:r>
            <a:r>
              <a:rPr lang="en-US" sz="1200" dirty="0" err="1"/>
              <a:t>Kepegawaian</a:t>
            </a:r>
            <a:r>
              <a:rPr lang="en-US" sz="1200" dirty="0"/>
              <a:t> Daerah </a:t>
            </a:r>
            <a:r>
              <a:rPr lang="en-US" sz="1200" dirty="0" err="1"/>
              <a:t>Provinsi</a:t>
            </a:r>
            <a:r>
              <a:rPr lang="en-US" sz="1200" dirty="0"/>
              <a:t> Nusa Tenggara </a:t>
            </a:r>
            <a:r>
              <a:rPr lang="en-US" sz="1200" dirty="0" err="1" smtClean="0"/>
              <a:t>Timur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6734626" y="3626935"/>
            <a:ext cx="523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Slip </a:t>
            </a:r>
            <a:r>
              <a:rPr lang="en-US" sz="1200" dirty="0" err="1"/>
              <a:t>Gaji</a:t>
            </a:r>
            <a:r>
              <a:rPr lang="en-US" sz="1200" dirty="0"/>
              <a:t> </a:t>
            </a:r>
            <a:r>
              <a:rPr lang="en-US" sz="1200" dirty="0" err="1"/>
              <a:t>Elektronik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6734625" y="3994285"/>
            <a:ext cx="523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Pengisian</a:t>
            </a:r>
            <a:r>
              <a:rPr lang="es-ES" sz="1200" dirty="0"/>
              <a:t> </a:t>
            </a:r>
            <a:r>
              <a:rPr lang="es-ES" sz="1200" dirty="0" err="1"/>
              <a:t>Laporan</a:t>
            </a:r>
            <a:r>
              <a:rPr lang="es-ES" sz="1200" dirty="0"/>
              <a:t> Tugas </a:t>
            </a:r>
            <a:r>
              <a:rPr lang="es-ES" sz="1200" dirty="0" err="1"/>
              <a:t>Belajar</a:t>
            </a:r>
            <a:r>
              <a:rPr lang="es-ES" sz="1200" dirty="0"/>
              <a:t> Secara Online </a:t>
            </a:r>
            <a:r>
              <a:rPr lang="es-ES" sz="1200" dirty="0" err="1"/>
              <a:t>Bagi</a:t>
            </a:r>
            <a:r>
              <a:rPr lang="es-ES" sz="1200" dirty="0"/>
              <a:t> PNS </a:t>
            </a:r>
            <a:r>
              <a:rPr lang="es-ES" sz="1200" dirty="0" err="1"/>
              <a:t>Provinsi</a:t>
            </a:r>
            <a:r>
              <a:rPr lang="es-ES" sz="1200" dirty="0"/>
              <a:t> NTT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6746610" y="4409416"/>
            <a:ext cx="523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/>
              <a:t>Aplikasi Sinkronisasi Data Jabatan Fungsional Lingkup Pemerintah Provinsi NTT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6746609" y="4965414"/>
            <a:ext cx="523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Aplikasi Sistem Survei Kepuasan Masyarakat (SI IKAN MAS)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2E194F6D-5C5D-45E1-A0F8-7EAC3CEB8C1E}"/>
              </a:ext>
            </a:extLst>
          </p:cNvPr>
          <p:cNvSpPr txBox="1"/>
          <p:nvPr/>
        </p:nvSpPr>
        <p:spPr>
          <a:xfrm>
            <a:off x="6734623" y="5348555"/>
            <a:ext cx="5239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/>
              <a:t>Aplikasi Sistem Informasi Manajemen Arsip Elektronik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2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168289" y="1950551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3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168289" y="2368707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4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175421" y="2854634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5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181536" y="3397511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6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6426472" y="1859901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7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6420358" y="2215539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8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6411835" y="2657324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9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6411835" y="3200450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0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6420358" y="3654620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1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6401106" y="4041229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8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6411835" y="4496827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6401106" y="4999782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6401106" y="5414707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1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179018" y="3805826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187541" y="4129370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168289" y="4486951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179018" y="4855460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168289" y="5460018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6" name="Donut 39">
            <a:extLst>
              <a:ext uri="{FF2B5EF4-FFF2-40B4-BE49-F238E27FC236}">
                <a16:creationId xmlns=""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168289" y="6078139"/>
            <a:ext cx="287768" cy="21392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42" y="6446289"/>
            <a:ext cx="6705600" cy="77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527940" y="2459504"/>
            <a:ext cx="6663911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b="1" dirty="0" err="1"/>
              <a:t>Evaluasi</a:t>
            </a:r>
            <a:r>
              <a:rPr lang="en-US" sz="4000" b="1" dirty="0"/>
              <a:t> </a:t>
            </a:r>
            <a:r>
              <a:rPr lang="en-US" sz="4000" b="1" dirty="0" err="1"/>
              <a:t>Implementasi</a:t>
            </a:r>
            <a:r>
              <a:rPr lang="en-US" sz="4000" b="1" dirty="0"/>
              <a:t> </a:t>
            </a:r>
          </a:p>
          <a:p>
            <a:r>
              <a:rPr lang="en-US" sz="4000" b="1" dirty="0" err="1" smtClean="0"/>
              <a:t>Penilaian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Prestasi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Kerja</a:t>
            </a:r>
            <a:r>
              <a:rPr lang="en-US" sz="4000" b="1" dirty="0" smtClean="0"/>
              <a:t> </a:t>
            </a:r>
            <a:r>
              <a:rPr lang="en-US" sz="4000" b="1" dirty="0"/>
              <a:t>Online</a:t>
            </a:r>
          </a:p>
        </p:txBody>
      </p:sp>
    </p:spTree>
    <p:extLst>
      <p:ext uri="{BB962C8B-B14F-4D97-AF65-F5344CB8AC3E}">
        <p14:creationId xmlns:p14="http://schemas.microsoft.com/office/powerpoint/2010/main" val="20203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222D38C-8720-4086-9D29-4BE7A80B180A}"/>
              </a:ext>
            </a:extLst>
          </p:cNvPr>
          <p:cNvSpPr/>
          <p:nvPr/>
        </p:nvSpPr>
        <p:spPr>
          <a:xfrm>
            <a:off x="10819427" y="2344330"/>
            <a:ext cx="468000" cy="45136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ectangle 33">
            <a:extLst>
              <a:ext uri="{FF2B5EF4-FFF2-40B4-BE49-F238E27FC236}">
                <a16:creationId xmlns="" xmlns:a16="http://schemas.microsoft.com/office/drawing/2014/main" id="{0AA5ECA0-01A7-4941-AF30-84B65AE38168}"/>
              </a:ext>
            </a:extLst>
          </p:cNvPr>
          <p:cNvSpPr/>
          <p:nvPr/>
        </p:nvSpPr>
        <p:spPr>
          <a:xfrm>
            <a:off x="5181601" y="1984329"/>
            <a:ext cx="6105827" cy="360000"/>
          </a:xfrm>
          <a:custGeom>
            <a:avLst/>
            <a:gdLst/>
            <a:ahLst/>
            <a:cxnLst/>
            <a:rect l="l" t="t" r="r" b="b"/>
            <a:pathLst>
              <a:path w="4813081" h="360000">
                <a:moveTo>
                  <a:pt x="0" y="0"/>
                </a:moveTo>
                <a:lnTo>
                  <a:pt x="4453081" y="0"/>
                </a:lnTo>
                <a:lnTo>
                  <a:pt x="4813081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Isosceles Triangle 4">
            <a:extLst>
              <a:ext uri="{FF2B5EF4-FFF2-40B4-BE49-F238E27FC236}">
                <a16:creationId xmlns="" xmlns:a16="http://schemas.microsoft.com/office/drawing/2014/main" id="{AF97F972-A790-4851-9209-A1510C58E97A}"/>
              </a:ext>
            </a:extLst>
          </p:cNvPr>
          <p:cNvSpPr/>
          <p:nvPr/>
        </p:nvSpPr>
        <p:spPr>
          <a:xfrm rot="16200000">
            <a:off x="4646879" y="1915533"/>
            <a:ext cx="577208" cy="49759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9DA4C98-2468-4173-BB18-0931DB749172}"/>
              </a:ext>
            </a:extLst>
          </p:cNvPr>
          <p:cNvSpPr txBox="1"/>
          <p:nvPr/>
        </p:nvSpPr>
        <p:spPr>
          <a:xfrm>
            <a:off x="0" y="1898266"/>
            <a:ext cx="439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err="1" smtClean="0">
                <a:solidFill>
                  <a:schemeClr val="accent5"/>
                </a:solidFill>
                <a:cs typeface="Arial" pitchFamily="34" charset="0"/>
              </a:rPr>
              <a:t>Pertaruan</a:t>
            </a:r>
            <a:r>
              <a:rPr lang="en-US" altLang="ko-KR" sz="1600" b="1" dirty="0" smtClean="0">
                <a:solidFill>
                  <a:schemeClr val="accent5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accent5"/>
                </a:solidFill>
                <a:cs typeface="Arial" pitchFamily="34" charset="0"/>
              </a:rPr>
              <a:t>Pemerintah</a:t>
            </a:r>
            <a:r>
              <a:rPr lang="en-US" altLang="ko-KR" sz="1600" b="1" dirty="0" smtClean="0">
                <a:solidFill>
                  <a:schemeClr val="accent5"/>
                </a:solidFill>
                <a:cs typeface="Arial" pitchFamily="34" charset="0"/>
              </a:rPr>
              <a:t> No. 46 </a:t>
            </a:r>
            <a:r>
              <a:rPr lang="en-US" altLang="ko-KR" sz="1600" b="1" dirty="0" err="1" smtClean="0">
                <a:solidFill>
                  <a:schemeClr val="accent5"/>
                </a:solidFill>
                <a:cs typeface="Arial" pitchFamily="34" charset="0"/>
              </a:rPr>
              <a:t>Tahun</a:t>
            </a:r>
            <a:r>
              <a:rPr lang="en-US" altLang="ko-KR" sz="1600" b="1" dirty="0" smtClean="0">
                <a:solidFill>
                  <a:schemeClr val="accent5"/>
                </a:solidFill>
                <a:cs typeface="Arial" pitchFamily="34" charset="0"/>
              </a:rPr>
              <a:t> 2011 </a:t>
            </a:r>
            <a:r>
              <a:rPr lang="en-US" altLang="ko-KR" sz="1600" b="1" dirty="0" err="1" smtClean="0">
                <a:solidFill>
                  <a:schemeClr val="accent5"/>
                </a:solidFill>
                <a:cs typeface="Arial" pitchFamily="34" charset="0"/>
              </a:rPr>
              <a:t>tentang</a:t>
            </a:r>
            <a:r>
              <a:rPr lang="en-US" altLang="ko-KR" sz="1600" b="1" dirty="0" smtClean="0">
                <a:solidFill>
                  <a:schemeClr val="accent5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accent5"/>
                </a:solidFill>
                <a:cs typeface="Arial" pitchFamily="34" charset="0"/>
              </a:rPr>
              <a:t>Penilaian</a:t>
            </a:r>
            <a:r>
              <a:rPr lang="en-US" altLang="ko-KR" sz="1600" b="1" dirty="0" smtClean="0">
                <a:solidFill>
                  <a:schemeClr val="accent5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accent5"/>
                </a:solidFill>
                <a:cs typeface="Arial" pitchFamily="34" charset="0"/>
              </a:rPr>
              <a:t>Prestarsi</a:t>
            </a:r>
            <a:r>
              <a:rPr lang="en-US" altLang="ko-KR" sz="1600" b="1" dirty="0" smtClean="0">
                <a:solidFill>
                  <a:schemeClr val="accent5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accent5"/>
                </a:solidFill>
                <a:cs typeface="Arial" pitchFamily="34" charset="0"/>
              </a:rPr>
              <a:t>Kerja</a:t>
            </a:r>
            <a:r>
              <a:rPr lang="en-US" altLang="ko-KR" sz="1600" b="1" dirty="0" smtClean="0">
                <a:solidFill>
                  <a:schemeClr val="accent5"/>
                </a:solidFill>
                <a:cs typeface="Arial" pitchFamily="34" charset="0"/>
              </a:rPr>
              <a:t> PNS</a:t>
            </a:r>
            <a:endParaRPr lang="ko-KR" altLang="en-US" sz="1600" b="1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EAA4AF6-24F7-4975-8AA3-75791AA353AE}"/>
              </a:ext>
            </a:extLst>
          </p:cNvPr>
          <p:cNvSpPr/>
          <p:nvPr/>
        </p:nvSpPr>
        <p:spPr>
          <a:xfrm>
            <a:off x="10195821" y="3212656"/>
            <a:ext cx="468000" cy="36453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3050B10-644A-4C5D-B649-908FC1F7EF29}"/>
              </a:ext>
            </a:extLst>
          </p:cNvPr>
          <p:cNvSpPr/>
          <p:nvPr/>
        </p:nvSpPr>
        <p:spPr>
          <a:xfrm>
            <a:off x="9572216" y="4080983"/>
            <a:ext cx="468000" cy="277701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227351-BBD8-4AE2-9ECB-D01A774D181C}"/>
              </a:ext>
            </a:extLst>
          </p:cNvPr>
          <p:cNvSpPr/>
          <p:nvPr/>
        </p:nvSpPr>
        <p:spPr>
          <a:xfrm>
            <a:off x="8948611" y="4940888"/>
            <a:ext cx="468000" cy="19171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AD5959A-5C30-4413-A77C-D15F52646967}"/>
              </a:ext>
            </a:extLst>
          </p:cNvPr>
          <p:cNvSpPr txBox="1"/>
          <p:nvPr/>
        </p:nvSpPr>
        <p:spPr>
          <a:xfrm>
            <a:off x="-66896" y="2788731"/>
            <a:ext cx="5467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err="1" smtClean="0">
                <a:solidFill>
                  <a:srgbClr val="FFC000"/>
                </a:solidFill>
                <a:cs typeface="Arial" pitchFamily="34" charset="0"/>
              </a:rPr>
              <a:t>Pergub</a:t>
            </a:r>
            <a:r>
              <a:rPr lang="en-US" altLang="ko-KR" sz="1600" b="1" dirty="0" smtClean="0">
                <a:solidFill>
                  <a:srgbClr val="FFC000"/>
                </a:solidFill>
                <a:cs typeface="Arial" pitchFamily="34" charset="0"/>
              </a:rPr>
              <a:t> No. 11 </a:t>
            </a:r>
            <a:r>
              <a:rPr lang="en-US" altLang="ko-KR" sz="1600" b="1" dirty="0" err="1" smtClean="0">
                <a:solidFill>
                  <a:srgbClr val="FFC000"/>
                </a:solidFill>
                <a:cs typeface="Arial" pitchFamily="34" charset="0"/>
              </a:rPr>
              <a:t>Tahun</a:t>
            </a:r>
            <a:r>
              <a:rPr lang="en-US" altLang="ko-KR" sz="1600" b="1" dirty="0" smtClean="0">
                <a:solidFill>
                  <a:srgbClr val="FFC000"/>
                </a:solidFill>
                <a:cs typeface="Arial" pitchFamily="34" charset="0"/>
              </a:rPr>
              <a:t> 2020 </a:t>
            </a:r>
            <a:r>
              <a:rPr lang="en-US" altLang="ko-KR" sz="1600" b="1" dirty="0" err="1" smtClean="0">
                <a:solidFill>
                  <a:srgbClr val="FFC000"/>
                </a:solidFill>
                <a:cs typeface="Arial" pitchFamily="34" charset="0"/>
              </a:rPr>
              <a:t>tentang</a:t>
            </a:r>
            <a:r>
              <a:rPr lang="en-US" altLang="ko-KR" sz="16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rgbClr val="FFC000"/>
                </a:solidFill>
                <a:cs typeface="Arial" pitchFamily="34" charset="0"/>
              </a:rPr>
              <a:t>Manajemen</a:t>
            </a:r>
            <a:r>
              <a:rPr lang="en-US" altLang="ko-KR" sz="16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rgbClr val="FFC000"/>
                </a:solidFill>
                <a:cs typeface="Arial" pitchFamily="34" charset="0"/>
              </a:rPr>
              <a:t>Kinerja</a:t>
            </a:r>
            <a:r>
              <a:rPr lang="en-US" altLang="ko-KR" sz="1600" b="1" dirty="0" smtClean="0">
                <a:solidFill>
                  <a:srgbClr val="FFC000"/>
                </a:solidFill>
                <a:cs typeface="Arial" pitchFamily="34" charset="0"/>
              </a:rPr>
              <a:t> PNS </a:t>
            </a:r>
            <a:r>
              <a:rPr lang="en-US" altLang="ko-KR" sz="1600" b="1" dirty="0" err="1" smtClean="0">
                <a:solidFill>
                  <a:srgbClr val="FFC000"/>
                </a:solidFill>
                <a:cs typeface="Arial" pitchFamily="34" charset="0"/>
              </a:rPr>
              <a:t>Lingkup</a:t>
            </a:r>
            <a:r>
              <a:rPr lang="en-US" altLang="ko-KR" sz="16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rgbClr val="FFC000"/>
                </a:solidFill>
                <a:cs typeface="Arial" pitchFamily="34" charset="0"/>
              </a:rPr>
              <a:t>Pemerintah</a:t>
            </a:r>
            <a:r>
              <a:rPr lang="en-US" altLang="ko-KR" sz="16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rgbClr val="FFC000"/>
                </a:solidFill>
                <a:cs typeface="Arial" pitchFamily="34" charset="0"/>
              </a:rPr>
              <a:t>Provinsi</a:t>
            </a:r>
            <a:r>
              <a:rPr lang="en-US" altLang="ko-KR" sz="1600" b="1" dirty="0" smtClean="0">
                <a:solidFill>
                  <a:srgbClr val="FFC000"/>
                </a:solidFill>
                <a:cs typeface="Arial" pitchFamily="34" charset="0"/>
              </a:rPr>
              <a:t> NTT.</a:t>
            </a:r>
            <a:endParaRPr lang="ko-KR" altLang="en-US" sz="1600" b="1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618F683-D43B-4B09-9F4D-E6EAF1B8F80D}"/>
              </a:ext>
            </a:extLst>
          </p:cNvPr>
          <p:cNvSpPr txBox="1"/>
          <p:nvPr/>
        </p:nvSpPr>
        <p:spPr>
          <a:xfrm>
            <a:off x="402056" y="3690829"/>
            <a:ext cx="565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err="1" smtClean="0">
                <a:solidFill>
                  <a:schemeClr val="accent2"/>
                </a:solidFill>
                <a:cs typeface="Arial" pitchFamily="34" charset="0"/>
              </a:rPr>
              <a:t>Pergub</a:t>
            </a:r>
            <a:r>
              <a:rPr lang="en-US" altLang="ko-KR" sz="1600" b="1" dirty="0" smtClean="0">
                <a:solidFill>
                  <a:schemeClr val="accent2"/>
                </a:solidFill>
                <a:cs typeface="Arial" pitchFamily="34" charset="0"/>
              </a:rPr>
              <a:t> No. 18 </a:t>
            </a:r>
            <a:r>
              <a:rPr lang="en-US" altLang="ko-KR" sz="1600" b="1" dirty="0" err="1" smtClean="0">
                <a:solidFill>
                  <a:schemeClr val="accent2"/>
                </a:solidFill>
                <a:cs typeface="Arial" pitchFamily="34" charset="0"/>
              </a:rPr>
              <a:t>Tahun</a:t>
            </a:r>
            <a:r>
              <a:rPr lang="en-US" altLang="ko-KR" sz="1600" b="1" dirty="0" smtClean="0">
                <a:solidFill>
                  <a:schemeClr val="accent2"/>
                </a:solidFill>
                <a:cs typeface="Arial" pitchFamily="34" charset="0"/>
              </a:rPr>
              <a:t> 2021 </a:t>
            </a:r>
            <a:r>
              <a:rPr lang="en-US" altLang="ko-KR" sz="1600" b="1" dirty="0" err="1" smtClean="0">
                <a:solidFill>
                  <a:schemeClr val="accent2"/>
                </a:solidFill>
                <a:cs typeface="Arial" pitchFamily="34" charset="0"/>
              </a:rPr>
              <a:t>tentang</a:t>
            </a:r>
            <a:r>
              <a:rPr lang="en-US" altLang="ko-KR" sz="1600" b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accent2"/>
                </a:solidFill>
                <a:cs typeface="Arial" pitchFamily="34" charset="0"/>
              </a:rPr>
              <a:t>Penghasilan</a:t>
            </a:r>
            <a:r>
              <a:rPr lang="en-US" altLang="ko-KR" sz="1600" b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accent2"/>
                </a:solidFill>
                <a:cs typeface="Arial" pitchFamily="34" charset="0"/>
              </a:rPr>
              <a:t>Pegawai</a:t>
            </a:r>
            <a:r>
              <a:rPr lang="en-US" altLang="ko-KR" sz="1600" b="1" dirty="0" smtClean="0">
                <a:solidFill>
                  <a:schemeClr val="accent2"/>
                </a:solidFill>
                <a:cs typeface="Arial" pitchFamily="34" charset="0"/>
              </a:rPr>
              <a:t> PNS di </a:t>
            </a:r>
            <a:r>
              <a:rPr lang="en-US" altLang="ko-KR" sz="1600" b="1" dirty="0" err="1" smtClean="0">
                <a:solidFill>
                  <a:schemeClr val="accent2"/>
                </a:solidFill>
                <a:cs typeface="Arial" pitchFamily="34" charset="0"/>
              </a:rPr>
              <a:t>Lingkungan</a:t>
            </a:r>
            <a:r>
              <a:rPr lang="en-US" altLang="ko-KR" sz="1600" b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accent2"/>
                </a:solidFill>
                <a:cs typeface="Arial" pitchFamily="34" charset="0"/>
              </a:rPr>
              <a:t>Pemerintah</a:t>
            </a:r>
            <a:r>
              <a:rPr lang="en-US" altLang="ko-KR" sz="1600" b="1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accent2"/>
                </a:solidFill>
                <a:cs typeface="Arial" pitchFamily="34" charset="0"/>
              </a:rPr>
              <a:t>Provinsi</a:t>
            </a:r>
            <a:r>
              <a:rPr lang="en-US" altLang="ko-KR" sz="1600" b="1" dirty="0" smtClean="0">
                <a:solidFill>
                  <a:schemeClr val="accent2"/>
                </a:solidFill>
                <a:cs typeface="Arial" pitchFamily="34" charset="0"/>
              </a:rPr>
              <a:t> NTT</a:t>
            </a:r>
            <a:endParaRPr lang="ko-KR" altLang="en-US" sz="16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9213074-254D-4A42-84E2-0F0106A20A5F}"/>
              </a:ext>
            </a:extLst>
          </p:cNvPr>
          <p:cNvSpPr txBox="1"/>
          <p:nvPr/>
        </p:nvSpPr>
        <p:spPr>
          <a:xfrm>
            <a:off x="764810" y="4519262"/>
            <a:ext cx="6318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Kep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Gubernur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NTT No. 136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Tahun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2021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Tentang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Prosentase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Perolehan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Tambahan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Penghasilan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Pegawai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Bagi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PNS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Sesuai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Nilai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Capaian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Sasaran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Kerja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Pegawai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Bulanan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24" name="Rectangle 55">
            <a:extLst>
              <a:ext uri="{FF2B5EF4-FFF2-40B4-BE49-F238E27FC236}">
                <a16:creationId xmlns="" xmlns:a16="http://schemas.microsoft.com/office/drawing/2014/main" id="{213CD82F-E6F5-4773-9580-FB5B59656E65}"/>
              </a:ext>
            </a:extLst>
          </p:cNvPr>
          <p:cNvSpPr/>
          <p:nvPr/>
        </p:nvSpPr>
        <p:spPr>
          <a:xfrm>
            <a:off x="5869218" y="2852656"/>
            <a:ext cx="4794604" cy="360000"/>
          </a:xfrm>
          <a:custGeom>
            <a:avLst/>
            <a:gdLst/>
            <a:ahLst/>
            <a:cxnLst/>
            <a:rect l="l" t="t" r="r" b="b"/>
            <a:pathLst>
              <a:path w="3800189" h="360000">
                <a:moveTo>
                  <a:pt x="0" y="0"/>
                </a:moveTo>
                <a:lnTo>
                  <a:pt x="3440189" y="0"/>
                </a:lnTo>
                <a:lnTo>
                  <a:pt x="3800189" y="360000"/>
                </a:lnTo>
                <a:lnTo>
                  <a:pt x="0" y="3600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5" name="Isosceles Triangle 24">
            <a:extLst>
              <a:ext uri="{FF2B5EF4-FFF2-40B4-BE49-F238E27FC236}">
                <a16:creationId xmlns="" xmlns:a16="http://schemas.microsoft.com/office/drawing/2014/main" id="{70C78B82-4174-486E-8290-5E8F2966C0CA}"/>
              </a:ext>
            </a:extLst>
          </p:cNvPr>
          <p:cNvSpPr/>
          <p:nvPr/>
        </p:nvSpPr>
        <p:spPr>
          <a:xfrm rot="16200000">
            <a:off x="5331817" y="2790592"/>
            <a:ext cx="577208" cy="4975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6" name="Rectangle 57">
            <a:extLst>
              <a:ext uri="{FF2B5EF4-FFF2-40B4-BE49-F238E27FC236}">
                <a16:creationId xmlns="" xmlns:a16="http://schemas.microsoft.com/office/drawing/2014/main" id="{198389F7-7B4E-4405-83AD-B0E7B916F2CB}"/>
              </a:ext>
            </a:extLst>
          </p:cNvPr>
          <p:cNvSpPr/>
          <p:nvPr/>
        </p:nvSpPr>
        <p:spPr>
          <a:xfrm>
            <a:off x="6554156" y="3720983"/>
            <a:ext cx="3486061" cy="360000"/>
          </a:xfrm>
          <a:custGeom>
            <a:avLst/>
            <a:gdLst/>
            <a:ahLst/>
            <a:cxnLst/>
            <a:rect l="l" t="t" r="r" b="b"/>
            <a:pathLst>
              <a:path w="2655012" h="360000">
                <a:moveTo>
                  <a:pt x="0" y="0"/>
                </a:moveTo>
                <a:lnTo>
                  <a:pt x="2295012" y="0"/>
                </a:lnTo>
                <a:lnTo>
                  <a:pt x="2655012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34FBCD09-8265-46F8-B359-5C32B823B08A}"/>
              </a:ext>
            </a:extLst>
          </p:cNvPr>
          <p:cNvSpPr/>
          <p:nvPr/>
        </p:nvSpPr>
        <p:spPr>
          <a:xfrm rot="16200000">
            <a:off x="6016755" y="3665651"/>
            <a:ext cx="577208" cy="49759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8" name="Rectangle 59">
            <a:extLst>
              <a:ext uri="{FF2B5EF4-FFF2-40B4-BE49-F238E27FC236}">
                <a16:creationId xmlns="" xmlns:a16="http://schemas.microsoft.com/office/drawing/2014/main" id="{A1E4ED8E-D9D0-4452-9338-831E86B918EF}"/>
              </a:ext>
            </a:extLst>
          </p:cNvPr>
          <p:cNvSpPr/>
          <p:nvPr/>
        </p:nvSpPr>
        <p:spPr>
          <a:xfrm>
            <a:off x="7239094" y="4589310"/>
            <a:ext cx="2177518" cy="360000"/>
          </a:xfrm>
          <a:custGeom>
            <a:avLst/>
            <a:gdLst/>
            <a:ahLst/>
            <a:cxnLst/>
            <a:rect l="l" t="t" r="r" b="b"/>
            <a:pathLst>
              <a:path w="1611982" h="360000">
                <a:moveTo>
                  <a:pt x="0" y="0"/>
                </a:moveTo>
                <a:lnTo>
                  <a:pt x="1251982" y="0"/>
                </a:lnTo>
                <a:lnTo>
                  <a:pt x="1611982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9" name="Isosceles Triangle 28">
            <a:extLst>
              <a:ext uri="{FF2B5EF4-FFF2-40B4-BE49-F238E27FC236}">
                <a16:creationId xmlns="" xmlns:a16="http://schemas.microsoft.com/office/drawing/2014/main" id="{CF33BB51-E518-402D-9E95-37968B9C9E11}"/>
              </a:ext>
            </a:extLst>
          </p:cNvPr>
          <p:cNvSpPr/>
          <p:nvPr/>
        </p:nvSpPr>
        <p:spPr>
          <a:xfrm rot="16200000">
            <a:off x="6701693" y="4540710"/>
            <a:ext cx="577208" cy="49759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  <p:sp>
        <p:nvSpPr>
          <p:cNvPr id="43" name="Google Shape;150;p27"/>
          <p:cNvSpPr/>
          <p:nvPr/>
        </p:nvSpPr>
        <p:spPr>
          <a:xfrm>
            <a:off x="547199" y="919016"/>
            <a:ext cx="2385784" cy="3800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867" kern="0">
              <a:cs typeface="Arial"/>
              <a:sym typeface="Arial"/>
            </a:endParaRPr>
          </a:p>
        </p:txBody>
      </p:sp>
      <p:sp>
        <p:nvSpPr>
          <p:cNvPr id="44" name="Google Shape;151;p27"/>
          <p:cNvSpPr txBox="1">
            <a:spLocks/>
          </p:cNvSpPr>
          <p:nvPr/>
        </p:nvSpPr>
        <p:spPr>
          <a:xfrm>
            <a:off x="608717" y="775325"/>
            <a:ext cx="3492000" cy="612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 smtClean="0"/>
              <a:t>Dasar Hukum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427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492279296"/>
              </p:ext>
            </p:extLst>
          </p:nvPr>
        </p:nvGraphicFramePr>
        <p:xfrm>
          <a:off x="4483608" y="1252792"/>
          <a:ext cx="7519219" cy="536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01239" y="2251584"/>
            <a:ext cx="20383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JUMLAH PNS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5.790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01239" y="4226688"/>
            <a:ext cx="241632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RATA-RATA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altLang="en-US" sz="4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92,10</a:t>
            </a:r>
            <a:r>
              <a:rPr kumimoji="0" lang="en-US" altLang="en-US" sz="4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86825" y="461429"/>
            <a:ext cx="11573197" cy="724247"/>
          </a:xfrm>
        </p:spPr>
        <p:txBody>
          <a:bodyPr/>
          <a:lstStyle/>
          <a:p>
            <a:pPr lvl="0" algn="l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PROSENTASE REALISASI BULANAN PPK ONLINE </a:t>
            </a:r>
            <a:endParaRPr lang="en-US" altLang="en-US" sz="3200" b="1" dirty="0" smtClean="0">
              <a:solidFill>
                <a:schemeClr val="accent4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l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39 </a:t>
            </a:r>
            <a:r>
              <a:rPr lang="en-US" altLang="en-US" sz="32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PERANGKAT DAERAH</a:t>
            </a:r>
          </a:p>
          <a:p>
            <a:pPr lvl="0" algn="l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chemeClr val="accent4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29245" y="2827794"/>
            <a:ext cx="3348361" cy="2095500"/>
            <a:chOff x="203199" y="688501"/>
            <a:chExt cx="2987676" cy="2095500"/>
          </a:xfrm>
        </p:grpSpPr>
        <p:sp>
          <p:nvSpPr>
            <p:cNvPr id="5" name="Rectangle 4"/>
            <p:cNvSpPr/>
            <p:nvPr/>
          </p:nvSpPr>
          <p:spPr>
            <a:xfrm>
              <a:off x="203199" y="688501"/>
              <a:ext cx="2987676" cy="2095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4500"/>
              <a:endPara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44500"/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    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Sangat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Baik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44500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76 - 90 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Baik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44500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61 - 75 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Cukup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44500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51 - 60 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Kurang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44500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 50     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Buruk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4351" y="1224490"/>
              <a:ext cx="273756" cy="2485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4351" y="1534936"/>
              <a:ext cx="273756" cy="2441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4351" y="1852894"/>
              <a:ext cx="273756" cy="2253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4351" y="2162882"/>
              <a:ext cx="273756" cy="2121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4351" y="2459676"/>
              <a:ext cx="273756" cy="2121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392180727"/>
              </p:ext>
            </p:extLst>
          </p:nvPr>
        </p:nvGraphicFramePr>
        <p:xfrm>
          <a:off x="-1379946" y="694989"/>
          <a:ext cx="9519920" cy="554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RATA-RATA PREDIKAT NILAI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panose="020B0604020202020204" pitchFamily="34" charset="0"/>
              </a:rPr>
              <a:t>PPK ONLINE TAHUN 2021</a:t>
            </a:r>
            <a:endParaRPr lang="en-US" alt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7493004" y="2416127"/>
            <a:ext cx="2539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450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 NILAI: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14" y="6483543"/>
            <a:ext cx="6705600" cy="7779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0538" y="1740157"/>
            <a:ext cx="3781425" cy="1384995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GURU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en-US" alt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KEPALA SEKOLAH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PENGAWAS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en-US" alt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TENAGA ADM. SEKOLAH</a:t>
            </a:r>
            <a:endParaRPr kumimoji="0" lang="en-US" alt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22445166"/>
              </p:ext>
            </p:extLst>
          </p:nvPr>
        </p:nvGraphicFramePr>
        <p:xfrm>
          <a:off x="4495800" y="1012825"/>
          <a:ext cx="7519219" cy="536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2900" y="3764257"/>
            <a:ext cx="20383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JUMLAH PNS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8.180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61275" y="3764257"/>
            <a:ext cx="199118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RATA-RATA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82,4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55329" y="376805"/>
            <a:ext cx="11573197" cy="724247"/>
          </a:xfrm>
        </p:spPr>
        <p:txBody>
          <a:bodyPr/>
          <a:lstStyle/>
          <a:p>
            <a:pPr lvl="0" algn="l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PROSENTASE REALISASI BULANAN PPK ONLINE </a:t>
            </a:r>
          </a:p>
          <a:p>
            <a:pPr lvl="0" algn="l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39 PERANGKAT DAERAH</a:t>
            </a:r>
          </a:p>
          <a:p>
            <a:pPr lvl="0" algn="l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chemeClr val="accent4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476998"/>
            <a:ext cx="6705600" cy="777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3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285604" y="3414534"/>
            <a:ext cx="2814956" cy="2095500"/>
            <a:chOff x="203199" y="688501"/>
            <a:chExt cx="2987676" cy="2095500"/>
          </a:xfrm>
        </p:grpSpPr>
        <p:sp>
          <p:nvSpPr>
            <p:cNvPr id="5" name="Rectangle 4"/>
            <p:cNvSpPr/>
            <p:nvPr/>
          </p:nvSpPr>
          <p:spPr>
            <a:xfrm>
              <a:off x="203199" y="688501"/>
              <a:ext cx="2987676" cy="2095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PREDIKAT NILAI:</a:t>
              </a:r>
            </a:p>
            <a:p>
              <a:endPara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 &gt;     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Sangat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Baik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76 - 90 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Baik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61 - 75 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Cukup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51 - 60 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Kurang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 50     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Buruk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4351" y="1224490"/>
              <a:ext cx="273756" cy="2485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4351" y="1534936"/>
              <a:ext cx="273756" cy="2441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4351" y="1852894"/>
              <a:ext cx="273756" cy="2253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4351" y="2162882"/>
              <a:ext cx="273756" cy="2121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4351" y="2459676"/>
              <a:ext cx="273756" cy="2121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301919358"/>
              </p:ext>
            </p:extLst>
          </p:nvPr>
        </p:nvGraphicFramePr>
        <p:xfrm>
          <a:off x="640080" y="1399079"/>
          <a:ext cx="8270240" cy="5204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115301" y="1262158"/>
            <a:ext cx="3781425" cy="132343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GURU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KEPALA SEKOLAH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PENGAWAS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TENAGA ADM. SEKOLAH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RATA-RATA PREDIKAT NILAI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panose="020B0604020202020204" pitchFamily="34" charset="0"/>
              </a:rPr>
              <a:t>PPK ONLINE TAHUN 2021</a:t>
            </a:r>
            <a:endParaRPr lang="en-US" alt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0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/>
          <p:nvPr/>
        </p:nvSpPr>
        <p:spPr>
          <a:xfrm>
            <a:off x="9784982" y="640300"/>
            <a:ext cx="2455318" cy="380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27"/>
          <p:cNvSpPr txBox="1">
            <a:spLocks noGrp="1"/>
          </p:cNvSpPr>
          <p:nvPr>
            <p:ph type="ctrTitle" idx="15"/>
          </p:nvPr>
        </p:nvSpPr>
        <p:spPr>
          <a:xfrm>
            <a:off x="8538665" y="512617"/>
            <a:ext cx="3492000" cy="612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400" dirty="0" smtClean="0">
                <a:solidFill>
                  <a:srgbClr val="FFFFFF"/>
                </a:solidFill>
              </a:rPr>
              <a:t>O U T L I N E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" name="AutoShape 2" descr="blob:https://web.whatsapp.com/6b384e98-688a-4d22-b744-43bc4bcf0b31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sp>
        <p:nvSpPr>
          <p:cNvPr id="4" name="AutoShape 2" descr="blob:https://web.whatsapp.com/90c75dc8-766c-4471-8fc2-8059784cffbc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3F187748-434E-4833-A9A2-066925E3D3A5}"/>
              </a:ext>
            </a:extLst>
          </p:cNvPr>
          <p:cNvSpPr/>
          <p:nvPr/>
        </p:nvSpPr>
        <p:spPr>
          <a:xfrm>
            <a:off x="6248811" y="2313184"/>
            <a:ext cx="108000" cy="20547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D17E4EDA-6116-4903-A3A4-7A67CCC72FBB}"/>
              </a:ext>
            </a:extLst>
          </p:cNvPr>
          <p:cNvSpPr/>
          <p:nvPr/>
        </p:nvSpPr>
        <p:spPr>
          <a:xfrm>
            <a:off x="5843426" y="2637858"/>
            <a:ext cx="108000" cy="173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BEF9F7C5-ECD2-4DEE-948F-B04CF6A0C6D6}"/>
              </a:ext>
            </a:extLst>
          </p:cNvPr>
          <p:cNvSpPr/>
          <p:nvPr/>
        </p:nvSpPr>
        <p:spPr>
          <a:xfrm>
            <a:off x="6654196" y="2637858"/>
            <a:ext cx="108000" cy="173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0E92DE8D-93F1-4AEA-86DF-9EE9C82D46EE}"/>
              </a:ext>
            </a:extLst>
          </p:cNvPr>
          <p:cNvSpPr/>
          <p:nvPr/>
        </p:nvSpPr>
        <p:spPr>
          <a:xfrm>
            <a:off x="5438041" y="3431977"/>
            <a:ext cx="108000" cy="9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1420A298-7B66-47E9-9DA8-C1BF7A0B5F65}"/>
              </a:ext>
            </a:extLst>
          </p:cNvPr>
          <p:cNvSpPr/>
          <p:nvPr/>
        </p:nvSpPr>
        <p:spPr>
          <a:xfrm>
            <a:off x="7059581" y="3431977"/>
            <a:ext cx="108000" cy="9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1" name="Freeform 18">
            <a:extLst>
              <a:ext uri="{FF2B5EF4-FFF2-40B4-BE49-F238E27FC236}">
                <a16:creationId xmlns="" xmlns:a16="http://schemas.microsoft.com/office/drawing/2014/main" id="{63295C36-B8F1-47CD-B795-351DBFE96084}"/>
              </a:ext>
            </a:extLst>
          </p:cNvPr>
          <p:cNvSpPr>
            <a:spLocks/>
          </p:cNvSpPr>
          <p:nvPr/>
        </p:nvSpPr>
        <p:spPr bwMode="auto">
          <a:xfrm flipH="1">
            <a:off x="5281201" y="4179723"/>
            <a:ext cx="2304256" cy="1690935"/>
          </a:xfrm>
          <a:custGeom>
            <a:avLst/>
            <a:gdLst/>
            <a:ahLst/>
            <a:cxnLst/>
            <a:rect l="l" t="t" r="r" b="b"/>
            <a:pathLst>
              <a:path w="2304256" h="1690935">
                <a:moveTo>
                  <a:pt x="2302739" y="0"/>
                </a:moveTo>
                <a:lnTo>
                  <a:pt x="270214" y="0"/>
                </a:lnTo>
                <a:lnTo>
                  <a:pt x="270214" y="25876"/>
                </a:lnTo>
                <a:lnTo>
                  <a:pt x="266297" y="60666"/>
                </a:lnTo>
                <a:lnTo>
                  <a:pt x="254549" y="96265"/>
                </a:lnTo>
                <a:lnTo>
                  <a:pt x="233402" y="139146"/>
                </a:lnTo>
                <a:lnTo>
                  <a:pt x="207556" y="178790"/>
                </a:lnTo>
                <a:lnTo>
                  <a:pt x="179359" y="213579"/>
                </a:lnTo>
                <a:lnTo>
                  <a:pt x="149597" y="249179"/>
                </a:lnTo>
                <a:lnTo>
                  <a:pt x="118268" y="281542"/>
                </a:lnTo>
                <a:lnTo>
                  <a:pt x="86938" y="313904"/>
                </a:lnTo>
                <a:lnTo>
                  <a:pt x="57176" y="349503"/>
                </a:lnTo>
                <a:lnTo>
                  <a:pt x="46994" y="359212"/>
                </a:lnTo>
                <a:lnTo>
                  <a:pt x="34462" y="371348"/>
                </a:lnTo>
                <a:lnTo>
                  <a:pt x="21148" y="385911"/>
                </a:lnTo>
                <a:lnTo>
                  <a:pt x="10182" y="400475"/>
                </a:lnTo>
                <a:lnTo>
                  <a:pt x="3134" y="418274"/>
                </a:lnTo>
                <a:lnTo>
                  <a:pt x="0" y="437691"/>
                </a:lnTo>
                <a:lnTo>
                  <a:pt x="3916" y="457918"/>
                </a:lnTo>
                <a:lnTo>
                  <a:pt x="14099" y="477336"/>
                </a:lnTo>
                <a:lnTo>
                  <a:pt x="31329" y="493517"/>
                </a:lnTo>
                <a:lnTo>
                  <a:pt x="50910" y="504844"/>
                </a:lnTo>
                <a:lnTo>
                  <a:pt x="75190" y="515362"/>
                </a:lnTo>
                <a:lnTo>
                  <a:pt x="101037" y="524261"/>
                </a:lnTo>
                <a:lnTo>
                  <a:pt x="126883" y="533162"/>
                </a:lnTo>
                <a:lnTo>
                  <a:pt x="151947" y="542060"/>
                </a:lnTo>
                <a:lnTo>
                  <a:pt x="176227" y="552579"/>
                </a:lnTo>
                <a:lnTo>
                  <a:pt x="198157" y="563906"/>
                </a:lnTo>
                <a:lnTo>
                  <a:pt x="213822" y="578469"/>
                </a:lnTo>
                <a:lnTo>
                  <a:pt x="209123" y="597886"/>
                </a:lnTo>
                <a:lnTo>
                  <a:pt x="200507" y="615686"/>
                </a:lnTo>
                <a:lnTo>
                  <a:pt x="191891" y="634295"/>
                </a:lnTo>
                <a:lnTo>
                  <a:pt x="182493" y="652094"/>
                </a:lnTo>
                <a:lnTo>
                  <a:pt x="173877" y="669893"/>
                </a:lnTo>
                <a:lnTo>
                  <a:pt x="167611" y="687693"/>
                </a:lnTo>
                <a:lnTo>
                  <a:pt x="165262" y="703874"/>
                </a:lnTo>
                <a:lnTo>
                  <a:pt x="166828" y="721673"/>
                </a:lnTo>
                <a:lnTo>
                  <a:pt x="175443" y="737855"/>
                </a:lnTo>
                <a:lnTo>
                  <a:pt x="191108" y="754036"/>
                </a:lnTo>
                <a:lnTo>
                  <a:pt x="213822" y="770218"/>
                </a:lnTo>
                <a:lnTo>
                  <a:pt x="209123" y="783163"/>
                </a:lnTo>
                <a:lnTo>
                  <a:pt x="202073" y="796108"/>
                </a:lnTo>
                <a:lnTo>
                  <a:pt x="196591" y="811480"/>
                </a:lnTo>
                <a:lnTo>
                  <a:pt x="195024" y="827661"/>
                </a:lnTo>
                <a:lnTo>
                  <a:pt x="198157" y="843843"/>
                </a:lnTo>
                <a:lnTo>
                  <a:pt x="206773" y="858406"/>
                </a:lnTo>
                <a:lnTo>
                  <a:pt x="217738" y="869733"/>
                </a:lnTo>
                <a:lnTo>
                  <a:pt x="231836" y="880250"/>
                </a:lnTo>
                <a:lnTo>
                  <a:pt x="245934" y="887532"/>
                </a:lnTo>
                <a:lnTo>
                  <a:pt x="259249" y="896432"/>
                </a:lnTo>
                <a:lnTo>
                  <a:pt x="271781" y="908568"/>
                </a:lnTo>
                <a:lnTo>
                  <a:pt x="278829" y="921513"/>
                </a:lnTo>
                <a:lnTo>
                  <a:pt x="285878" y="944976"/>
                </a:lnTo>
                <a:lnTo>
                  <a:pt x="285878" y="971675"/>
                </a:lnTo>
                <a:lnTo>
                  <a:pt x="283529" y="996756"/>
                </a:lnTo>
                <a:lnTo>
                  <a:pt x="277263" y="1022646"/>
                </a:lnTo>
                <a:lnTo>
                  <a:pt x="271781" y="1047727"/>
                </a:lnTo>
                <a:lnTo>
                  <a:pt x="267865" y="1070381"/>
                </a:lnTo>
                <a:lnTo>
                  <a:pt x="264732" y="1102744"/>
                </a:lnTo>
                <a:lnTo>
                  <a:pt x="267865" y="1131870"/>
                </a:lnTo>
                <a:lnTo>
                  <a:pt x="276480" y="1158569"/>
                </a:lnTo>
                <a:lnTo>
                  <a:pt x="287445" y="1182033"/>
                </a:lnTo>
                <a:lnTo>
                  <a:pt x="303109" y="1200640"/>
                </a:lnTo>
                <a:lnTo>
                  <a:pt x="323474" y="1218440"/>
                </a:lnTo>
                <a:lnTo>
                  <a:pt x="343054" y="1233004"/>
                </a:lnTo>
                <a:lnTo>
                  <a:pt x="365767" y="1245140"/>
                </a:lnTo>
                <a:lnTo>
                  <a:pt x="388482" y="1255658"/>
                </a:lnTo>
                <a:lnTo>
                  <a:pt x="411195" y="1261321"/>
                </a:lnTo>
                <a:lnTo>
                  <a:pt x="452706" y="1268603"/>
                </a:lnTo>
                <a:lnTo>
                  <a:pt x="496567" y="1271839"/>
                </a:lnTo>
                <a:lnTo>
                  <a:pt x="542777" y="1270221"/>
                </a:lnTo>
                <a:lnTo>
                  <a:pt x="588205" y="1265367"/>
                </a:lnTo>
                <a:lnTo>
                  <a:pt x="633632" y="1259702"/>
                </a:lnTo>
                <a:lnTo>
                  <a:pt x="676710" y="1250803"/>
                </a:lnTo>
                <a:lnTo>
                  <a:pt x="715087" y="1240286"/>
                </a:lnTo>
                <a:lnTo>
                  <a:pt x="748766" y="1228958"/>
                </a:lnTo>
                <a:lnTo>
                  <a:pt x="762864" y="1224104"/>
                </a:lnTo>
                <a:lnTo>
                  <a:pt x="781662" y="1218440"/>
                </a:lnTo>
                <a:lnTo>
                  <a:pt x="802025" y="1212777"/>
                </a:lnTo>
                <a:lnTo>
                  <a:pt x="823173" y="1207113"/>
                </a:lnTo>
                <a:lnTo>
                  <a:pt x="845886" y="1203877"/>
                </a:lnTo>
                <a:lnTo>
                  <a:pt x="868600" y="1202259"/>
                </a:lnTo>
                <a:lnTo>
                  <a:pt x="888180" y="1205495"/>
                </a:lnTo>
                <a:lnTo>
                  <a:pt x="905412" y="1212777"/>
                </a:lnTo>
                <a:lnTo>
                  <a:pt x="921076" y="1227340"/>
                </a:lnTo>
                <a:lnTo>
                  <a:pt x="935175" y="1250803"/>
                </a:lnTo>
                <a:lnTo>
                  <a:pt x="948489" y="1280738"/>
                </a:lnTo>
                <a:lnTo>
                  <a:pt x="961021" y="1315528"/>
                </a:lnTo>
                <a:lnTo>
                  <a:pt x="971203" y="1355173"/>
                </a:lnTo>
                <a:lnTo>
                  <a:pt x="981385" y="1396435"/>
                </a:lnTo>
                <a:lnTo>
                  <a:pt x="990000" y="1439316"/>
                </a:lnTo>
                <a:lnTo>
                  <a:pt x="997832" y="1483005"/>
                </a:lnTo>
                <a:lnTo>
                  <a:pt x="1005665" y="1525886"/>
                </a:lnTo>
                <a:lnTo>
                  <a:pt x="1011148" y="1565530"/>
                </a:lnTo>
                <a:lnTo>
                  <a:pt x="1018196" y="1602747"/>
                </a:lnTo>
                <a:lnTo>
                  <a:pt x="1023680" y="1633491"/>
                </a:lnTo>
                <a:lnTo>
                  <a:pt x="1028379" y="1660191"/>
                </a:lnTo>
                <a:lnTo>
                  <a:pt x="1134898" y="1678799"/>
                </a:lnTo>
                <a:lnTo>
                  <a:pt x="1242983" y="1689317"/>
                </a:lnTo>
                <a:lnTo>
                  <a:pt x="1354201" y="1690935"/>
                </a:lnTo>
                <a:lnTo>
                  <a:pt x="1467769" y="1685272"/>
                </a:lnTo>
                <a:lnTo>
                  <a:pt x="1585253" y="1669090"/>
                </a:lnTo>
                <a:lnTo>
                  <a:pt x="1705871" y="1646436"/>
                </a:lnTo>
                <a:lnTo>
                  <a:pt x="1829621" y="1615692"/>
                </a:lnTo>
                <a:lnTo>
                  <a:pt x="1959636" y="1577666"/>
                </a:lnTo>
                <a:lnTo>
                  <a:pt x="2093568" y="1533168"/>
                </a:lnTo>
                <a:lnTo>
                  <a:pt x="2078686" y="1496759"/>
                </a:lnTo>
                <a:lnTo>
                  <a:pt x="2064589" y="1455497"/>
                </a:lnTo>
                <a:lnTo>
                  <a:pt x="2052057" y="1410189"/>
                </a:lnTo>
                <a:lnTo>
                  <a:pt x="2039525" y="1365691"/>
                </a:lnTo>
                <a:lnTo>
                  <a:pt x="2027777" y="1326046"/>
                </a:lnTo>
                <a:lnTo>
                  <a:pt x="2015246" y="1293683"/>
                </a:lnTo>
                <a:lnTo>
                  <a:pt x="2006630" y="1271839"/>
                </a:lnTo>
                <a:lnTo>
                  <a:pt x="1996448" y="1241903"/>
                </a:lnTo>
                <a:lnTo>
                  <a:pt x="1986266" y="1207922"/>
                </a:lnTo>
                <a:lnTo>
                  <a:pt x="1975300" y="1169896"/>
                </a:lnTo>
                <a:lnTo>
                  <a:pt x="1965119" y="1130252"/>
                </a:lnTo>
                <a:lnTo>
                  <a:pt x="1954937" y="1088990"/>
                </a:lnTo>
                <a:lnTo>
                  <a:pt x="1946321" y="1047727"/>
                </a:lnTo>
                <a:lnTo>
                  <a:pt x="1940839" y="1009701"/>
                </a:lnTo>
                <a:lnTo>
                  <a:pt x="1936923" y="973293"/>
                </a:lnTo>
                <a:lnTo>
                  <a:pt x="1935356" y="943358"/>
                </a:lnTo>
                <a:lnTo>
                  <a:pt x="1936923" y="918276"/>
                </a:lnTo>
                <a:lnTo>
                  <a:pt x="1949455" y="865687"/>
                </a:lnTo>
                <a:lnTo>
                  <a:pt x="1965119" y="817143"/>
                </a:lnTo>
                <a:lnTo>
                  <a:pt x="1984700" y="771026"/>
                </a:lnTo>
                <a:lnTo>
                  <a:pt x="2008980" y="730573"/>
                </a:lnTo>
                <a:lnTo>
                  <a:pt x="2045008" y="680412"/>
                </a:lnTo>
                <a:lnTo>
                  <a:pt x="2081820" y="630249"/>
                </a:lnTo>
                <a:lnTo>
                  <a:pt x="2118631" y="581705"/>
                </a:lnTo>
                <a:lnTo>
                  <a:pt x="2156226" y="529925"/>
                </a:lnTo>
                <a:lnTo>
                  <a:pt x="2189904" y="477336"/>
                </a:lnTo>
                <a:lnTo>
                  <a:pt x="2222800" y="423128"/>
                </a:lnTo>
                <a:lnTo>
                  <a:pt x="2250214" y="364066"/>
                </a:lnTo>
                <a:lnTo>
                  <a:pt x="2272927" y="300959"/>
                </a:lnTo>
                <a:lnTo>
                  <a:pt x="2290158" y="227334"/>
                </a:lnTo>
                <a:lnTo>
                  <a:pt x="2299557" y="152091"/>
                </a:lnTo>
                <a:lnTo>
                  <a:pt x="2304256" y="752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/>
          </a:p>
        </p:txBody>
      </p:sp>
      <p:sp>
        <p:nvSpPr>
          <p:cNvPr id="52" name="Pentagon 10">
            <a:extLst>
              <a:ext uri="{FF2B5EF4-FFF2-40B4-BE49-F238E27FC236}">
                <a16:creationId xmlns="" xmlns:a16="http://schemas.microsoft.com/office/drawing/2014/main" id="{0AADD642-0B32-4075-930B-6CF866CC0EA9}"/>
              </a:ext>
            </a:extLst>
          </p:cNvPr>
          <p:cNvSpPr/>
          <p:nvPr/>
        </p:nvSpPr>
        <p:spPr>
          <a:xfrm>
            <a:off x="7078990" y="3431977"/>
            <a:ext cx="3742312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3" name="Pentagon 14">
            <a:extLst>
              <a:ext uri="{FF2B5EF4-FFF2-40B4-BE49-F238E27FC236}">
                <a16:creationId xmlns="" xmlns:a16="http://schemas.microsoft.com/office/drawing/2014/main" id="{7EB885E5-F95F-4444-B0F7-5D1AF6658A7D}"/>
              </a:ext>
            </a:extLst>
          </p:cNvPr>
          <p:cNvSpPr/>
          <p:nvPr/>
        </p:nvSpPr>
        <p:spPr>
          <a:xfrm>
            <a:off x="6669068" y="2647381"/>
            <a:ext cx="3115914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4" name="Pentagon 15">
            <a:extLst>
              <a:ext uri="{FF2B5EF4-FFF2-40B4-BE49-F238E27FC236}">
                <a16:creationId xmlns="" xmlns:a16="http://schemas.microsoft.com/office/drawing/2014/main" id="{89E741F7-0904-4D78-AB6A-44FA2C446555}"/>
              </a:ext>
            </a:extLst>
          </p:cNvPr>
          <p:cNvSpPr/>
          <p:nvPr/>
        </p:nvSpPr>
        <p:spPr>
          <a:xfrm flipH="1">
            <a:off x="1799222" y="3431977"/>
            <a:ext cx="3727738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Pentagon 16">
            <a:extLst>
              <a:ext uri="{FF2B5EF4-FFF2-40B4-BE49-F238E27FC236}">
                <a16:creationId xmlns="" xmlns:a16="http://schemas.microsoft.com/office/drawing/2014/main" id="{32B77047-4FD5-4C65-9514-AFFCD53CB0CE}"/>
              </a:ext>
            </a:extLst>
          </p:cNvPr>
          <p:cNvSpPr/>
          <p:nvPr/>
        </p:nvSpPr>
        <p:spPr>
          <a:xfrm flipH="1">
            <a:off x="2957462" y="2647381"/>
            <a:ext cx="2972998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6" name="Pentagon 30">
            <a:extLst>
              <a:ext uri="{FF2B5EF4-FFF2-40B4-BE49-F238E27FC236}">
                <a16:creationId xmlns="" xmlns:a16="http://schemas.microsoft.com/office/drawing/2014/main" id="{D996E087-40CD-42D8-8BF8-FCEDAA5616EA}"/>
              </a:ext>
            </a:extLst>
          </p:cNvPr>
          <p:cNvSpPr/>
          <p:nvPr/>
        </p:nvSpPr>
        <p:spPr>
          <a:xfrm>
            <a:off x="4689030" y="1843736"/>
            <a:ext cx="3211003" cy="484632"/>
          </a:xfrm>
          <a:custGeom>
            <a:avLst/>
            <a:gdLst/>
            <a:ahLst/>
            <a:cxnLst/>
            <a:rect l="l" t="t" r="r" b="b"/>
            <a:pathLst>
              <a:path w="3211003" h="484632">
                <a:moveTo>
                  <a:pt x="242316" y="0"/>
                </a:moveTo>
                <a:lnTo>
                  <a:pt x="1591003" y="0"/>
                </a:lnTo>
                <a:lnTo>
                  <a:pt x="1620000" y="0"/>
                </a:lnTo>
                <a:lnTo>
                  <a:pt x="2968687" y="0"/>
                </a:lnTo>
                <a:lnTo>
                  <a:pt x="3211003" y="242316"/>
                </a:lnTo>
                <a:lnTo>
                  <a:pt x="2968687" y="484632"/>
                </a:lnTo>
                <a:lnTo>
                  <a:pt x="1620000" y="484632"/>
                </a:lnTo>
                <a:lnTo>
                  <a:pt x="1591003" y="484632"/>
                </a:lnTo>
                <a:lnTo>
                  <a:pt x="242316" y="484632"/>
                </a:lnTo>
                <a:lnTo>
                  <a:pt x="0" y="242316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25F5CBD-78E6-4CA8-96C0-B046780D0257}"/>
              </a:ext>
            </a:extLst>
          </p:cNvPr>
          <p:cNvSpPr txBox="1"/>
          <p:nvPr/>
        </p:nvSpPr>
        <p:spPr>
          <a:xfrm>
            <a:off x="4846986" y="1924572"/>
            <a:ext cx="2911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 smtClean="0">
                <a:cs typeface="Arial" pitchFamily="34" charset="0"/>
              </a:rPr>
              <a:t>Pengembangan</a:t>
            </a:r>
            <a:r>
              <a:rPr lang="en-US" altLang="ko-KR" sz="1400" b="1" dirty="0" smtClean="0">
                <a:cs typeface="Arial" pitchFamily="34" charset="0"/>
              </a:rPr>
              <a:t> ASN</a:t>
            </a:r>
            <a:endParaRPr lang="ko-KR" altLang="en-US" sz="1400" b="1" dirty="0">
              <a:cs typeface="Arial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BCA6923B-3798-4A19-B42C-E359F89994C0}"/>
              </a:ext>
            </a:extLst>
          </p:cNvPr>
          <p:cNvSpPr txBox="1"/>
          <p:nvPr/>
        </p:nvSpPr>
        <p:spPr>
          <a:xfrm>
            <a:off x="3262262" y="2661899"/>
            <a:ext cx="2581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Keadaan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ASN </a:t>
            </a:r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Pemerintah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Provinsi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NTT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EB1CD79B-F8AF-44E2-8973-B795E799D096}"/>
              </a:ext>
            </a:extLst>
          </p:cNvPr>
          <p:cNvSpPr txBox="1"/>
          <p:nvPr/>
        </p:nvSpPr>
        <p:spPr>
          <a:xfrm>
            <a:off x="1957718" y="3447254"/>
            <a:ext cx="350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Visi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&amp; </a:t>
            </a:r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Misi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Gubernur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&amp; </a:t>
            </a:r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Wakil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Gubernur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NTT </a:t>
            </a:r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Periode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2018-2023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05D65EB7-526B-4D12-98AD-6175C0155179}"/>
              </a:ext>
            </a:extLst>
          </p:cNvPr>
          <p:cNvSpPr txBox="1"/>
          <p:nvPr/>
        </p:nvSpPr>
        <p:spPr>
          <a:xfrm>
            <a:off x="7167581" y="3554975"/>
            <a:ext cx="339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Penilaian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Kinerja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E7B3FB42-2D2C-4076-8BA3-1620216BE551}"/>
              </a:ext>
            </a:extLst>
          </p:cNvPr>
          <p:cNvSpPr txBox="1"/>
          <p:nvPr/>
        </p:nvSpPr>
        <p:spPr>
          <a:xfrm>
            <a:off x="6780411" y="2633951"/>
            <a:ext cx="2726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Evaluasi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Penilaian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Prestasi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Kerja</a:t>
            </a: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Online 2021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7" y="498477"/>
            <a:ext cx="1129904" cy="6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527940" y="2705725"/>
            <a:ext cx="6344093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err="1" smtClean="0">
                <a:solidFill>
                  <a:schemeClr val="bg1"/>
                </a:solidFill>
                <a:cs typeface="Arial" pitchFamily="34" charset="0"/>
              </a:rPr>
              <a:t>Penerapan</a:t>
            </a:r>
            <a:r>
              <a:rPr lang="en-US" altLang="ko-KR" sz="4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4400" dirty="0" err="1" smtClean="0">
                <a:solidFill>
                  <a:schemeClr val="bg1"/>
                </a:solidFill>
                <a:cs typeface="Arial" pitchFamily="34" charset="0"/>
              </a:rPr>
              <a:t>Penilaian</a:t>
            </a:r>
            <a:r>
              <a:rPr lang="en-US" altLang="ko-KR" sz="4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4400" dirty="0" err="1" smtClean="0">
                <a:solidFill>
                  <a:schemeClr val="bg1"/>
                </a:solidFill>
                <a:cs typeface="Arial" pitchFamily="34" charset="0"/>
              </a:rPr>
              <a:t>Kinerja</a:t>
            </a:r>
            <a:endParaRPr lang="ko-KR" altLang="en-US" sz="4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3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97021DB-65D1-489E-86D3-FB957408FAAB}"/>
              </a:ext>
            </a:extLst>
          </p:cNvPr>
          <p:cNvGrpSpPr/>
          <p:nvPr/>
        </p:nvGrpSpPr>
        <p:grpSpPr>
          <a:xfrm>
            <a:off x="7422206" y="259509"/>
            <a:ext cx="3835170" cy="6598491"/>
            <a:chOff x="5432494" y="626785"/>
            <a:chExt cx="3241222" cy="5576590"/>
          </a:xfrm>
        </p:grpSpPr>
        <p:sp>
          <p:nvSpPr>
            <p:cNvPr id="4" name="Block Arc 3">
              <a:extLst>
                <a:ext uri="{FF2B5EF4-FFF2-40B4-BE49-F238E27FC236}">
                  <a16:creationId xmlns="" xmlns:a16="http://schemas.microsoft.com/office/drawing/2014/main" id="{48FA02DB-51A9-4AA2-AEC4-0B854BFAF060}"/>
                </a:ext>
              </a:extLst>
            </p:cNvPr>
            <p:cNvSpPr/>
            <p:nvPr/>
          </p:nvSpPr>
          <p:spPr>
            <a:xfrm rot="5400000">
              <a:off x="5432494" y="2432627"/>
              <a:ext cx="3002400" cy="3002400"/>
            </a:xfrm>
            <a:prstGeom prst="blockArc">
              <a:avLst>
                <a:gd name="adj1" fmla="val 10735117"/>
                <a:gd name="adj2" fmla="val 16074287"/>
                <a:gd name="adj3" fmla="val 25807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E88DBC53-7E2A-4244-91DE-C6E7B8F6A09D}"/>
                </a:ext>
              </a:extLst>
            </p:cNvPr>
            <p:cNvSpPr/>
            <p:nvPr/>
          </p:nvSpPr>
          <p:spPr>
            <a:xfrm>
              <a:off x="7660182" y="3855008"/>
              <a:ext cx="781200" cy="2348367"/>
            </a:xfrm>
            <a:prstGeom prst="rect">
              <a:avLst/>
            </a:prstGeom>
            <a:gradFill flip="none" rotWithShape="1">
              <a:gsLst>
                <a:gs pos="37500">
                  <a:schemeClr val="accent2"/>
                </a:gs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" name="Block Arc 3">
              <a:extLst>
                <a:ext uri="{FF2B5EF4-FFF2-40B4-BE49-F238E27FC236}">
                  <a16:creationId xmlns="" xmlns:a16="http://schemas.microsoft.com/office/drawing/2014/main" id="{C22DDE9D-086F-4DF1-8F13-F5AB9BFB022F}"/>
                </a:ext>
              </a:extLst>
            </p:cNvPr>
            <p:cNvSpPr/>
            <p:nvPr/>
          </p:nvSpPr>
          <p:spPr>
            <a:xfrm rot="10800000">
              <a:off x="6568167" y="626785"/>
              <a:ext cx="2105549" cy="4800940"/>
            </a:xfrm>
            <a:custGeom>
              <a:avLst/>
              <a:gdLst/>
              <a:ahLst/>
              <a:cxnLst/>
              <a:rect l="l" t="t" r="r" b="b"/>
              <a:pathLst>
                <a:path w="2105549" h="4800940">
                  <a:moveTo>
                    <a:pt x="1010388" y="1501213"/>
                  </a:moveTo>
                  <a:lnTo>
                    <a:pt x="232767" y="1501213"/>
                  </a:lnTo>
                  <a:cubicBezTo>
                    <a:pt x="232767" y="1037585"/>
                    <a:pt x="446990" y="599968"/>
                    <a:pt x="813157" y="315587"/>
                  </a:cubicBezTo>
                  <a:cubicBezTo>
                    <a:pt x="1179324" y="31205"/>
                    <a:pt x="1656348" y="-68031"/>
                    <a:pt x="2105549" y="46728"/>
                  </a:cubicBezTo>
                  <a:lnTo>
                    <a:pt x="1913069" y="800151"/>
                  </a:lnTo>
                  <a:cubicBezTo>
                    <a:pt x="1696554" y="744837"/>
                    <a:pt x="1466629" y="792669"/>
                    <a:pt x="1290136" y="929741"/>
                  </a:cubicBezTo>
                  <a:cubicBezTo>
                    <a:pt x="1113644" y="1066813"/>
                    <a:pt x="1010388" y="1277744"/>
                    <a:pt x="1010388" y="1501213"/>
                  </a:cubicBezTo>
                  <a:close/>
                  <a:moveTo>
                    <a:pt x="1013533" y="3726917"/>
                  </a:moveTo>
                  <a:lnTo>
                    <a:pt x="232333" y="3726917"/>
                  </a:lnTo>
                  <a:lnTo>
                    <a:pt x="232333" y="1501328"/>
                  </a:lnTo>
                  <a:lnTo>
                    <a:pt x="1013533" y="1501328"/>
                  </a:lnTo>
                  <a:close/>
                  <a:moveTo>
                    <a:pt x="622933" y="4800940"/>
                  </a:moveTo>
                  <a:lnTo>
                    <a:pt x="0" y="3726918"/>
                  </a:lnTo>
                  <a:lnTo>
                    <a:pt x="1245866" y="37269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" name="Block Arc 6">
              <a:extLst>
                <a:ext uri="{FF2B5EF4-FFF2-40B4-BE49-F238E27FC236}">
                  <a16:creationId xmlns="" xmlns:a16="http://schemas.microsoft.com/office/drawing/2014/main" id="{EB4DCDAB-6738-4BE1-96B0-7E5EEB96939C}"/>
                </a:ext>
              </a:extLst>
            </p:cNvPr>
            <p:cNvSpPr/>
            <p:nvPr/>
          </p:nvSpPr>
          <p:spPr>
            <a:xfrm rot="17100000">
              <a:off x="5432494" y="2432625"/>
              <a:ext cx="3002400" cy="3002400"/>
            </a:xfrm>
            <a:prstGeom prst="blockArc">
              <a:avLst>
                <a:gd name="adj1" fmla="val 10815410"/>
                <a:gd name="adj2" fmla="val 13831376"/>
                <a:gd name="adj3" fmla="val 2604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8" name="Block Arc 7">
              <a:extLst>
                <a:ext uri="{FF2B5EF4-FFF2-40B4-BE49-F238E27FC236}">
                  <a16:creationId xmlns="" xmlns:a16="http://schemas.microsoft.com/office/drawing/2014/main" id="{A0964684-128F-419F-9096-CE258D4C2FDD}"/>
                </a:ext>
              </a:extLst>
            </p:cNvPr>
            <p:cNvSpPr/>
            <p:nvPr/>
          </p:nvSpPr>
          <p:spPr>
            <a:xfrm rot="20219398">
              <a:off x="5432494" y="2432625"/>
              <a:ext cx="3002400" cy="3002400"/>
            </a:xfrm>
            <a:prstGeom prst="blockArc">
              <a:avLst>
                <a:gd name="adj1" fmla="val 10804147"/>
                <a:gd name="adj2" fmla="val 14189823"/>
                <a:gd name="adj3" fmla="val 26226"/>
              </a:avLst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9" name="Block Arc 8">
              <a:extLst>
                <a:ext uri="{FF2B5EF4-FFF2-40B4-BE49-F238E27FC236}">
                  <a16:creationId xmlns="" xmlns:a16="http://schemas.microsoft.com/office/drawing/2014/main" id="{50192236-3AAD-4196-8FAB-BD7793553E48}"/>
                </a:ext>
              </a:extLst>
            </p:cNvPr>
            <p:cNvSpPr/>
            <p:nvPr/>
          </p:nvSpPr>
          <p:spPr>
            <a:xfrm rot="2161546">
              <a:off x="5434375" y="2432626"/>
              <a:ext cx="3002400" cy="3002400"/>
            </a:xfrm>
            <a:prstGeom prst="blockArc">
              <a:avLst>
                <a:gd name="adj1" fmla="val 10735117"/>
                <a:gd name="adj2" fmla="val 13869755"/>
                <a:gd name="adj3" fmla="val 25921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4FCA3FA-1924-45B3-AEE4-BBE8046C4B0C}"/>
              </a:ext>
            </a:extLst>
          </p:cNvPr>
          <p:cNvGrpSpPr/>
          <p:nvPr/>
        </p:nvGrpSpPr>
        <p:grpSpPr>
          <a:xfrm>
            <a:off x="5275934" y="1991178"/>
            <a:ext cx="2491387" cy="738664"/>
            <a:chOff x="3021856" y="4283314"/>
            <a:chExt cx="1886852" cy="738664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509AAD2-B212-4F37-ADC6-C32EDC001F39}"/>
                </a:ext>
              </a:extLst>
            </p:cNvPr>
            <p:cNvSpPr txBox="1"/>
            <p:nvPr/>
          </p:nvSpPr>
          <p:spPr>
            <a:xfrm>
              <a:off x="3021856" y="4560313"/>
              <a:ext cx="1886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harus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menjadi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salah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satu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dasar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penempatan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talent pool.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3BC854D-8EED-47E6-958D-D39617CE5176}"/>
                </a:ext>
              </a:extLst>
            </p:cNvPr>
            <p:cNvSpPr txBox="1"/>
            <p:nvPr/>
          </p:nvSpPr>
          <p:spPr>
            <a:xfrm>
              <a:off x="3037896" y="4283314"/>
              <a:ext cx="18708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MANAJMEN TALENTA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D98E66E-22B4-49A1-905D-3F064EB16E79}"/>
              </a:ext>
            </a:extLst>
          </p:cNvPr>
          <p:cNvGrpSpPr/>
          <p:nvPr/>
        </p:nvGrpSpPr>
        <p:grpSpPr>
          <a:xfrm>
            <a:off x="4488640" y="3111811"/>
            <a:ext cx="2768717" cy="923330"/>
            <a:chOff x="3352435" y="4283314"/>
            <a:chExt cx="1556273" cy="923330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85CA5BF-18F6-4910-8A19-4107578F1168}"/>
                </a:ext>
              </a:extLst>
            </p:cNvPr>
            <p:cNvSpPr txBox="1"/>
            <p:nvPr/>
          </p:nvSpPr>
          <p:spPr>
            <a:xfrm>
              <a:off x="3352435" y="4560313"/>
              <a:ext cx="1556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Tambahan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Penghasilan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Pegawai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dibayarkan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berdasarkan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pencapaian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CC9A1ED5-E9BE-420B-9FA5-D419391230B3}"/>
                </a:ext>
              </a:extLst>
            </p:cNvPr>
            <p:cNvSpPr txBox="1"/>
            <p:nvPr/>
          </p:nvSpPr>
          <p:spPr>
            <a:xfrm>
              <a:off x="3365666" y="4283314"/>
              <a:ext cx="1543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TUNJANGAN KINERJA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4AA287A-7286-435C-8496-7D4FC727DFF5}"/>
              </a:ext>
            </a:extLst>
          </p:cNvPr>
          <p:cNvGrpSpPr/>
          <p:nvPr/>
        </p:nvGrpSpPr>
        <p:grpSpPr>
          <a:xfrm>
            <a:off x="4512179" y="4232444"/>
            <a:ext cx="2745178" cy="923330"/>
            <a:chOff x="3021856" y="4283314"/>
            <a:chExt cx="1886852" cy="923330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42C8DDB-6297-4C20-B34C-A5DA88047963}"/>
                </a:ext>
              </a:extLst>
            </p:cNvPr>
            <p:cNvSpPr txBox="1"/>
            <p:nvPr/>
          </p:nvSpPr>
          <p:spPr>
            <a:xfrm>
              <a:off x="3021856" y="4560313"/>
              <a:ext cx="1886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Pemberian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penghargaan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berdasarkan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obyektif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transparan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78D8163-FB0D-4B0E-A7D0-FE659F1A5C14}"/>
                </a:ext>
              </a:extLst>
            </p:cNvPr>
            <p:cNvSpPr txBox="1"/>
            <p:nvPr/>
          </p:nvSpPr>
          <p:spPr>
            <a:xfrm>
              <a:off x="3037897" y="4283314"/>
              <a:ext cx="1870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PENGHARGAAN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806F225-2F36-44D8-9CB7-F0CFB302F783}"/>
              </a:ext>
            </a:extLst>
          </p:cNvPr>
          <p:cNvSpPr txBox="1"/>
          <p:nvPr/>
        </p:nvSpPr>
        <p:spPr>
          <a:xfrm>
            <a:off x="10033156" y="5507382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05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01FFC0F-AA45-4208-8C7E-E72D05F59667}"/>
              </a:ext>
            </a:extLst>
          </p:cNvPr>
          <p:cNvSpPr txBox="1"/>
          <p:nvPr/>
        </p:nvSpPr>
        <p:spPr>
          <a:xfrm>
            <a:off x="7813196" y="4912082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37958D4-AC47-45BA-BEBA-C35B4DC7238F}"/>
              </a:ext>
            </a:extLst>
          </p:cNvPr>
          <p:cNvSpPr txBox="1"/>
          <p:nvPr/>
        </p:nvSpPr>
        <p:spPr>
          <a:xfrm>
            <a:off x="7422205" y="3787901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027DE95-0AA9-4DAF-91C1-EAE33F25678B}"/>
              </a:ext>
            </a:extLst>
          </p:cNvPr>
          <p:cNvSpPr txBox="1"/>
          <p:nvPr/>
        </p:nvSpPr>
        <p:spPr>
          <a:xfrm>
            <a:off x="8030168" y="2779789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D68651C-4CFC-420B-A9D3-D4B4F8AB8A73}"/>
              </a:ext>
            </a:extLst>
          </p:cNvPr>
          <p:cNvSpPr txBox="1"/>
          <p:nvPr/>
        </p:nvSpPr>
        <p:spPr>
          <a:xfrm>
            <a:off x="10011681" y="1978990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4" name="Text Placeholder 10">
            <a:extLst>
              <a:ext uri="{FF2B5EF4-FFF2-40B4-BE49-F238E27FC236}">
                <a16:creationId xmlns="" xmlns:a16="http://schemas.microsoft.com/office/drawing/2014/main" id="{F8046BDA-7C0A-4FE5-B884-FBD6BB4D9713}"/>
              </a:ext>
            </a:extLst>
          </p:cNvPr>
          <p:cNvSpPr txBox="1">
            <a:spLocks/>
          </p:cNvSpPr>
          <p:nvPr/>
        </p:nvSpPr>
        <p:spPr>
          <a:xfrm>
            <a:off x="714259" y="346473"/>
            <a:ext cx="5265113" cy="187220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3600" b="1" dirty="0" smtClean="0">
                <a:solidFill>
                  <a:schemeClr val="accent3"/>
                </a:solidFill>
                <a:latin typeface="+mj-lt"/>
                <a:cs typeface="Arial" pitchFamily="34" charset="0"/>
              </a:rPr>
              <a:t>PENTINGNYA </a:t>
            </a: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MANAJEMEN KINERJA ASN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FAA59051-3F3E-4A32-805E-1A8109F268F9}"/>
              </a:ext>
            </a:extLst>
          </p:cNvPr>
          <p:cNvGrpSpPr/>
          <p:nvPr/>
        </p:nvGrpSpPr>
        <p:grpSpPr>
          <a:xfrm>
            <a:off x="4998606" y="5353078"/>
            <a:ext cx="2768716" cy="1107996"/>
            <a:chOff x="3021857" y="4283314"/>
            <a:chExt cx="1886851" cy="1107996"/>
          </a:xfrm>
        </p:grpSpPr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668609C8-2FC3-4C1C-8E1B-1E1639693C33}"/>
                </a:ext>
              </a:extLst>
            </p:cNvPr>
            <p:cNvSpPr txBox="1"/>
            <p:nvPr/>
          </p:nvSpPr>
          <p:spPr>
            <a:xfrm>
              <a:off x="3021857" y="4560313"/>
              <a:ext cx="1877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ASN yang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tidak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mencapai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target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diberi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sanksi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administrasi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sampai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pemberhentian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97E245D9-453E-4EE2-B2A3-72199A4FD2CE}"/>
                </a:ext>
              </a:extLst>
            </p:cNvPr>
            <p:cNvSpPr txBox="1"/>
            <p:nvPr/>
          </p:nvSpPr>
          <p:spPr>
            <a:xfrm>
              <a:off x="3037897" y="4283314"/>
              <a:ext cx="1870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SANKSI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DECE7C01-A243-4A77-8674-165FF4666669}"/>
              </a:ext>
            </a:extLst>
          </p:cNvPr>
          <p:cNvGrpSpPr/>
          <p:nvPr/>
        </p:nvGrpSpPr>
        <p:grpSpPr>
          <a:xfrm>
            <a:off x="6096000" y="870545"/>
            <a:ext cx="3221740" cy="738664"/>
            <a:chOff x="3021856" y="4283314"/>
            <a:chExt cx="1886852" cy="738664"/>
          </a:xfrm>
        </p:grpSpPr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FA812A96-9BB2-41A9-BA84-3B925EFB8DE9}"/>
                </a:ext>
              </a:extLst>
            </p:cNvPr>
            <p:cNvSpPr txBox="1"/>
            <p:nvPr/>
          </p:nvSpPr>
          <p:spPr>
            <a:xfrm>
              <a:off x="3021856" y="4560313"/>
              <a:ext cx="1886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Mutasi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promosi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pengembangan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kompetensi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berdasarkan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AF32E37A-C191-4AB2-B2E9-342D9B65D899}"/>
                </a:ext>
              </a:extLst>
            </p:cNvPr>
            <p:cNvSpPr txBox="1"/>
            <p:nvPr/>
          </p:nvSpPr>
          <p:spPr>
            <a:xfrm>
              <a:off x="3037897" y="4283314"/>
              <a:ext cx="1870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PENGEMBANGAN KARIER PNS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878645" y="49964"/>
            <a:ext cx="6614300" cy="724247"/>
          </a:xfrm>
        </p:spPr>
        <p:txBody>
          <a:bodyPr>
            <a:noAutofit/>
          </a:bodyPr>
          <a:lstStyle/>
          <a:p>
            <a:r>
              <a:rPr lang="en-US" sz="4400" dirty="0" err="1" smtClean="0"/>
              <a:t>Penilaian</a:t>
            </a:r>
            <a:r>
              <a:rPr lang="en-US" sz="4400" dirty="0" smtClean="0"/>
              <a:t> </a:t>
            </a:r>
            <a:r>
              <a:rPr lang="en-US" sz="4400" dirty="0" err="1" smtClean="0"/>
              <a:t>Kinerja</a:t>
            </a:r>
            <a:endParaRPr lang="en-US" sz="4400" dirty="0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8028784F-A699-4625-B93B-33CC9C6A0C76}"/>
              </a:ext>
            </a:extLst>
          </p:cNvPr>
          <p:cNvSpPr/>
          <p:nvPr/>
        </p:nvSpPr>
        <p:spPr>
          <a:xfrm>
            <a:off x="524217" y="2028355"/>
            <a:ext cx="107999" cy="1636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7A1C2DD0-D84A-42C5-AFD9-CA5AA32F8862}"/>
              </a:ext>
            </a:extLst>
          </p:cNvPr>
          <p:cNvSpPr/>
          <p:nvPr/>
        </p:nvSpPr>
        <p:spPr>
          <a:xfrm>
            <a:off x="524216" y="4289268"/>
            <a:ext cx="108000" cy="1037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03" name="그룹 5">
            <a:extLst>
              <a:ext uri="{FF2B5EF4-FFF2-40B4-BE49-F238E27FC236}">
                <a16:creationId xmlns="" xmlns:a16="http://schemas.microsoft.com/office/drawing/2014/main" id="{1F569137-D9AB-4B4F-B754-D22C94775494}"/>
              </a:ext>
            </a:extLst>
          </p:cNvPr>
          <p:cNvGrpSpPr/>
          <p:nvPr/>
        </p:nvGrpSpPr>
        <p:grpSpPr>
          <a:xfrm>
            <a:off x="867827" y="2024719"/>
            <a:ext cx="10194268" cy="1640204"/>
            <a:chOff x="7036400" y="1830573"/>
            <a:chExt cx="4495506" cy="1640204"/>
          </a:xfrm>
        </p:grpSpPr>
        <p:sp>
          <p:nvSpPr>
            <p:cNvPr id="104" name="TextBox 103">
              <a:extLst>
                <a:ext uri="{FF2B5EF4-FFF2-40B4-BE49-F238E27FC236}">
                  <a16:creationId xmlns="" xmlns:a16="http://schemas.microsoft.com/office/drawing/2014/main" id="{6F22331B-B24B-43F1-9BBC-B1216152ABD4}"/>
                </a:ext>
              </a:extLst>
            </p:cNvPr>
            <p:cNvSpPr txBox="1"/>
            <p:nvPr/>
          </p:nvSpPr>
          <p:spPr>
            <a:xfrm>
              <a:off x="7036400" y="1830573"/>
              <a:ext cx="4495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PP No. 30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2019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tentang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Pegawai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="" xmlns:a16="http://schemas.microsoft.com/office/drawing/2014/main" id="{B678BC25-9F70-4C6B-80AB-EEBA5DE4DA9E}"/>
                </a:ext>
              </a:extLst>
            </p:cNvPr>
            <p:cNvSpPr txBox="1"/>
            <p:nvPr/>
          </p:nvSpPr>
          <p:spPr>
            <a:xfrm>
              <a:off x="7036400" y="2270448"/>
              <a:ext cx="44955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Adanya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peraturan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ini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maka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paradigma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prestai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berasarkan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PP No. 46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2011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tentang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Prestasi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Pegawai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berubah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menjadi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paradigma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Adanya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penyelerasan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antara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atasan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bawah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maka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perlu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disusun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matriks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peran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hasil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seluruh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anggota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tim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en-US" altLang="ko-KR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06" name="그룹 6">
            <a:extLst>
              <a:ext uri="{FF2B5EF4-FFF2-40B4-BE49-F238E27FC236}">
                <a16:creationId xmlns="" xmlns:a16="http://schemas.microsoft.com/office/drawing/2014/main" id="{488472ED-558C-422D-85E7-DB46DD3B8A3F}"/>
              </a:ext>
            </a:extLst>
          </p:cNvPr>
          <p:cNvGrpSpPr/>
          <p:nvPr/>
        </p:nvGrpSpPr>
        <p:grpSpPr>
          <a:xfrm>
            <a:off x="867827" y="4285632"/>
            <a:ext cx="10194268" cy="1154709"/>
            <a:chOff x="7036400" y="2943499"/>
            <a:chExt cx="4495506" cy="1154709"/>
          </a:xfrm>
        </p:grpSpPr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DAE13FBC-6877-4C4F-B455-83D1E40698DD}"/>
                </a:ext>
              </a:extLst>
            </p:cNvPr>
            <p:cNvSpPr txBox="1"/>
            <p:nvPr/>
          </p:nvSpPr>
          <p:spPr>
            <a:xfrm>
              <a:off x="7036400" y="2943499"/>
              <a:ext cx="4495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Permenpan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RB No. 8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2021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tentang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Sistem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Manajemen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Pegawai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A411700D-ADAB-466D-90AB-F42DD3B3D3E5}"/>
                </a:ext>
              </a:extLst>
            </p:cNvPr>
            <p:cNvSpPr txBox="1"/>
            <p:nvPr/>
          </p:nvSpPr>
          <p:spPr>
            <a:xfrm>
              <a:off x="7036400" y="3451877"/>
              <a:ext cx="4495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Peraturan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ini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mengatur</a:t>
              </a:r>
              <a:r>
                <a:rPr lang="en-US" altLang="ko-K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mekanisme</a:t>
              </a:r>
              <a:r>
                <a:rPr lang="en-US" altLang="ko-KR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format </a:t>
              </a:r>
              <a:r>
                <a:rPr lang="en-US" altLang="ko-KR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contoh</a:t>
              </a:r>
              <a:r>
                <a:rPr lang="en-US" altLang="ko-KR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terdapat</a:t>
              </a:r>
              <a:r>
                <a:rPr lang="en-US" altLang="ko-KR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pada</a:t>
              </a:r>
              <a:r>
                <a:rPr lang="en-US" altLang="ko-KR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Permenpan</a:t>
              </a:r>
              <a:r>
                <a:rPr lang="en-US" altLang="ko-KR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RB No. 8 </a:t>
              </a:r>
              <a:r>
                <a:rPr lang="en-US" altLang="ko-KR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2021 </a:t>
              </a:r>
              <a:r>
                <a:rPr lang="en-US" altLang="ko-KR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tentang</a:t>
              </a:r>
              <a:r>
                <a:rPr lang="en-US" altLang="ko-KR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Sistem</a:t>
              </a:r>
              <a:r>
                <a:rPr lang="en-US" altLang="ko-KR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Manajemen</a:t>
              </a:r>
              <a:r>
                <a:rPr lang="en-US" altLang="ko-KR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ASN.</a:t>
              </a:r>
            </a:p>
          </p:txBody>
        </p:sp>
      </p:grpSp>
      <p:sp>
        <p:nvSpPr>
          <p:cNvPr id="115" name="Google Shape;150;p27"/>
          <p:cNvSpPr/>
          <p:nvPr/>
        </p:nvSpPr>
        <p:spPr>
          <a:xfrm>
            <a:off x="4870095" y="925496"/>
            <a:ext cx="2385784" cy="3800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867" kern="0">
              <a:cs typeface="Arial"/>
              <a:sym typeface="Arial"/>
            </a:endParaRPr>
          </a:p>
        </p:txBody>
      </p:sp>
      <p:sp>
        <p:nvSpPr>
          <p:cNvPr id="116" name="Google Shape;151;p27"/>
          <p:cNvSpPr txBox="1">
            <a:spLocks/>
          </p:cNvSpPr>
          <p:nvPr/>
        </p:nvSpPr>
        <p:spPr>
          <a:xfrm>
            <a:off x="4931613" y="781805"/>
            <a:ext cx="3492000" cy="612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 smtClean="0"/>
              <a:t>Dasar Hukum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9218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4340" y="395468"/>
            <a:ext cx="10388386" cy="724247"/>
          </a:xfrm>
        </p:spPr>
        <p:txBody>
          <a:bodyPr>
            <a:noAutofit/>
          </a:bodyPr>
          <a:lstStyle/>
          <a:p>
            <a:r>
              <a:rPr lang="en-US" sz="4400" dirty="0" err="1" smtClean="0"/>
              <a:t>Tahap</a:t>
            </a:r>
            <a:r>
              <a:rPr lang="en-US" sz="4400" dirty="0" smtClean="0"/>
              <a:t> </a:t>
            </a:r>
            <a:r>
              <a:rPr lang="en-US" sz="4400" dirty="0" err="1" smtClean="0"/>
              <a:t>Penerapan</a:t>
            </a:r>
            <a:r>
              <a:rPr lang="en-US" sz="4400" dirty="0" smtClean="0"/>
              <a:t> </a:t>
            </a:r>
            <a:r>
              <a:rPr lang="en-US" sz="4400" dirty="0" err="1" smtClean="0"/>
              <a:t>Penilaian</a:t>
            </a:r>
            <a:r>
              <a:rPr lang="en-US" sz="4400" dirty="0" smtClean="0"/>
              <a:t> </a:t>
            </a:r>
            <a:r>
              <a:rPr lang="en-US" sz="4400" dirty="0" err="1" smtClean="0"/>
              <a:t>Kinerja</a:t>
            </a:r>
            <a:endParaRPr lang="en-US" sz="4400" dirty="0"/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4CAFF243-3A48-4767-9F1C-FA27E7B5D41C}"/>
              </a:ext>
            </a:extLst>
          </p:cNvPr>
          <p:cNvGrpSpPr/>
          <p:nvPr/>
        </p:nvGrpSpPr>
        <p:grpSpPr>
          <a:xfrm rot="10800000" flipH="1" flipV="1">
            <a:off x="1194698" y="1751184"/>
            <a:ext cx="1378814" cy="1378814"/>
            <a:chOff x="6876256" y="3063517"/>
            <a:chExt cx="1944216" cy="1944216"/>
          </a:xfrm>
          <a:solidFill>
            <a:schemeClr val="bg1"/>
          </a:solidFill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Left">
              <a:rot lat="0" lon="2400000" rev="0"/>
            </a:camera>
            <a:lightRig rig="threePt" dir="t"/>
          </a:scene3d>
        </p:grpSpPr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FD1FF7C0-D262-4801-A161-4D05367E0628}"/>
                </a:ext>
              </a:extLst>
            </p:cNvPr>
            <p:cNvSpPr/>
            <p:nvPr/>
          </p:nvSpPr>
          <p:spPr>
            <a:xfrm>
              <a:off x="6876256" y="3063517"/>
              <a:ext cx="1944216" cy="1944216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accent5"/>
              </a:solidFill>
            </a:ln>
            <a:sp3d extrusionH="16510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4E8C5D37-9685-4F23-870B-8614EA4681AB}"/>
                </a:ext>
              </a:extLst>
            </p:cNvPr>
            <p:cNvSpPr/>
            <p:nvPr/>
          </p:nvSpPr>
          <p:spPr>
            <a:xfrm>
              <a:off x="7165759" y="3353020"/>
              <a:ext cx="1365211" cy="1365211"/>
            </a:xfrm>
            <a:prstGeom prst="ellipse">
              <a:avLst/>
            </a:prstGeom>
            <a:solidFill>
              <a:schemeClr val="bg1"/>
            </a:solidFill>
            <a:ln w="165100">
              <a:solidFill>
                <a:schemeClr val="accent5"/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E3E12DD2-841E-4537-9CF6-486A0C325410}"/>
                </a:ext>
              </a:extLst>
            </p:cNvPr>
            <p:cNvSpPr/>
            <p:nvPr/>
          </p:nvSpPr>
          <p:spPr>
            <a:xfrm>
              <a:off x="7487073" y="3674334"/>
              <a:ext cx="722583" cy="722583"/>
            </a:xfrm>
            <a:prstGeom prst="ellipse">
              <a:avLst/>
            </a:prstGeom>
            <a:grpFill/>
            <a:ln w="165100">
              <a:solidFill>
                <a:schemeClr val="accent5"/>
              </a:solidFill>
            </a:ln>
            <a:sp3d extrusionH="171450" contourW="12700">
              <a:extrusionClr>
                <a:schemeClr val="bg1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8" name="Rectangle 9">
            <a:extLst>
              <a:ext uri="{FF2B5EF4-FFF2-40B4-BE49-F238E27FC236}">
                <a16:creationId xmlns="" xmlns:a16="http://schemas.microsoft.com/office/drawing/2014/main" id="{3F293A6B-53F8-42B4-A64A-57EDD05C88CB}"/>
              </a:ext>
            </a:extLst>
          </p:cNvPr>
          <p:cNvSpPr/>
          <p:nvPr/>
        </p:nvSpPr>
        <p:spPr>
          <a:xfrm>
            <a:off x="8357737" y="4955936"/>
            <a:ext cx="343878" cy="32190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432749A-4C7E-4F08-B8BF-065E8EFF9DFD}"/>
              </a:ext>
            </a:extLst>
          </p:cNvPr>
          <p:cNvSpPr txBox="1"/>
          <p:nvPr/>
        </p:nvSpPr>
        <p:spPr>
          <a:xfrm>
            <a:off x="3742886" y="2682781"/>
            <a:ext cx="3555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Evaluasi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bulan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tahunan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penerapan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Tool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Kinerja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grpSp>
        <p:nvGrpSpPr>
          <p:cNvPr id="40" name="그룹 69">
            <a:extLst>
              <a:ext uri="{FF2B5EF4-FFF2-40B4-BE49-F238E27FC236}">
                <a16:creationId xmlns="" xmlns:a16="http://schemas.microsoft.com/office/drawing/2014/main" id="{57CB5D9D-B99E-4850-978C-C142A9B98C0D}"/>
              </a:ext>
            </a:extLst>
          </p:cNvPr>
          <p:cNvGrpSpPr/>
          <p:nvPr/>
        </p:nvGrpSpPr>
        <p:grpSpPr>
          <a:xfrm flipH="1">
            <a:off x="1850175" y="2022331"/>
            <a:ext cx="6991680" cy="1291986"/>
            <a:chOff x="488003" y="4414792"/>
            <a:chExt cx="6991680" cy="1291985"/>
          </a:xfrm>
          <a:solidFill>
            <a:schemeClr val="accent4"/>
          </a:solidFill>
        </p:grpSpPr>
        <p:sp>
          <p:nvSpPr>
            <p:cNvPr id="41" name="Block Arc 15">
              <a:extLst>
                <a:ext uri="{FF2B5EF4-FFF2-40B4-BE49-F238E27FC236}">
                  <a16:creationId xmlns="" xmlns:a16="http://schemas.microsoft.com/office/drawing/2014/main" id="{D0A0EA16-E9BE-4A33-9622-CE6D34E44DFE}"/>
                </a:ext>
              </a:extLst>
            </p:cNvPr>
            <p:cNvSpPr/>
            <p:nvPr/>
          </p:nvSpPr>
          <p:spPr>
            <a:xfrm rot="5400000" flipV="1">
              <a:off x="488003" y="4698777"/>
              <a:ext cx="1008000" cy="1008000"/>
            </a:xfrm>
            <a:prstGeom prst="blockArc">
              <a:avLst>
                <a:gd name="adj1" fmla="val 10800000"/>
                <a:gd name="adj2" fmla="val 21546813"/>
                <a:gd name="adj3" fmla="val 2234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grpSp>
          <p:nvGrpSpPr>
            <p:cNvPr id="42" name="그룹 81">
              <a:extLst>
                <a:ext uri="{FF2B5EF4-FFF2-40B4-BE49-F238E27FC236}">
                  <a16:creationId xmlns="" xmlns:a16="http://schemas.microsoft.com/office/drawing/2014/main" id="{A99D365F-C26D-4A86-87E7-ED05EAC4F835}"/>
                </a:ext>
              </a:extLst>
            </p:cNvPr>
            <p:cNvGrpSpPr/>
            <p:nvPr/>
          </p:nvGrpSpPr>
          <p:grpSpPr>
            <a:xfrm>
              <a:off x="890894" y="4414792"/>
              <a:ext cx="6588789" cy="599644"/>
              <a:chOff x="515045" y="4471958"/>
              <a:chExt cx="7207798" cy="655980"/>
            </a:xfrm>
            <a:grpFill/>
          </p:grpSpPr>
          <p:sp>
            <p:nvSpPr>
              <p:cNvPr id="43" name="Rounded Rectangle 17">
                <a:extLst>
                  <a:ext uri="{FF2B5EF4-FFF2-40B4-BE49-F238E27FC236}">
                    <a16:creationId xmlns="" xmlns:a16="http://schemas.microsoft.com/office/drawing/2014/main" id="{616394BB-9ED8-4C6B-9C40-04CD236EB244}"/>
                  </a:ext>
                </a:extLst>
              </p:cNvPr>
              <p:cNvSpPr/>
              <p:nvPr/>
            </p:nvSpPr>
            <p:spPr>
              <a:xfrm rot="5400000" flipV="1">
                <a:off x="3936814" y="1360992"/>
                <a:ext cx="245250" cy="708878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44" name="그룹 83">
                <a:extLst>
                  <a:ext uri="{FF2B5EF4-FFF2-40B4-BE49-F238E27FC236}">
                    <a16:creationId xmlns="" xmlns:a16="http://schemas.microsoft.com/office/drawing/2014/main" id="{03287BA2-7CDE-460D-B5A5-3EE1D1F5A412}"/>
                  </a:ext>
                </a:extLst>
              </p:cNvPr>
              <p:cNvGrpSpPr/>
              <p:nvPr/>
            </p:nvGrpSpPr>
            <p:grpSpPr>
              <a:xfrm rot="10800000">
                <a:off x="7149450" y="4471958"/>
                <a:ext cx="573393" cy="655980"/>
                <a:chOff x="2988919" y="5712881"/>
                <a:chExt cx="573393" cy="655980"/>
              </a:xfrm>
              <a:grpFill/>
            </p:grpSpPr>
            <p:sp>
              <p:nvSpPr>
                <p:cNvPr id="45" name="Rounded Rectangle 12">
                  <a:extLst>
                    <a:ext uri="{FF2B5EF4-FFF2-40B4-BE49-F238E27FC236}">
                      <a16:creationId xmlns="" xmlns:a16="http://schemas.microsoft.com/office/drawing/2014/main" id="{12BE1668-93B7-4968-925B-D23B7ABF3B76}"/>
                    </a:ext>
                  </a:extLst>
                </p:cNvPr>
                <p:cNvSpPr/>
                <p:nvPr/>
              </p:nvSpPr>
              <p:spPr>
                <a:xfrm rot="2700000" flipV="1">
                  <a:off x="3188309" y="5513491"/>
                  <a:ext cx="174614" cy="57339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46" name="Rounded Rectangle 13">
                  <a:extLst>
                    <a:ext uri="{FF2B5EF4-FFF2-40B4-BE49-F238E27FC236}">
                      <a16:creationId xmlns="" xmlns:a16="http://schemas.microsoft.com/office/drawing/2014/main" id="{21B1967D-4288-4EB1-B479-A6C7AE138953}"/>
                    </a:ext>
                  </a:extLst>
                </p:cNvPr>
                <p:cNvSpPr/>
                <p:nvPr/>
              </p:nvSpPr>
              <p:spPr>
                <a:xfrm rot="8100000" flipV="1">
                  <a:off x="3188307" y="5795471"/>
                  <a:ext cx="174614" cy="57339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</p:grpSp>
      </p:grpSp>
      <p:grpSp>
        <p:nvGrpSpPr>
          <p:cNvPr id="47" name="그룹 86">
            <a:extLst>
              <a:ext uri="{FF2B5EF4-FFF2-40B4-BE49-F238E27FC236}">
                <a16:creationId xmlns="" xmlns:a16="http://schemas.microsoft.com/office/drawing/2014/main" id="{83ED51AB-8C5C-4F7C-A979-AC58A8428C68}"/>
              </a:ext>
            </a:extLst>
          </p:cNvPr>
          <p:cNvGrpSpPr/>
          <p:nvPr/>
        </p:nvGrpSpPr>
        <p:grpSpPr>
          <a:xfrm>
            <a:off x="2256821" y="2797480"/>
            <a:ext cx="6256739" cy="1291986"/>
            <a:chOff x="1222944" y="4414792"/>
            <a:chExt cx="6256739" cy="1291985"/>
          </a:xfrm>
          <a:solidFill>
            <a:schemeClr val="accent3"/>
          </a:solidFill>
        </p:grpSpPr>
        <p:sp>
          <p:nvSpPr>
            <p:cNvPr id="48" name="Block Arc 15">
              <a:extLst>
                <a:ext uri="{FF2B5EF4-FFF2-40B4-BE49-F238E27FC236}">
                  <a16:creationId xmlns="" xmlns:a16="http://schemas.microsoft.com/office/drawing/2014/main" id="{820C2A27-8B13-4B8F-9088-AF83A0857A29}"/>
                </a:ext>
              </a:extLst>
            </p:cNvPr>
            <p:cNvSpPr/>
            <p:nvPr/>
          </p:nvSpPr>
          <p:spPr>
            <a:xfrm rot="5400000" flipV="1">
              <a:off x="1222944" y="4698777"/>
              <a:ext cx="1008000" cy="1008000"/>
            </a:xfrm>
            <a:prstGeom prst="blockArc">
              <a:avLst>
                <a:gd name="adj1" fmla="val 10800000"/>
                <a:gd name="adj2" fmla="val 21546813"/>
                <a:gd name="adj3" fmla="val 2234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grpSp>
          <p:nvGrpSpPr>
            <p:cNvPr id="49" name="그룹 88">
              <a:extLst>
                <a:ext uri="{FF2B5EF4-FFF2-40B4-BE49-F238E27FC236}">
                  <a16:creationId xmlns="" xmlns:a16="http://schemas.microsoft.com/office/drawing/2014/main" id="{140DEAB7-3494-4C71-80AF-EE05FD4C6701}"/>
                </a:ext>
              </a:extLst>
            </p:cNvPr>
            <p:cNvGrpSpPr/>
            <p:nvPr/>
          </p:nvGrpSpPr>
          <p:grpSpPr>
            <a:xfrm>
              <a:off x="1610894" y="4414792"/>
              <a:ext cx="5868789" cy="599644"/>
              <a:chOff x="1302685" y="4471958"/>
              <a:chExt cx="6420158" cy="655980"/>
            </a:xfrm>
            <a:grpFill/>
          </p:grpSpPr>
          <p:sp>
            <p:nvSpPr>
              <p:cNvPr id="50" name="Rounded Rectangle 17">
                <a:extLst>
                  <a:ext uri="{FF2B5EF4-FFF2-40B4-BE49-F238E27FC236}">
                    <a16:creationId xmlns="" xmlns:a16="http://schemas.microsoft.com/office/drawing/2014/main" id="{2FFB04BC-FCC7-4793-B1A1-ED433F81AFBA}"/>
                  </a:ext>
                </a:extLst>
              </p:cNvPr>
              <p:cNvSpPr/>
              <p:nvPr/>
            </p:nvSpPr>
            <p:spPr>
              <a:xfrm rot="5400000" flipV="1">
                <a:off x="4330634" y="1754812"/>
                <a:ext cx="245250" cy="630114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51" name="그룹 90">
                <a:extLst>
                  <a:ext uri="{FF2B5EF4-FFF2-40B4-BE49-F238E27FC236}">
                    <a16:creationId xmlns="" xmlns:a16="http://schemas.microsoft.com/office/drawing/2014/main" id="{F27006B7-FEC3-42EB-8FA5-56CB96D265E8}"/>
                  </a:ext>
                </a:extLst>
              </p:cNvPr>
              <p:cNvGrpSpPr/>
              <p:nvPr/>
            </p:nvGrpSpPr>
            <p:grpSpPr>
              <a:xfrm rot="10800000">
                <a:off x="7149450" y="4471958"/>
                <a:ext cx="573393" cy="655980"/>
                <a:chOff x="2988919" y="5712881"/>
                <a:chExt cx="573393" cy="655980"/>
              </a:xfrm>
              <a:grpFill/>
            </p:grpSpPr>
            <p:sp>
              <p:nvSpPr>
                <p:cNvPr id="52" name="Rounded Rectangle 12">
                  <a:extLst>
                    <a:ext uri="{FF2B5EF4-FFF2-40B4-BE49-F238E27FC236}">
                      <a16:creationId xmlns="" xmlns:a16="http://schemas.microsoft.com/office/drawing/2014/main" id="{5CEC4FD2-FC73-43A2-A2C5-B43C55E58F04}"/>
                    </a:ext>
                  </a:extLst>
                </p:cNvPr>
                <p:cNvSpPr/>
                <p:nvPr/>
              </p:nvSpPr>
              <p:spPr>
                <a:xfrm rot="2700000" flipV="1">
                  <a:off x="3188309" y="5513491"/>
                  <a:ext cx="174614" cy="57339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3" name="Rounded Rectangle 13">
                  <a:extLst>
                    <a:ext uri="{FF2B5EF4-FFF2-40B4-BE49-F238E27FC236}">
                      <a16:creationId xmlns="" xmlns:a16="http://schemas.microsoft.com/office/drawing/2014/main" id="{1E0AF897-4B02-4FDD-9843-220D7EC99109}"/>
                    </a:ext>
                  </a:extLst>
                </p:cNvPr>
                <p:cNvSpPr/>
                <p:nvPr/>
              </p:nvSpPr>
              <p:spPr>
                <a:xfrm rot="8100000" flipV="1">
                  <a:off x="3188307" y="5795471"/>
                  <a:ext cx="174614" cy="57339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</p:grpSp>
      </p:grpSp>
      <p:grpSp>
        <p:nvGrpSpPr>
          <p:cNvPr id="54" name="그룹 93">
            <a:extLst>
              <a:ext uri="{FF2B5EF4-FFF2-40B4-BE49-F238E27FC236}">
                <a16:creationId xmlns="" xmlns:a16="http://schemas.microsoft.com/office/drawing/2014/main" id="{A8A74AE9-67CD-4B0C-9D8B-C1B4229BB459}"/>
              </a:ext>
            </a:extLst>
          </p:cNvPr>
          <p:cNvGrpSpPr/>
          <p:nvPr/>
        </p:nvGrpSpPr>
        <p:grpSpPr>
          <a:xfrm flipH="1">
            <a:off x="2573511" y="3559062"/>
            <a:ext cx="6991680" cy="1291986"/>
            <a:chOff x="488003" y="4414792"/>
            <a:chExt cx="6991680" cy="1291985"/>
          </a:xfrm>
          <a:solidFill>
            <a:schemeClr val="accent2"/>
          </a:solidFill>
        </p:grpSpPr>
        <p:sp>
          <p:nvSpPr>
            <p:cNvPr id="55" name="Block Arc 15">
              <a:extLst>
                <a:ext uri="{FF2B5EF4-FFF2-40B4-BE49-F238E27FC236}">
                  <a16:creationId xmlns="" xmlns:a16="http://schemas.microsoft.com/office/drawing/2014/main" id="{278605F0-3A12-4831-BC3B-DE1DF572F941}"/>
                </a:ext>
              </a:extLst>
            </p:cNvPr>
            <p:cNvSpPr/>
            <p:nvPr/>
          </p:nvSpPr>
          <p:spPr>
            <a:xfrm rot="5400000" flipV="1">
              <a:off x="488003" y="4698777"/>
              <a:ext cx="1008000" cy="1008000"/>
            </a:xfrm>
            <a:prstGeom prst="blockArc">
              <a:avLst>
                <a:gd name="adj1" fmla="val 10800000"/>
                <a:gd name="adj2" fmla="val 21546813"/>
                <a:gd name="adj3" fmla="val 2234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grpSp>
          <p:nvGrpSpPr>
            <p:cNvPr id="56" name="그룹 95">
              <a:extLst>
                <a:ext uri="{FF2B5EF4-FFF2-40B4-BE49-F238E27FC236}">
                  <a16:creationId xmlns="" xmlns:a16="http://schemas.microsoft.com/office/drawing/2014/main" id="{CB6ACFAF-C84E-47B4-9C05-A111D23CEB0B}"/>
                </a:ext>
              </a:extLst>
            </p:cNvPr>
            <p:cNvGrpSpPr/>
            <p:nvPr/>
          </p:nvGrpSpPr>
          <p:grpSpPr>
            <a:xfrm>
              <a:off x="890894" y="4414792"/>
              <a:ext cx="6588789" cy="599644"/>
              <a:chOff x="515045" y="4471958"/>
              <a:chExt cx="7207798" cy="655980"/>
            </a:xfrm>
            <a:grpFill/>
          </p:grpSpPr>
          <p:sp>
            <p:nvSpPr>
              <p:cNvPr id="57" name="Rounded Rectangle 17">
                <a:extLst>
                  <a:ext uri="{FF2B5EF4-FFF2-40B4-BE49-F238E27FC236}">
                    <a16:creationId xmlns="" xmlns:a16="http://schemas.microsoft.com/office/drawing/2014/main" id="{D30D634D-D910-4FE2-BB17-ED38CB4B85BE}"/>
                  </a:ext>
                </a:extLst>
              </p:cNvPr>
              <p:cNvSpPr/>
              <p:nvPr/>
            </p:nvSpPr>
            <p:spPr>
              <a:xfrm rot="5400000" flipV="1">
                <a:off x="3936814" y="1360992"/>
                <a:ext cx="245250" cy="708878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58" name="그룹 97">
                <a:extLst>
                  <a:ext uri="{FF2B5EF4-FFF2-40B4-BE49-F238E27FC236}">
                    <a16:creationId xmlns="" xmlns:a16="http://schemas.microsoft.com/office/drawing/2014/main" id="{E39BE8F4-7BA3-4759-9FEA-44067BA2C187}"/>
                  </a:ext>
                </a:extLst>
              </p:cNvPr>
              <p:cNvGrpSpPr/>
              <p:nvPr/>
            </p:nvGrpSpPr>
            <p:grpSpPr>
              <a:xfrm rot="10800000">
                <a:off x="7149450" y="4471958"/>
                <a:ext cx="573393" cy="655980"/>
                <a:chOff x="2988919" y="5712881"/>
                <a:chExt cx="573393" cy="655980"/>
              </a:xfrm>
              <a:grpFill/>
            </p:grpSpPr>
            <p:sp>
              <p:nvSpPr>
                <p:cNvPr id="59" name="Rounded Rectangle 12">
                  <a:extLst>
                    <a:ext uri="{FF2B5EF4-FFF2-40B4-BE49-F238E27FC236}">
                      <a16:creationId xmlns="" xmlns:a16="http://schemas.microsoft.com/office/drawing/2014/main" id="{A79157CD-4A89-4403-99A0-00F92B67C32F}"/>
                    </a:ext>
                  </a:extLst>
                </p:cNvPr>
                <p:cNvSpPr/>
                <p:nvPr/>
              </p:nvSpPr>
              <p:spPr>
                <a:xfrm rot="2700000" flipV="1">
                  <a:off x="3188309" y="5513491"/>
                  <a:ext cx="174614" cy="57339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0" name="Rounded Rectangle 13">
                  <a:extLst>
                    <a:ext uri="{FF2B5EF4-FFF2-40B4-BE49-F238E27FC236}">
                      <a16:creationId xmlns="" xmlns:a16="http://schemas.microsoft.com/office/drawing/2014/main" id="{B3A07706-10EA-4989-BF48-3F605593EFF1}"/>
                    </a:ext>
                  </a:extLst>
                </p:cNvPr>
                <p:cNvSpPr/>
                <p:nvPr/>
              </p:nvSpPr>
              <p:spPr>
                <a:xfrm rot="8100000" flipV="1">
                  <a:off x="3188307" y="5795471"/>
                  <a:ext cx="174614" cy="57339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</p:grpSp>
      </p:grpSp>
      <p:grpSp>
        <p:nvGrpSpPr>
          <p:cNvPr id="61" name="그룹 100">
            <a:extLst>
              <a:ext uri="{FF2B5EF4-FFF2-40B4-BE49-F238E27FC236}">
                <a16:creationId xmlns="" xmlns:a16="http://schemas.microsoft.com/office/drawing/2014/main" id="{89A769BF-B1A1-4ABA-8BC5-06E243DB6BBB}"/>
              </a:ext>
            </a:extLst>
          </p:cNvPr>
          <p:cNvGrpSpPr/>
          <p:nvPr/>
        </p:nvGrpSpPr>
        <p:grpSpPr>
          <a:xfrm>
            <a:off x="2905972" y="4360465"/>
            <a:ext cx="6299469" cy="1291986"/>
            <a:chOff x="1180215" y="4414792"/>
            <a:chExt cx="6299468" cy="1291985"/>
          </a:xfrm>
          <a:solidFill>
            <a:schemeClr val="accent1"/>
          </a:solidFill>
        </p:grpSpPr>
        <p:sp>
          <p:nvSpPr>
            <p:cNvPr id="62" name="Block Arc 15">
              <a:extLst>
                <a:ext uri="{FF2B5EF4-FFF2-40B4-BE49-F238E27FC236}">
                  <a16:creationId xmlns="" xmlns:a16="http://schemas.microsoft.com/office/drawing/2014/main" id="{D0117D7B-BCD4-4C93-876D-FBFB18EF004C}"/>
                </a:ext>
              </a:extLst>
            </p:cNvPr>
            <p:cNvSpPr/>
            <p:nvPr/>
          </p:nvSpPr>
          <p:spPr>
            <a:xfrm rot="5400000" flipV="1">
              <a:off x="1180215" y="4698777"/>
              <a:ext cx="1008000" cy="1008000"/>
            </a:xfrm>
            <a:prstGeom prst="blockArc">
              <a:avLst>
                <a:gd name="adj1" fmla="val 10800000"/>
                <a:gd name="adj2" fmla="val 21546813"/>
                <a:gd name="adj3" fmla="val 2234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grpSp>
          <p:nvGrpSpPr>
            <p:cNvPr id="63" name="그룹 102">
              <a:extLst>
                <a:ext uri="{FF2B5EF4-FFF2-40B4-BE49-F238E27FC236}">
                  <a16:creationId xmlns="" xmlns:a16="http://schemas.microsoft.com/office/drawing/2014/main" id="{2D3716D0-0A4C-454E-AFE3-048A625636A5}"/>
                </a:ext>
              </a:extLst>
            </p:cNvPr>
            <p:cNvGrpSpPr/>
            <p:nvPr/>
          </p:nvGrpSpPr>
          <p:grpSpPr>
            <a:xfrm>
              <a:off x="1610895" y="4414792"/>
              <a:ext cx="5868788" cy="599644"/>
              <a:chOff x="1302686" y="4471958"/>
              <a:chExt cx="6420157" cy="655980"/>
            </a:xfrm>
            <a:grpFill/>
          </p:grpSpPr>
          <p:sp>
            <p:nvSpPr>
              <p:cNvPr id="64" name="Rounded Rectangle 17">
                <a:extLst>
                  <a:ext uri="{FF2B5EF4-FFF2-40B4-BE49-F238E27FC236}">
                    <a16:creationId xmlns="" xmlns:a16="http://schemas.microsoft.com/office/drawing/2014/main" id="{2AEA68AA-5FE0-4C60-A34E-AE8E46C5F73F}"/>
                  </a:ext>
                </a:extLst>
              </p:cNvPr>
              <p:cNvSpPr/>
              <p:nvPr/>
            </p:nvSpPr>
            <p:spPr>
              <a:xfrm rot="5400000" flipV="1">
                <a:off x="4330635" y="1754810"/>
                <a:ext cx="245250" cy="630114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65" name="그룹 104">
                <a:extLst>
                  <a:ext uri="{FF2B5EF4-FFF2-40B4-BE49-F238E27FC236}">
                    <a16:creationId xmlns="" xmlns:a16="http://schemas.microsoft.com/office/drawing/2014/main" id="{3937F58F-593A-4C51-AA6A-55262EA5ADE6}"/>
                  </a:ext>
                </a:extLst>
              </p:cNvPr>
              <p:cNvGrpSpPr/>
              <p:nvPr/>
            </p:nvGrpSpPr>
            <p:grpSpPr>
              <a:xfrm rot="10800000">
                <a:off x="7149450" y="4471958"/>
                <a:ext cx="573393" cy="655980"/>
                <a:chOff x="2988919" y="5712881"/>
                <a:chExt cx="573393" cy="655980"/>
              </a:xfrm>
              <a:grpFill/>
            </p:grpSpPr>
            <p:sp>
              <p:nvSpPr>
                <p:cNvPr id="66" name="Rounded Rectangle 12">
                  <a:extLst>
                    <a:ext uri="{FF2B5EF4-FFF2-40B4-BE49-F238E27FC236}">
                      <a16:creationId xmlns="" xmlns:a16="http://schemas.microsoft.com/office/drawing/2014/main" id="{7950F7EF-71B5-401E-AE05-16D2869E0FED}"/>
                    </a:ext>
                  </a:extLst>
                </p:cNvPr>
                <p:cNvSpPr/>
                <p:nvPr/>
              </p:nvSpPr>
              <p:spPr>
                <a:xfrm rot="2700000" flipV="1">
                  <a:off x="3188309" y="5513491"/>
                  <a:ext cx="174614" cy="57339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7" name="Rounded Rectangle 13">
                  <a:extLst>
                    <a:ext uri="{FF2B5EF4-FFF2-40B4-BE49-F238E27FC236}">
                      <a16:creationId xmlns="" xmlns:a16="http://schemas.microsoft.com/office/drawing/2014/main" id="{0FEACCC1-822C-4E4E-BA62-8097A0380667}"/>
                    </a:ext>
                  </a:extLst>
                </p:cNvPr>
                <p:cNvSpPr/>
                <p:nvPr/>
              </p:nvSpPr>
              <p:spPr>
                <a:xfrm rot="8100000" flipV="1">
                  <a:off x="3188307" y="5795471"/>
                  <a:ext cx="174614" cy="57339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</p:grpSp>
      </p:grpSp>
      <p:grpSp>
        <p:nvGrpSpPr>
          <p:cNvPr id="68" name="그룹 21">
            <a:extLst>
              <a:ext uri="{FF2B5EF4-FFF2-40B4-BE49-F238E27FC236}">
                <a16:creationId xmlns="" xmlns:a16="http://schemas.microsoft.com/office/drawing/2014/main" id="{F7591401-B0F9-4CD0-BF2A-73CE0D1096FD}"/>
              </a:ext>
            </a:extLst>
          </p:cNvPr>
          <p:cNvGrpSpPr/>
          <p:nvPr/>
        </p:nvGrpSpPr>
        <p:grpSpPr>
          <a:xfrm>
            <a:off x="3386222" y="5262475"/>
            <a:ext cx="5107013" cy="524147"/>
            <a:chOff x="2977507" y="5502081"/>
            <a:chExt cx="5586808" cy="573390"/>
          </a:xfrm>
        </p:grpSpPr>
        <p:sp>
          <p:nvSpPr>
            <p:cNvPr id="69" name="Rounded Rectangle 10">
              <a:extLst>
                <a:ext uri="{FF2B5EF4-FFF2-40B4-BE49-F238E27FC236}">
                  <a16:creationId xmlns="" xmlns:a16="http://schemas.microsoft.com/office/drawing/2014/main" id="{42B67950-E372-41C4-B201-DA33373E618E}"/>
                </a:ext>
              </a:extLst>
            </p:cNvPr>
            <p:cNvSpPr/>
            <p:nvPr/>
          </p:nvSpPr>
          <p:spPr>
            <a:xfrm rot="16200000" flipV="1">
              <a:off x="5694466" y="3041553"/>
              <a:ext cx="245250" cy="5494448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grpSp>
          <p:nvGrpSpPr>
            <p:cNvPr id="70" name="그룹 16">
              <a:extLst>
                <a:ext uri="{FF2B5EF4-FFF2-40B4-BE49-F238E27FC236}">
                  <a16:creationId xmlns="" xmlns:a16="http://schemas.microsoft.com/office/drawing/2014/main" id="{3B236F7A-627A-4C7C-9F2E-313695D92DF3}"/>
                </a:ext>
              </a:extLst>
            </p:cNvPr>
            <p:cNvGrpSpPr/>
            <p:nvPr/>
          </p:nvGrpSpPr>
          <p:grpSpPr>
            <a:xfrm rot="18900000">
              <a:off x="2977507" y="5502081"/>
              <a:ext cx="573393" cy="573390"/>
              <a:chOff x="1855653" y="5956494"/>
              <a:chExt cx="573393" cy="573390"/>
            </a:xfrm>
          </p:grpSpPr>
          <p:sp>
            <p:nvSpPr>
              <p:cNvPr id="71" name="Rounded Rectangle 12">
                <a:extLst>
                  <a:ext uri="{FF2B5EF4-FFF2-40B4-BE49-F238E27FC236}">
                    <a16:creationId xmlns="" xmlns:a16="http://schemas.microsoft.com/office/drawing/2014/main" id="{37545020-E33C-4296-97E5-8D6CBFCB96C5}"/>
                  </a:ext>
                </a:extLst>
              </p:cNvPr>
              <p:cNvSpPr/>
              <p:nvPr/>
            </p:nvSpPr>
            <p:spPr>
              <a:xfrm rot="5400000" flipV="1">
                <a:off x="2055043" y="5757105"/>
                <a:ext cx="174614" cy="573393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Rounded Rectangle 13">
                <a:extLst>
                  <a:ext uri="{FF2B5EF4-FFF2-40B4-BE49-F238E27FC236}">
                    <a16:creationId xmlns="" xmlns:a16="http://schemas.microsoft.com/office/drawing/2014/main" id="{59D9C48E-CCD9-4140-ADB1-F8D4789B406A}"/>
                  </a:ext>
                </a:extLst>
              </p:cNvPr>
              <p:cNvSpPr/>
              <p:nvPr/>
            </p:nvSpPr>
            <p:spPr>
              <a:xfrm rot="10800000" flipV="1">
                <a:off x="1855653" y="5956494"/>
                <a:ext cx="174614" cy="57339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</p:grpSp>
      <p:grpSp>
        <p:nvGrpSpPr>
          <p:cNvPr id="73" name="그룹 14">
            <a:extLst>
              <a:ext uri="{FF2B5EF4-FFF2-40B4-BE49-F238E27FC236}">
                <a16:creationId xmlns="" xmlns:a16="http://schemas.microsoft.com/office/drawing/2014/main" id="{E5DAD1DD-7DDD-47BE-919E-D57B868EDBF5}"/>
              </a:ext>
            </a:extLst>
          </p:cNvPr>
          <p:cNvGrpSpPr/>
          <p:nvPr/>
        </p:nvGrpSpPr>
        <p:grpSpPr>
          <a:xfrm>
            <a:off x="7471126" y="4976765"/>
            <a:ext cx="3880982" cy="1112309"/>
            <a:chOff x="4592236" y="5223977"/>
            <a:chExt cx="4061372" cy="1164009"/>
          </a:xfrm>
        </p:grpSpPr>
        <p:sp>
          <p:nvSpPr>
            <p:cNvPr id="74" name="Parallelogram 73">
              <a:extLst>
                <a:ext uri="{FF2B5EF4-FFF2-40B4-BE49-F238E27FC236}">
                  <a16:creationId xmlns="" xmlns:a16="http://schemas.microsoft.com/office/drawing/2014/main" id="{47E9C0E5-7B77-4B00-92BE-7360CAB22B34}"/>
                </a:ext>
              </a:extLst>
            </p:cNvPr>
            <p:cNvSpPr/>
            <p:nvPr/>
          </p:nvSpPr>
          <p:spPr>
            <a:xfrm rot="10800000">
              <a:off x="7243669" y="5562867"/>
              <a:ext cx="1349259" cy="239345"/>
            </a:xfrm>
            <a:prstGeom prst="parallelogram">
              <a:avLst>
                <a:gd name="adj" fmla="val 192227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5" name="자유형: 도형 71">
              <a:extLst>
                <a:ext uri="{FF2B5EF4-FFF2-40B4-BE49-F238E27FC236}">
                  <a16:creationId xmlns="" xmlns:a16="http://schemas.microsoft.com/office/drawing/2014/main" id="{10E95BC1-8B3E-42CD-996A-445D1A93DF6E}"/>
                </a:ext>
              </a:extLst>
            </p:cNvPr>
            <p:cNvSpPr/>
            <p:nvPr/>
          </p:nvSpPr>
          <p:spPr>
            <a:xfrm>
              <a:off x="4592236" y="5770733"/>
              <a:ext cx="964161" cy="39601"/>
            </a:xfrm>
            <a:custGeom>
              <a:avLst/>
              <a:gdLst>
                <a:gd name="connsiteX0" fmla="*/ 108000 w 964161"/>
                <a:gd name="connsiteY0" fmla="*/ 1 h 39601"/>
                <a:gd name="connsiteX1" fmla="*/ 108000 w 964161"/>
                <a:gd name="connsiteY1" fmla="*/ 39601 h 39601"/>
                <a:gd name="connsiteX2" fmla="*/ 0 w 964161"/>
                <a:gd name="connsiteY2" fmla="*/ 19801 h 39601"/>
                <a:gd name="connsiteX3" fmla="*/ 108001 w 964161"/>
                <a:gd name="connsiteY3" fmla="*/ 0 h 39601"/>
                <a:gd name="connsiteX4" fmla="*/ 964161 w 964161"/>
                <a:gd name="connsiteY4" fmla="*/ 0 h 39601"/>
                <a:gd name="connsiteX5" fmla="*/ 964161 w 964161"/>
                <a:gd name="connsiteY5" fmla="*/ 39270 h 39601"/>
                <a:gd name="connsiteX6" fmla="*/ 108001 w 964161"/>
                <a:gd name="connsiteY6" fmla="*/ 39270 h 3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4161" h="39601">
                  <a:moveTo>
                    <a:pt x="108000" y="1"/>
                  </a:moveTo>
                  <a:lnTo>
                    <a:pt x="108000" y="39601"/>
                  </a:lnTo>
                  <a:lnTo>
                    <a:pt x="0" y="19801"/>
                  </a:lnTo>
                  <a:close/>
                  <a:moveTo>
                    <a:pt x="108001" y="0"/>
                  </a:moveTo>
                  <a:lnTo>
                    <a:pt x="964161" y="0"/>
                  </a:lnTo>
                  <a:lnTo>
                    <a:pt x="964161" y="39270"/>
                  </a:lnTo>
                  <a:lnTo>
                    <a:pt x="108001" y="3927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1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="" xmlns:a16="http://schemas.microsoft.com/office/drawing/2014/main" id="{9293A2F0-6B41-4E2A-A838-97C7EF3D7D7F}"/>
                </a:ext>
              </a:extLst>
            </p:cNvPr>
            <p:cNvGrpSpPr/>
            <p:nvPr/>
          </p:nvGrpSpPr>
          <p:grpSpPr>
            <a:xfrm>
              <a:off x="5511627" y="5656147"/>
              <a:ext cx="2616689" cy="268441"/>
              <a:chOff x="1688158" y="3440846"/>
              <a:chExt cx="1659706" cy="379529"/>
            </a:xfrm>
          </p:grpSpPr>
          <p:sp>
            <p:nvSpPr>
              <p:cNvPr id="80" name="Trapezoid 33">
                <a:extLst>
                  <a:ext uri="{FF2B5EF4-FFF2-40B4-BE49-F238E27FC236}">
                    <a16:creationId xmlns="" xmlns:a16="http://schemas.microsoft.com/office/drawing/2014/main" id="{548DE5B4-8FCA-47F1-B85A-785E0D7D1B90}"/>
                  </a:ext>
                </a:extLst>
              </p:cNvPr>
              <p:cNvSpPr/>
              <p:nvPr/>
            </p:nvSpPr>
            <p:spPr>
              <a:xfrm rot="5400000" flipH="1">
                <a:off x="2653493" y="3090551"/>
                <a:ext cx="308621" cy="1080120"/>
              </a:xfrm>
              <a:custGeom>
                <a:avLst/>
                <a:gdLst/>
                <a:ahLst/>
                <a:cxnLst/>
                <a:rect l="l" t="t" r="r" b="b"/>
                <a:pathLst>
                  <a:path w="308621" h="1080120">
                    <a:moveTo>
                      <a:pt x="308621" y="1080120"/>
                    </a:moveTo>
                    <a:lnTo>
                      <a:pt x="232649" y="0"/>
                    </a:lnTo>
                    <a:lnTo>
                      <a:pt x="75972" y="0"/>
                    </a:lnTo>
                    <a:lnTo>
                      <a:pt x="0" y="108012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Chord 80">
                <a:extLst>
                  <a:ext uri="{FF2B5EF4-FFF2-40B4-BE49-F238E27FC236}">
                    <a16:creationId xmlns="" xmlns:a16="http://schemas.microsoft.com/office/drawing/2014/main" id="{F488695E-5BBE-4D6D-AAF4-00849AC86730}"/>
                  </a:ext>
                </a:extLst>
              </p:cNvPr>
              <p:cNvSpPr/>
              <p:nvPr/>
            </p:nvSpPr>
            <p:spPr>
              <a:xfrm>
                <a:off x="1688158" y="3454556"/>
                <a:ext cx="155575" cy="352111"/>
              </a:xfrm>
              <a:prstGeom prst="chord">
                <a:avLst>
                  <a:gd name="adj1" fmla="val 5391179"/>
                  <a:gd name="adj2" fmla="val 1620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Trapezoid 37">
                <a:extLst>
                  <a:ext uri="{FF2B5EF4-FFF2-40B4-BE49-F238E27FC236}">
                    <a16:creationId xmlns="" xmlns:a16="http://schemas.microsoft.com/office/drawing/2014/main" id="{F3CB89C5-E61E-4A39-86E2-A0E1B1815A3B}"/>
                  </a:ext>
                </a:extLst>
              </p:cNvPr>
              <p:cNvSpPr/>
              <p:nvPr/>
            </p:nvSpPr>
            <p:spPr>
              <a:xfrm rot="5400000" flipH="1">
                <a:off x="1825951" y="3378583"/>
                <a:ext cx="379529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379529" h="504056">
                    <a:moveTo>
                      <a:pt x="379529" y="504056"/>
                    </a:moveTo>
                    <a:lnTo>
                      <a:pt x="344075" y="0"/>
                    </a:lnTo>
                    <a:lnTo>
                      <a:pt x="35454" y="0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7" name="Parallelogram 76">
              <a:extLst>
                <a:ext uri="{FF2B5EF4-FFF2-40B4-BE49-F238E27FC236}">
                  <a16:creationId xmlns="" xmlns:a16="http://schemas.microsoft.com/office/drawing/2014/main" id="{7C1AED8D-0ACA-49D5-9D0A-08FC6BE0752B}"/>
                </a:ext>
              </a:extLst>
            </p:cNvPr>
            <p:cNvSpPr/>
            <p:nvPr/>
          </p:nvSpPr>
          <p:spPr>
            <a:xfrm rot="10680000" flipH="1">
              <a:off x="7253673" y="5854960"/>
              <a:ext cx="1195661" cy="533026"/>
            </a:xfrm>
            <a:prstGeom prst="parallelogram">
              <a:avLst>
                <a:gd name="adj" fmla="val 6226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="" xmlns:a16="http://schemas.microsoft.com/office/drawing/2014/main" id="{DDC7E950-7603-4E62-97A3-F594E5BEA24C}"/>
                </a:ext>
              </a:extLst>
            </p:cNvPr>
            <p:cNvSpPr/>
            <p:nvPr/>
          </p:nvSpPr>
          <p:spPr>
            <a:xfrm rot="10920000">
              <a:off x="7253673" y="5223977"/>
              <a:ext cx="1195661" cy="533026"/>
            </a:xfrm>
            <a:prstGeom prst="parallelogram">
              <a:avLst>
                <a:gd name="adj" fmla="val 6226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9" name="Parallelogram 78">
              <a:extLst>
                <a:ext uri="{FF2B5EF4-FFF2-40B4-BE49-F238E27FC236}">
                  <a16:creationId xmlns="" xmlns:a16="http://schemas.microsoft.com/office/drawing/2014/main" id="{030A22C1-08B8-4B27-B4DA-5A7BFCCA4A48}"/>
                </a:ext>
              </a:extLst>
            </p:cNvPr>
            <p:cNvSpPr/>
            <p:nvPr/>
          </p:nvSpPr>
          <p:spPr>
            <a:xfrm rot="10800000" flipH="1">
              <a:off x="7248499" y="5802213"/>
              <a:ext cx="1405109" cy="239345"/>
            </a:xfrm>
            <a:prstGeom prst="parallelogram">
              <a:avLst>
                <a:gd name="adj" fmla="val 2058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FB110502-CBEF-4289-B039-9C3E63229FB9}"/>
              </a:ext>
            </a:extLst>
          </p:cNvPr>
          <p:cNvSpPr txBox="1"/>
          <p:nvPr/>
        </p:nvSpPr>
        <p:spPr>
          <a:xfrm>
            <a:off x="3709665" y="3422020"/>
            <a:ext cx="3555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Penerapan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Tool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Ekinerja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Pengisian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Rencana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Kinerja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&amp;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Aktifitas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Harian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kedalam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Tool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Kinerja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548C8BEB-AF64-4887-BA3D-9A56D68DA5A1}"/>
              </a:ext>
            </a:extLst>
          </p:cNvPr>
          <p:cNvSpPr txBox="1"/>
          <p:nvPr/>
        </p:nvSpPr>
        <p:spPr>
          <a:xfrm>
            <a:off x="3742886" y="4127670"/>
            <a:ext cx="3555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Penyusunan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Sasaran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Kinerja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Pegawai</a:t>
            </a:r>
            <a:endParaRPr lang="en-US" altLang="ko-KR" sz="10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Tool </a:t>
            </a:r>
            <a:r>
              <a:rPr lang="en-US" altLang="ko-KR" sz="1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inerja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E67EBA42-78D9-4C33-84F5-1DBC58B273B7}"/>
              </a:ext>
            </a:extLst>
          </p:cNvPr>
          <p:cNvSpPr txBox="1"/>
          <p:nvPr/>
        </p:nvSpPr>
        <p:spPr>
          <a:xfrm>
            <a:off x="3742886" y="4832686"/>
            <a:ext cx="4606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PP No. 30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Tahun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2019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tentang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Penilaian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Kinerja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ASN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Permenpan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RB No. 8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Tahun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2021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tentang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Sistem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Manajemen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Kinerja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ASN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Penyusunan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Sasaran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Kinerja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Pegawai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055" y="4943353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SOSIALISASI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9592049" y="4132181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WEBINAR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77923" y="3448094"/>
            <a:ext cx="1591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PENERAPAN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8937709" y="2553212"/>
            <a:ext cx="1296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EVALUASI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9" name="Rectangle 7">
            <a:extLst>
              <a:ext uri="{FF2B5EF4-FFF2-40B4-BE49-F238E27FC236}">
                <a16:creationId xmlns="" xmlns:a16="http://schemas.microsoft.com/office/drawing/2014/main" id="{A2454068-D6A0-42C7-BCE1-D03833DCF2E4}"/>
              </a:ext>
            </a:extLst>
          </p:cNvPr>
          <p:cNvSpPr/>
          <p:nvPr/>
        </p:nvSpPr>
        <p:spPr>
          <a:xfrm>
            <a:off x="7661114" y="3349682"/>
            <a:ext cx="359905" cy="43318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>
            <a:extLst>
              <a:ext uri="{FF2B5EF4-FFF2-40B4-BE49-F238E27FC236}">
                <a16:creationId xmlns=""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2700000">
            <a:off x="3304477" y="4089726"/>
            <a:ext cx="200188" cy="602876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Donut 22">
            <a:extLst>
              <a:ext uri="{FF2B5EF4-FFF2-40B4-BE49-F238E27FC236}">
                <a16:creationId xmlns="" xmlns:a16="http://schemas.microsoft.com/office/drawing/2014/main" id="{CE7A0D83-9523-4EB8-8677-1D7D4415C973}"/>
              </a:ext>
            </a:extLst>
          </p:cNvPr>
          <p:cNvSpPr>
            <a:spLocks noChangeAspect="1"/>
          </p:cNvSpPr>
          <p:nvPr/>
        </p:nvSpPr>
        <p:spPr>
          <a:xfrm>
            <a:off x="2482917" y="2696955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E67EBA42-78D9-4C33-84F5-1DBC58B273B7}"/>
              </a:ext>
            </a:extLst>
          </p:cNvPr>
          <p:cNvSpPr txBox="1"/>
          <p:nvPr/>
        </p:nvSpPr>
        <p:spPr>
          <a:xfrm>
            <a:off x="3765848" y="5607519"/>
            <a:ext cx="4606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Replikasi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Tool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Kinerja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BKN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Pengadaan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Server Tool </a:t>
            </a:r>
            <a:r>
              <a:rPr lang="en-US" altLang="ko-K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Kinerja</a:t>
            </a:r>
            <a:r>
              <a:rPr lang="en-US" altLang="ko-K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8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5520" y="234410"/>
            <a:ext cx="11573197" cy="72424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PENUTUP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B0AD5FC-4B93-4F64-8B62-C16A7399E13D}"/>
              </a:ext>
            </a:extLst>
          </p:cNvPr>
          <p:cNvGrpSpPr/>
          <p:nvPr/>
        </p:nvGrpSpPr>
        <p:grpSpPr>
          <a:xfrm>
            <a:off x="4239056" y="1174622"/>
            <a:ext cx="3654286" cy="3551880"/>
            <a:chOff x="2715055" y="1785698"/>
            <a:chExt cx="3654286" cy="355188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EE59A83-240D-4F6B-8B0E-1BA0550131E8}"/>
                </a:ext>
              </a:extLst>
            </p:cNvPr>
            <p:cNvGrpSpPr/>
            <p:nvPr/>
          </p:nvGrpSpPr>
          <p:grpSpPr>
            <a:xfrm>
              <a:off x="3945700" y="1785698"/>
              <a:ext cx="1139838" cy="1632238"/>
              <a:chOff x="3692771" y="1580738"/>
              <a:chExt cx="1954016" cy="2798134"/>
            </a:xfrm>
          </p:grpSpPr>
          <p:sp>
            <p:nvSpPr>
              <p:cNvPr id="17" name="Freeform 18">
                <a:extLst>
                  <a:ext uri="{FF2B5EF4-FFF2-40B4-BE49-F238E27FC236}">
                    <a16:creationId xmlns="" xmlns:a16="http://schemas.microsoft.com/office/drawing/2014/main" id="{B7065D1D-4965-4374-80E1-1E4BB21F503D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sp>
            <p:nvSpPr>
              <p:cNvPr id="18" name="Down Arrow 1">
                <a:extLst>
                  <a:ext uri="{FF2B5EF4-FFF2-40B4-BE49-F238E27FC236}">
                    <a16:creationId xmlns="" xmlns:a16="http://schemas.microsoft.com/office/drawing/2014/main" id="{64942D5B-DD4F-42A6-8A24-52C100F9573D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03176FD0-7445-4716-B156-8D8889982B71}"/>
                </a:ext>
              </a:extLst>
            </p:cNvPr>
            <p:cNvGrpSpPr/>
            <p:nvPr/>
          </p:nvGrpSpPr>
          <p:grpSpPr>
            <a:xfrm rot="4113254">
              <a:off x="4983303" y="2478942"/>
              <a:ext cx="1139838" cy="1632238"/>
              <a:chOff x="3692771" y="1580738"/>
              <a:chExt cx="1954016" cy="2798134"/>
            </a:xfrm>
          </p:grpSpPr>
          <p:sp>
            <p:nvSpPr>
              <p:cNvPr id="15" name="Freeform 28">
                <a:extLst>
                  <a:ext uri="{FF2B5EF4-FFF2-40B4-BE49-F238E27FC236}">
                    <a16:creationId xmlns="" xmlns:a16="http://schemas.microsoft.com/office/drawing/2014/main" id="{BB9F0748-1364-4B79-B2F5-F4B63E367A25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6" name="Down Arrow 1">
                <a:extLst>
                  <a:ext uri="{FF2B5EF4-FFF2-40B4-BE49-F238E27FC236}">
                    <a16:creationId xmlns="" xmlns:a16="http://schemas.microsoft.com/office/drawing/2014/main" id="{D1CAA570-3D40-4045-AE33-211C27906E16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FD2F00F3-6E29-42CF-803D-698D9255D6B1}"/>
                </a:ext>
              </a:extLst>
            </p:cNvPr>
            <p:cNvGrpSpPr/>
            <p:nvPr/>
          </p:nvGrpSpPr>
          <p:grpSpPr>
            <a:xfrm rot="8531373">
              <a:off x="4670582" y="3689584"/>
              <a:ext cx="1139838" cy="1632238"/>
              <a:chOff x="3692771" y="1580738"/>
              <a:chExt cx="1954016" cy="2798134"/>
            </a:xfrm>
          </p:grpSpPr>
          <p:sp>
            <p:nvSpPr>
              <p:cNvPr id="13" name="Freeform 32">
                <a:extLst>
                  <a:ext uri="{FF2B5EF4-FFF2-40B4-BE49-F238E27FC236}">
                    <a16:creationId xmlns="" xmlns:a16="http://schemas.microsoft.com/office/drawing/2014/main" id="{20156C81-2362-4434-9C32-C610062872EE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4" name="Down Arrow 1">
                <a:extLst>
                  <a:ext uri="{FF2B5EF4-FFF2-40B4-BE49-F238E27FC236}">
                    <a16:creationId xmlns="" xmlns:a16="http://schemas.microsoft.com/office/drawing/2014/main" id="{2184C029-7A5D-4C74-A731-5BF58C8A1A0A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79FB0C0-78E7-4C87-AAB3-9F6615B83370}"/>
                </a:ext>
              </a:extLst>
            </p:cNvPr>
            <p:cNvGrpSpPr/>
            <p:nvPr/>
          </p:nvGrpSpPr>
          <p:grpSpPr>
            <a:xfrm rot="13128837">
              <a:off x="3387455" y="3705340"/>
              <a:ext cx="1139838" cy="1632238"/>
              <a:chOff x="3692771" y="1580738"/>
              <a:chExt cx="1954016" cy="2798134"/>
            </a:xfrm>
          </p:grpSpPr>
          <p:sp>
            <p:nvSpPr>
              <p:cNvPr id="11" name="Freeform 37">
                <a:extLst>
                  <a:ext uri="{FF2B5EF4-FFF2-40B4-BE49-F238E27FC236}">
                    <a16:creationId xmlns="" xmlns:a16="http://schemas.microsoft.com/office/drawing/2014/main" id="{4D47D263-8A58-4ED0-A96F-9778938121D8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2" name="Down Arrow 1">
                <a:extLst>
                  <a:ext uri="{FF2B5EF4-FFF2-40B4-BE49-F238E27FC236}">
                    <a16:creationId xmlns="" xmlns:a16="http://schemas.microsoft.com/office/drawing/2014/main" id="{DB125E9B-F3F1-4740-907F-DFEFDF6D6F6E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90538BE-E4BE-4806-ACD0-07D69B8642B4}"/>
                </a:ext>
              </a:extLst>
            </p:cNvPr>
            <p:cNvGrpSpPr/>
            <p:nvPr/>
          </p:nvGrpSpPr>
          <p:grpSpPr>
            <a:xfrm rot="17414357">
              <a:off x="2961255" y="2533125"/>
              <a:ext cx="1139838" cy="1632238"/>
              <a:chOff x="3692771" y="1580738"/>
              <a:chExt cx="1954016" cy="2798134"/>
            </a:xfrm>
          </p:grpSpPr>
          <p:sp>
            <p:nvSpPr>
              <p:cNvPr id="9" name="Freeform 40">
                <a:extLst>
                  <a:ext uri="{FF2B5EF4-FFF2-40B4-BE49-F238E27FC236}">
                    <a16:creationId xmlns="" xmlns:a16="http://schemas.microsoft.com/office/drawing/2014/main" id="{7222905F-A268-4266-A83B-441260F439FE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0" name="Down Arrow 1">
                <a:extLst>
                  <a:ext uri="{FF2B5EF4-FFF2-40B4-BE49-F238E27FC236}">
                    <a16:creationId xmlns="" xmlns:a16="http://schemas.microsoft.com/office/drawing/2014/main" id="{6B8446BB-68F2-485B-A025-1F181BF4F106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</p:grpSp>
      <p:grpSp>
        <p:nvGrpSpPr>
          <p:cNvPr id="19" name="그룹 8">
            <a:extLst>
              <a:ext uri="{FF2B5EF4-FFF2-40B4-BE49-F238E27FC236}">
                <a16:creationId xmlns="" xmlns:a16="http://schemas.microsoft.com/office/drawing/2014/main" id="{E033FA98-CA3F-42A9-81DD-21700F94F3AF}"/>
              </a:ext>
            </a:extLst>
          </p:cNvPr>
          <p:cNvGrpSpPr/>
          <p:nvPr/>
        </p:nvGrpSpPr>
        <p:grpSpPr>
          <a:xfrm>
            <a:off x="7871726" y="1072564"/>
            <a:ext cx="4175131" cy="2086222"/>
            <a:chOff x="7871725" y="2743923"/>
            <a:chExt cx="2304256" cy="2086222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112E0AE-E00F-4707-803C-3E54FE678412}"/>
                </a:ext>
              </a:extLst>
            </p:cNvPr>
            <p:cNvSpPr txBox="1"/>
            <p:nvPr/>
          </p:nvSpPr>
          <p:spPr>
            <a:xfrm>
              <a:off x="7871725" y="2743923"/>
              <a:ext cx="2304256" cy="307777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CF63AF16-BD42-4A9D-B154-76608FB2C35B}"/>
                </a:ext>
              </a:extLst>
            </p:cNvPr>
            <p:cNvSpPr txBox="1"/>
            <p:nvPr/>
          </p:nvSpPr>
          <p:spPr>
            <a:xfrm>
              <a:off x="7871725" y="3014263"/>
              <a:ext cx="2304256" cy="181588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merupakan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perubahan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paradigma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lama yang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menekankan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pada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aktivitas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Sebagaimana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diatur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dalam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PP. No. 46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2011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tentang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prestasi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pegawai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maka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PP No. 30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2019, ASN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dituntut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berkinerja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tidak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sekadar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asal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).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disusun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harus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benar-benar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mendukung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organisasi</a:t>
              </a:r>
              <a:r>
                <a:rPr lang="en-US" altLang="ko-KR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2" name="그룹 9">
            <a:extLst>
              <a:ext uri="{FF2B5EF4-FFF2-40B4-BE49-F238E27FC236}">
                <a16:creationId xmlns="" xmlns:a16="http://schemas.microsoft.com/office/drawing/2014/main" id="{CC9D034A-A243-4055-8B2D-ABEBE8CFE1D3}"/>
              </a:ext>
            </a:extLst>
          </p:cNvPr>
          <p:cNvGrpSpPr/>
          <p:nvPr/>
        </p:nvGrpSpPr>
        <p:grpSpPr>
          <a:xfrm>
            <a:off x="7871726" y="3122419"/>
            <a:ext cx="4175131" cy="1439891"/>
            <a:chOff x="7871725" y="4158966"/>
            <a:chExt cx="2304256" cy="1439891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1B963A3-2F6B-432B-BB4A-1D61D1E026E7}"/>
                </a:ext>
              </a:extLst>
            </p:cNvPr>
            <p:cNvSpPr txBox="1"/>
            <p:nvPr/>
          </p:nvSpPr>
          <p:spPr>
            <a:xfrm>
              <a:off x="7871725" y="4158966"/>
              <a:ext cx="2304256" cy="307777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Inovasi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(ASN yang </a:t>
              </a:r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inovatif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3EEFB404-22DD-449D-9896-139296C16866}"/>
                </a:ext>
              </a:extLst>
            </p:cNvPr>
            <p:cNvSpPr txBox="1"/>
            <p:nvPr/>
          </p:nvSpPr>
          <p:spPr>
            <a:xfrm>
              <a:off x="7871725" y="4429306"/>
              <a:ext cx="2304256" cy="116955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menuntut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ASN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memiliki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daya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inovasi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baik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berupa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cara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berpikir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cara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atau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metode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baru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Hanya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pegawai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memiliki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inovasi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atau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ide/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cara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barulah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memiliki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level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“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Sangat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Baik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”.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그룹 6">
            <a:extLst>
              <a:ext uri="{FF2B5EF4-FFF2-40B4-BE49-F238E27FC236}">
                <a16:creationId xmlns="" xmlns:a16="http://schemas.microsoft.com/office/drawing/2014/main" id="{6512FB35-F9B5-45AD-8A88-746CF12985AC}"/>
              </a:ext>
            </a:extLst>
          </p:cNvPr>
          <p:cNvGrpSpPr/>
          <p:nvPr/>
        </p:nvGrpSpPr>
        <p:grpSpPr>
          <a:xfrm>
            <a:off x="323529" y="892523"/>
            <a:ext cx="4899869" cy="1470669"/>
            <a:chOff x="2375857" y="2147569"/>
            <a:chExt cx="2304256" cy="1470669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2A4921F3-4F80-47DD-B33D-D11EEB24391E}"/>
                </a:ext>
              </a:extLst>
            </p:cNvPr>
            <p:cNvSpPr txBox="1"/>
            <p:nvPr/>
          </p:nvSpPr>
          <p:spPr>
            <a:xfrm>
              <a:off x="2375857" y="2147569"/>
              <a:ext cx="2304256" cy="307777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Pengembangan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Karier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42B6E8AD-4DF7-4C30-BD1D-30E5A6FFD003}"/>
                </a:ext>
              </a:extLst>
            </p:cNvPr>
            <p:cNvSpPr txBox="1"/>
            <p:nvPr/>
          </p:nvSpPr>
          <p:spPr>
            <a:xfrm>
              <a:off x="2375857" y="2417909"/>
              <a:ext cx="2304256" cy="120032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Pengembangan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karier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pegawai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dapat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melalui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jabatan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structural (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promosi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/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mutasi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),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jabatan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fungsional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tertentu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pendikan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pelatihan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mempertimbangkan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penilaian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kompetensi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manejerial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sosial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kultural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serta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kualifikasi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pendidikan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rekam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jejak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8" name="그룹 5">
            <a:extLst>
              <a:ext uri="{FF2B5EF4-FFF2-40B4-BE49-F238E27FC236}">
                <a16:creationId xmlns="" xmlns:a16="http://schemas.microsoft.com/office/drawing/2014/main" id="{2E365ED8-3D0A-4ED4-AEC6-17938ACE5521}"/>
              </a:ext>
            </a:extLst>
          </p:cNvPr>
          <p:cNvGrpSpPr/>
          <p:nvPr/>
        </p:nvGrpSpPr>
        <p:grpSpPr>
          <a:xfrm>
            <a:off x="159658" y="3035617"/>
            <a:ext cx="4239106" cy="1224447"/>
            <a:chOff x="2375857" y="3947769"/>
            <a:chExt cx="2304256" cy="1224447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AEEB8FD3-07FD-42F0-BDB9-99251EFA126D}"/>
                </a:ext>
              </a:extLst>
            </p:cNvPr>
            <p:cNvSpPr txBox="1"/>
            <p:nvPr/>
          </p:nvSpPr>
          <p:spPr>
            <a:xfrm>
              <a:off x="2375857" y="3947769"/>
              <a:ext cx="2304256" cy="307777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Pengadaan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Pegawai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5AD60D78-4A90-44E4-AF63-B3BE2918653E}"/>
                </a:ext>
              </a:extLst>
            </p:cNvPr>
            <p:cNvSpPr txBox="1"/>
            <p:nvPr/>
          </p:nvSpPr>
          <p:spPr>
            <a:xfrm>
              <a:off x="2375857" y="4218109"/>
              <a:ext cx="2304256" cy="95410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Pengadaan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seleksi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pegawai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melalui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mekanisme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perencanaan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berbasis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analisis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kebutuhan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pegawai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serta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melewati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proses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seleksi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berbasis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CAT yang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diselenggarakan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BKN.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1" name="그룹 4">
            <a:extLst>
              <a:ext uri="{FF2B5EF4-FFF2-40B4-BE49-F238E27FC236}">
                <a16:creationId xmlns="" xmlns:a16="http://schemas.microsoft.com/office/drawing/2014/main" id="{81E22B68-D951-4AF7-824F-C72716B1819B}"/>
              </a:ext>
            </a:extLst>
          </p:cNvPr>
          <p:cNvGrpSpPr/>
          <p:nvPr/>
        </p:nvGrpSpPr>
        <p:grpSpPr>
          <a:xfrm>
            <a:off x="1973944" y="4493029"/>
            <a:ext cx="9086226" cy="1870778"/>
            <a:chOff x="5735960" y="5239722"/>
            <a:chExt cx="2304257" cy="1870778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F0E33301-2CB3-46D9-8622-BACADC56B015}"/>
                </a:ext>
              </a:extLst>
            </p:cNvPr>
            <p:cNvSpPr txBox="1"/>
            <p:nvPr/>
          </p:nvSpPr>
          <p:spPr>
            <a:xfrm>
              <a:off x="5735961" y="5239722"/>
              <a:ext cx="2304256" cy="307777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Penerapan</a:t>
              </a: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64F1C868-9C6F-487D-AD57-C4CC05BC2145}"/>
                </a:ext>
              </a:extLst>
            </p:cNvPr>
            <p:cNvSpPr txBox="1"/>
            <p:nvPr/>
          </p:nvSpPr>
          <p:spPr>
            <a:xfrm>
              <a:off x="5735960" y="5510062"/>
              <a:ext cx="2304256" cy="1600438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BKD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Provinsi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NTT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berkomitmen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menerapkan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sistem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manajemen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pegawai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seusai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Permenpan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RB No. 8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2021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memanfaatkan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Tool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Ekinerja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BKN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menilai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mengukur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harian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bulan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ASN.</a:t>
              </a:r>
            </a:p>
            <a:p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Belajar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dari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dari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pengalaman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penerapan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PPK Online,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maka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ASN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Pemerintah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Provinsi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NTT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dituntut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lebih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proaktif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belajar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secara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mandiri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penggunaan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Tool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Ekinerja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baik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melalui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panduan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tutorial yang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disiapkan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oleh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pengelola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kinerja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BKD.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="" xmlns:a16="http://schemas.microsoft.com/office/drawing/2014/main" id="{CB450084-1643-433D-B6AB-585F3E0F97A9}"/>
              </a:ext>
            </a:extLst>
          </p:cNvPr>
          <p:cNvSpPr/>
          <p:nvPr/>
        </p:nvSpPr>
        <p:spPr>
          <a:xfrm>
            <a:off x="4909324" y="2514047"/>
            <a:ext cx="499800" cy="499800"/>
          </a:xfrm>
          <a:prstGeom prst="ellipse">
            <a:avLst/>
          </a:prstGeom>
          <a:solidFill>
            <a:schemeClr val="accent4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F7C2B50-12FD-448B-BC57-CF0F47869093}"/>
              </a:ext>
            </a:extLst>
          </p:cNvPr>
          <p:cNvSpPr txBox="1"/>
          <p:nvPr/>
        </p:nvSpPr>
        <p:spPr>
          <a:xfrm>
            <a:off x="4954924" y="2510033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1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CB450084-1643-433D-B6AB-585F3E0F97A9}"/>
              </a:ext>
            </a:extLst>
          </p:cNvPr>
          <p:cNvSpPr/>
          <p:nvPr/>
        </p:nvSpPr>
        <p:spPr>
          <a:xfrm>
            <a:off x="5859238" y="2058174"/>
            <a:ext cx="499800" cy="499800"/>
          </a:xfrm>
          <a:prstGeom prst="ellipse">
            <a:avLst/>
          </a:prstGeom>
          <a:solidFill>
            <a:schemeClr val="accent4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F7C2B50-12FD-448B-BC57-CF0F47869093}"/>
              </a:ext>
            </a:extLst>
          </p:cNvPr>
          <p:cNvSpPr txBox="1"/>
          <p:nvPr/>
        </p:nvSpPr>
        <p:spPr>
          <a:xfrm>
            <a:off x="5904838" y="2054160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2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CB450084-1643-433D-B6AB-585F3E0F97A9}"/>
              </a:ext>
            </a:extLst>
          </p:cNvPr>
          <p:cNvSpPr/>
          <p:nvPr/>
        </p:nvSpPr>
        <p:spPr>
          <a:xfrm>
            <a:off x="6489959" y="2597280"/>
            <a:ext cx="499800" cy="499800"/>
          </a:xfrm>
          <a:prstGeom prst="ellipse">
            <a:avLst/>
          </a:prstGeom>
          <a:solidFill>
            <a:schemeClr val="accent4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9F7C2B50-12FD-448B-BC57-CF0F47869093}"/>
              </a:ext>
            </a:extLst>
          </p:cNvPr>
          <p:cNvSpPr txBox="1"/>
          <p:nvPr/>
        </p:nvSpPr>
        <p:spPr>
          <a:xfrm>
            <a:off x="6550073" y="2578752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3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CB450084-1643-433D-B6AB-585F3E0F97A9}"/>
              </a:ext>
            </a:extLst>
          </p:cNvPr>
          <p:cNvSpPr/>
          <p:nvPr/>
        </p:nvSpPr>
        <p:spPr>
          <a:xfrm>
            <a:off x="6278500" y="3433132"/>
            <a:ext cx="499800" cy="499800"/>
          </a:xfrm>
          <a:prstGeom prst="ellipse">
            <a:avLst/>
          </a:prstGeom>
          <a:solidFill>
            <a:schemeClr val="accent4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F7C2B50-12FD-448B-BC57-CF0F47869093}"/>
              </a:ext>
            </a:extLst>
          </p:cNvPr>
          <p:cNvSpPr txBox="1"/>
          <p:nvPr/>
        </p:nvSpPr>
        <p:spPr>
          <a:xfrm>
            <a:off x="6324100" y="3429118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4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CB450084-1643-433D-B6AB-585F3E0F97A9}"/>
              </a:ext>
            </a:extLst>
          </p:cNvPr>
          <p:cNvSpPr/>
          <p:nvPr/>
        </p:nvSpPr>
        <p:spPr>
          <a:xfrm>
            <a:off x="5399054" y="3382783"/>
            <a:ext cx="499800" cy="499800"/>
          </a:xfrm>
          <a:prstGeom prst="ellipse">
            <a:avLst/>
          </a:prstGeom>
          <a:solidFill>
            <a:schemeClr val="accent4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9F7C2B50-12FD-448B-BC57-CF0F47869093}"/>
              </a:ext>
            </a:extLst>
          </p:cNvPr>
          <p:cNvSpPr txBox="1"/>
          <p:nvPr/>
        </p:nvSpPr>
        <p:spPr>
          <a:xfrm>
            <a:off x="5444654" y="3378769"/>
            <a:ext cx="408605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5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100000">
              <a:schemeClr val="bg1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EEA0A3E2-8014-4A7E-A406-E8364C69E84F}"/>
              </a:ext>
            </a:extLst>
          </p:cNvPr>
          <p:cNvSpPr/>
          <p:nvPr/>
        </p:nvSpPr>
        <p:spPr>
          <a:xfrm>
            <a:off x="147938" y="154147"/>
            <a:ext cx="862438" cy="797629"/>
          </a:xfrm>
          <a:custGeom>
            <a:avLst/>
            <a:gdLst/>
            <a:ahLst/>
            <a:cxnLst/>
            <a:rect l="l" t="t" r="r" b="b"/>
            <a:pathLst>
              <a:path w="173794" h="160734">
                <a:moveTo>
                  <a:pt x="159060" y="0"/>
                </a:moveTo>
                <a:lnTo>
                  <a:pt x="173794" y="23440"/>
                </a:lnTo>
                <a:cubicBezTo>
                  <a:pt x="161516" y="28575"/>
                  <a:pt x="152474" y="36221"/>
                  <a:pt x="146670" y="46379"/>
                </a:cubicBezTo>
                <a:cubicBezTo>
                  <a:pt x="140866" y="56536"/>
                  <a:pt x="137629" y="71326"/>
                  <a:pt x="136959" y="90748"/>
                </a:cubicBezTo>
                <a:lnTo>
                  <a:pt x="168436" y="90748"/>
                </a:lnTo>
                <a:lnTo>
                  <a:pt x="168436" y="160734"/>
                </a:lnTo>
                <a:lnTo>
                  <a:pt x="103807" y="160734"/>
                </a:lnTo>
                <a:lnTo>
                  <a:pt x="103807" y="105482"/>
                </a:lnTo>
                <a:cubicBezTo>
                  <a:pt x="103807" y="75567"/>
                  <a:pt x="107379" y="53913"/>
                  <a:pt x="114523" y="40518"/>
                </a:cubicBezTo>
                <a:cubicBezTo>
                  <a:pt x="123899" y="22659"/>
                  <a:pt x="138745" y="9153"/>
                  <a:pt x="159060" y="0"/>
                </a:cubicBezTo>
                <a:close/>
                <a:moveTo>
                  <a:pt x="55252" y="0"/>
                </a:moveTo>
                <a:lnTo>
                  <a:pt x="69986" y="23440"/>
                </a:lnTo>
                <a:cubicBezTo>
                  <a:pt x="57708" y="28575"/>
                  <a:pt x="48667" y="36221"/>
                  <a:pt x="42862" y="46379"/>
                </a:cubicBezTo>
                <a:cubicBezTo>
                  <a:pt x="37058" y="56536"/>
                  <a:pt x="33821" y="71326"/>
                  <a:pt x="33151" y="90748"/>
                </a:cubicBezTo>
                <a:lnTo>
                  <a:pt x="64628" y="90748"/>
                </a:lnTo>
                <a:lnTo>
                  <a:pt x="64628" y="160734"/>
                </a:lnTo>
                <a:lnTo>
                  <a:pt x="0" y="160734"/>
                </a:lnTo>
                <a:lnTo>
                  <a:pt x="0" y="105482"/>
                </a:lnTo>
                <a:cubicBezTo>
                  <a:pt x="0" y="75567"/>
                  <a:pt x="3572" y="53913"/>
                  <a:pt x="10715" y="40518"/>
                </a:cubicBezTo>
                <a:cubicBezTo>
                  <a:pt x="20092" y="22659"/>
                  <a:pt x="34937" y="9153"/>
                  <a:pt x="552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FF77D99D-4238-4FD4-8116-EACA10442B11}"/>
              </a:ext>
            </a:extLst>
          </p:cNvPr>
          <p:cNvSpPr/>
          <p:nvPr/>
        </p:nvSpPr>
        <p:spPr>
          <a:xfrm rot="10800000">
            <a:off x="5464757" y="2425384"/>
            <a:ext cx="862438" cy="797629"/>
          </a:xfrm>
          <a:custGeom>
            <a:avLst/>
            <a:gdLst/>
            <a:ahLst/>
            <a:cxnLst/>
            <a:rect l="l" t="t" r="r" b="b"/>
            <a:pathLst>
              <a:path w="173794" h="160734">
                <a:moveTo>
                  <a:pt x="159060" y="0"/>
                </a:moveTo>
                <a:lnTo>
                  <a:pt x="173794" y="23440"/>
                </a:lnTo>
                <a:cubicBezTo>
                  <a:pt x="161516" y="28575"/>
                  <a:pt x="152474" y="36221"/>
                  <a:pt x="146670" y="46379"/>
                </a:cubicBezTo>
                <a:cubicBezTo>
                  <a:pt x="140866" y="56536"/>
                  <a:pt x="137629" y="71326"/>
                  <a:pt x="136959" y="90748"/>
                </a:cubicBezTo>
                <a:lnTo>
                  <a:pt x="168436" y="90748"/>
                </a:lnTo>
                <a:lnTo>
                  <a:pt x="168436" y="160734"/>
                </a:lnTo>
                <a:lnTo>
                  <a:pt x="103807" y="160734"/>
                </a:lnTo>
                <a:lnTo>
                  <a:pt x="103807" y="105482"/>
                </a:lnTo>
                <a:cubicBezTo>
                  <a:pt x="103807" y="75567"/>
                  <a:pt x="107379" y="53913"/>
                  <a:pt x="114523" y="40518"/>
                </a:cubicBezTo>
                <a:cubicBezTo>
                  <a:pt x="123899" y="22659"/>
                  <a:pt x="138745" y="9153"/>
                  <a:pt x="159060" y="0"/>
                </a:cubicBezTo>
                <a:close/>
                <a:moveTo>
                  <a:pt x="55252" y="0"/>
                </a:moveTo>
                <a:lnTo>
                  <a:pt x="69986" y="23440"/>
                </a:lnTo>
                <a:cubicBezTo>
                  <a:pt x="57708" y="28575"/>
                  <a:pt x="48667" y="36221"/>
                  <a:pt x="42862" y="46379"/>
                </a:cubicBezTo>
                <a:cubicBezTo>
                  <a:pt x="37058" y="56536"/>
                  <a:pt x="33821" y="71326"/>
                  <a:pt x="33151" y="90748"/>
                </a:cubicBezTo>
                <a:lnTo>
                  <a:pt x="64628" y="90748"/>
                </a:lnTo>
                <a:lnTo>
                  <a:pt x="64628" y="160734"/>
                </a:lnTo>
                <a:lnTo>
                  <a:pt x="0" y="160734"/>
                </a:lnTo>
                <a:lnTo>
                  <a:pt x="0" y="105482"/>
                </a:lnTo>
                <a:cubicBezTo>
                  <a:pt x="0" y="75567"/>
                  <a:pt x="3572" y="53913"/>
                  <a:pt x="10715" y="40518"/>
                </a:cubicBezTo>
                <a:cubicBezTo>
                  <a:pt x="20092" y="22659"/>
                  <a:pt x="34937" y="9153"/>
                  <a:pt x="552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03FDF47-04EE-4AAB-B35D-BBDA56C93142}"/>
              </a:ext>
            </a:extLst>
          </p:cNvPr>
          <p:cNvGrpSpPr/>
          <p:nvPr/>
        </p:nvGrpSpPr>
        <p:grpSpPr>
          <a:xfrm>
            <a:off x="69205" y="990753"/>
            <a:ext cx="7395898" cy="5629698"/>
            <a:chOff x="877925" y="1891957"/>
            <a:chExt cx="6079230" cy="5629698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10F0BBD-798D-4EDD-B1FA-3C49412B6AD2}"/>
                </a:ext>
              </a:extLst>
            </p:cNvPr>
            <p:cNvSpPr txBox="1"/>
            <p:nvPr/>
          </p:nvSpPr>
          <p:spPr>
            <a:xfrm>
              <a:off x="1055150" y="1891957"/>
              <a:ext cx="590200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dirty="0" smtClean="0">
                  <a:solidFill>
                    <a:srgbClr val="7030A0"/>
                  </a:solidFill>
                  <a:cs typeface="Arial" pitchFamily="34" charset="0"/>
                </a:rPr>
                <a:t>Orang yang </a:t>
              </a:r>
              <a:r>
                <a:rPr lang="en-US" altLang="ko-KR" sz="3200" b="1" dirty="0" err="1" smtClean="0">
                  <a:solidFill>
                    <a:srgbClr val="7030A0"/>
                  </a:solidFill>
                  <a:cs typeface="Arial" pitchFamily="34" charset="0"/>
                </a:rPr>
                <a:t>berkerja</a:t>
              </a:r>
              <a:r>
                <a:rPr lang="en-US" altLang="ko-KR" sz="3200" b="1" dirty="0" smtClean="0">
                  <a:solidFill>
                    <a:srgbClr val="7030A0"/>
                  </a:solidFill>
                  <a:cs typeface="Arial" pitchFamily="34" charset="0"/>
                </a:rPr>
                <a:t> </a:t>
              </a:r>
              <a:r>
                <a:rPr lang="en-US" altLang="ko-KR" sz="3200" b="1" dirty="0" err="1" smtClean="0">
                  <a:solidFill>
                    <a:srgbClr val="7030A0"/>
                  </a:solidFill>
                  <a:cs typeface="Arial" pitchFamily="34" charset="0"/>
                </a:rPr>
                <a:t>belum</a:t>
              </a:r>
              <a:r>
                <a:rPr lang="en-US" altLang="ko-KR" sz="3200" b="1" dirty="0" smtClean="0">
                  <a:solidFill>
                    <a:srgbClr val="7030A0"/>
                  </a:solidFill>
                  <a:cs typeface="Arial" pitchFamily="34" charset="0"/>
                </a:rPr>
                <a:t> </a:t>
              </a:r>
              <a:r>
                <a:rPr lang="en-US" altLang="ko-KR" sz="3200" b="1" dirty="0" err="1" smtClean="0">
                  <a:solidFill>
                    <a:srgbClr val="7030A0"/>
                  </a:solidFill>
                  <a:cs typeface="Arial" pitchFamily="34" charset="0"/>
                </a:rPr>
                <a:t>tentu</a:t>
              </a:r>
              <a:r>
                <a:rPr lang="en-US" altLang="ko-KR" sz="3200" b="1" dirty="0" smtClean="0">
                  <a:solidFill>
                    <a:srgbClr val="7030A0"/>
                  </a:solidFill>
                  <a:cs typeface="Arial" pitchFamily="34" charset="0"/>
                </a:rPr>
                <a:t> </a:t>
              </a:r>
              <a:r>
                <a:rPr lang="en-US" altLang="ko-KR" sz="3200" b="1" dirty="0" err="1" smtClean="0">
                  <a:solidFill>
                    <a:srgbClr val="7030A0"/>
                  </a:solidFill>
                  <a:cs typeface="Arial" pitchFamily="34" charset="0"/>
                </a:rPr>
                <a:t>berkinerja</a:t>
              </a:r>
              <a:r>
                <a:rPr lang="en-US" altLang="ko-KR" sz="3200" b="1" dirty="0" smtClean="0">
                  <a:solidFill>
                    <a:srgbClr val="7030A0"/>
                  </a:solidFill>
                  <a:cs typeface="Arial" pitchFamily="34" charset="0"/>
                </a:rPr>
                <a:t>, orang yang </a:t>
              </a:r>
              <a:r>
                <a:rPr lang="en-US" altLang="ko-KR" sz="3200" b="1" dirty="0" err="1" smtClean="0">
                  <a:solidFill>
                    <a:srgbClr val="7030A0"/>
                  </a:solidFill>
                  <a:cs typeface="Arial" pitchFamily="34" charset="0"/>
                </a:rPr>
                <a:t>berkinerja</a:t>
              </a:r>
              <a:r>
                <a:rPr lang="en-US" altLang="ko-KR" sz="3200" b="1" dirty="0" smtClean="0">
                  <a:solidFill>
                    <a:srgbClr val="7030A0"/>
                  </a:solidFill>
                  <a:cs typeface="Arial" pitchFamily="34" charset="0"/>
                </a:rPr>
                <a:t> </a:t>
              </a:r>
              <a:r>
                <a:rPr lang="en-US" altLang="ko-KR" sz="3200" b="1" dirty="0" err="1" smtClean="0">
                  <a:solidFill>
                    <a:srgbClr val="7030A0"/>
                  </a:solidFill>
                  <a:cs typeface="Arial" pitchFamily="34" charset="0"/>
                </a:rPr>
                <a:t>pasti</a:t>
              </a:r>
              <a:r>
                <a:rPr lang="en-US" altLang="ko-KR" sz="3200" b="1" dirty="0" smtClean="0">
                  <a:solidFill>
                    <a:srgbClr val="7030A0"/>
                  </a:solidFill>
                  <a:cs typeface="Arial" pitchFamily="34" charset="0"/>
                </a:rPr>
                <a:t> </a:t>
              </a:r>
              <a:r>
                <a:rPr lang="en-US" altLang="ko-KR" sz="3200" b="1" dirty="0" err="1" smtClean="0">
                  <a:solidFill>
                    <a:srgbClr val="7030A0"/>
                  </a:solidFill>
                  <a:cs typeface="Arial" pitchFamily="34" charset="0"/>
                </a:rPr>
                <a:t>bekerja</a:t>
              </a:r>
              <a:r>
                <a:rPr lang="en-US" altLang="ko-KR" sz="3200" b="1" dirty="0" smtClean="0">
                  <a:solidFill>
                    <a:srgbClr val="7030A0"/>
                  </a:solidFill>
                  <a:cs typeface="Arial" pitchFamily="34" charset="0"/>
                </a:rPr>
                <a:t>.</a:t>
              </a:r>
              <a:endParaRPr lang="ko-KR" altLang="en-US" sz="3200" b="1" dirty="0">
                <a:solidFill>
                  <a:srgbClr val="7030A0"/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EFB393F-ABD3-4A7D-8382-AF347E478E7B}"/>
                </a:ext>
              </a:extLst>
            </p:cNvPr>
            <p:cNvSpPr txBox="1"/>
            <p:nvPr/>
          </p:nvSpPr>
          <p:spPr>
            <a:xfrm>
              <a:off x="877925" y="4474667"/>
              <a:ext cx="496667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cs typeface="Arial" pitchFamily="34" charset="0"/>
                </a:rPr>
                <a:t>Kita </a:t>
              </a:r>
              <a:r>
                <a:rPr lang="en-US" altLang="ko-KR" sz="1600" dirty="0" err="1" smtClean="0">
                  <a:cs typeface="Arial" pitchFamily="34" charset="0"/>
                </a:rPr>
                <a:t>sering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mengaku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banyak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pekerjaan</a:t>
              </a:r>
              <a:r>
                <a:rPr lang="en-US" altLang="ko-KR" sz="1600" dirty="0" smtClean="0">
                  <a:cs typeface="Arial" pitchFamily="34" charset="0"/>
                </a:rPr>
                <a:t>, </a:t>
              </a:r>
              <a:r>
                <a:rPr lang="en-US" altLang="ko-KR" sz="1600" dirty="0" err="1" smtClean="0">
                  <a:cs typeface="Arial" pitchFamily="34" charset="0"/>
                </a:rPr>
                <a:t>tetapi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sebuah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pertanyaan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untuk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kita</a:t>
              </a:r>
              <a:r>
                <a:rPr lang="en-US" altLang="ko-KR" sz="1600" dirty="0" smtClean="0">
                  <a:cs typeface="Arial" pitchFamily="34" charset="0"/>
                </a:rPr>
                <a:t>, </a:t>
              </a:r>
              <a:r>
                <a:rPr lang="en-US" altLang="ko-KR" sz="1600" dirty="0" err="1" smtClean="0">
                  <a:cs typeface="Arial" pitchFamily="34" charset="0"/>
                </a:rPr>
                <a:t>apakah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pekerjaan</a:t>
              </a:r>
              <a:r>
                <a:rPr lang="en-US" altLang="ko-KR" sz="1600" dirty="0" smtClean="0">
                  <a:cs typeface="Arial" pitchFamily="34" charset="0"/>
                </a:rPr>
                <a:t> yang </a:t>
              </a:r>
              <a:r>
                <a:rPr lang="en-US" altLang="ko-KR" sz="1600" dirty="0" err="1" smtClean="0">
                  <a:cs typeface="Arial" pitchFamily="34" charset="0"/>
                </a:rPr>
                <a:t>kita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lakukan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tersebut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mendukung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kinerja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organisasi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atau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tidak</a:t>
              </a:r>
              <a:r>
                <a:rPr lang="en-US" altLang="ko-KR" sz="1600" dirty="0" smtClean="0">
                  <a:cs typeface="Arial" pitchFamily="34" charset="0"/>
                </a:rPr>
                <a:t>? </a:t>
              </a:r>
              <a:r>
                <a:rPr lang="en-US" altLang="ko-KR" sz="1600" dirty="0" err="1" smtClean="0">
                  <a:cs typeface="Arial" pitchFamily="34" charset="0"/>
                </a:rPr>
                <a:t>Ataukah</a:t>
              </a:r>
              <a:r>
                <a:rPr lang="en-US" altLang="ko-KR" sz="1600" dirty="0" smtClean="0">
                  <a:cs typeface="Arial" pitchFamily="34" charset="0"/>
                </a:rPr>
                <a:t>, </a:t>
              </a:r>
              <a:r>
                <a:rPr lang="en-US" altLang="ko-KR" sz="1600" dirty="0" err="1" smtClean="0">
                  <a:cs typeface="Arial" pitchFamily="34" charset="0"/>
                </a:rPr>
                <a:t>pekerjaan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kita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lebih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banyak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menunjang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kinerja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organisasi</a:t>
              </a:r>
              <a:r>
                <a:rPr lang="en-US" altLang="ko-KR" sz="1600" dirty="0" smtClean="0">
                  <a:cs typeface="Arial" pitchFamily="34" charset="0"/>
                </a:rPr>
                <a:t> lain </a:t>
              </a:r>
              <a:r>
                <a:rPr lang="en-US" altLang="ko-KR" sz="1600" dirty="0" err="1" smtClean="0">
                  <a:cs typeface="Arial" pitchFamily="34" charset="0"/>
                </a:rPr>
                <a:t>atau</a:t>
              </a:r>
              <a:r>
                <a:rPr lang="en-US" altLang="ko-KR" sz="1600" dirty="0" smtClean="0">
                  <a:cs typeface="Arial" pitchFamily="34" charset="0"/>
                </a:rPr>
                <a:t> di </a:t>
              </a:r>
              <a:r>
                <a:rPr lang="en-US" altLang="ko-KR" sz="1600" dirty="0" err="1" smtClean="0">
                  <a:cs typeface="Arial" pitchFamily="34" charset="0"/>
                </a:rPr>
                <a:t>luar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tugas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dan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fungsi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kita</a:t>
              </a:r>
              <a:r>
                <a:rPr lang="en-US" altLang="ko-KR" sz="1600" dirty="0" smtClean="0">
                  <a:cs typeface="Arial" pitchFamily="34" charset="0"/>
                </a:rPr>
                <a:t>?</a:t>
              </a:r>
            </a:p>
            <a:p>
              <a:endParaRPr lang="en-US" altLang="ko-KR" sz="1600" dirty="0">
                <a:cs typeface="Arial" pitchFamily="34" charset="0"/>
              </a:endParaRPr>
            </a:p>
            <a:p>
              <a:r>
                <a:rPr lang="en-US" altLang="ko-KR" sz="1600" dirty="0" err="1" smtClean="0">
                  <a:cs typeface="Arial" pitchFamily="34" charset="0"/>
                </a:rPr>
                <a:t>Penilaian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kinerja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merupakan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paradigma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baru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dalam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dunia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kinerja</a:t>
              </a:r>
              <a:r>
                <a:rPr lang="en-US" altLang="ko-KR" sz="1600" dirty="0">
                  <a:cs typeface="Arial" pitchFamily="34" charset="0"/>
                </a:rPr>
                <a:t> </a:t>
              </a:r>
              <a:r>
                <a:rPr lang="en-US" altLang="ko-KR" sz="1600" dirty="0" smtClean="0">
                  <a:cs typeface="Arial" pitchFamily="34" charset="0"/>
                </a:rPr>
                <a:t>ASN </a:t>
              </a:r>
              <a:r>
                <a:rPr lang="en-US" altLang="ko-KR" sz="1600" dirty="0" err="1" smtClean="0">
                  <a:cs typeface="Arial" pitchFamily="34" charset="0"/>
                </a:rPr>
                <a:t>dewasa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ini</a:t>
              </a:r>
              <a:r>
                <a:rPr lang="en-US" altLang="ko-KR" sz="1600" dirty="0" smtClean="0">
                  <a:cs typeface="Arial" pitchFamily="34" charset="0"/>
                </a:rPr>
                <a:t>. </a:t>
              </a:r>
              <a:r>
                <a:rPr lang="en-US" altLang="ko-KR" sz="1600" dirty="0" err="1" smtClean="0">
                  <a:cs typeface="Arial" pitchFamily="34" charset="0"/>
                </a:rPr>
                <a:t>Karena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itu</a:t>
              </a:r>
              <a:r>
                <a:rPr lang="en-US" altLang="ko-KR" sz="1600" dirty="0" smtClean="0">
                  <a:cs typeface="Arial" pitchFamily="34" charset="0"/>
                </a:rPr>
                <a:t>, </a:t>
              </a:r>
              <a:r>
                <a:rPr lang="en-US" altLang="ko-KR" sz="1600" dirty="0" err="1" smtClean="0">
                  <a:cs typeface="Arial" pitchFamily="34" charset="0"/>
                </a:rPr>
                <a:t>penting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bagi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seluruh</a:t>
              </a:r>
              <a:r>
                <a:rPr lang="en-US" altLang="ko-KR" sz="1600" dirty="0" smtClean="0">
                  <a:cs typeface="Arial" pitchFamily="34" charset="0"/>
                </a:rPr>
                <a:t> ASN </a:t>
              </a:r>
              <a:r>
                <a:rPr lang="en-US" altLang="ko-KR" sz="1600" dirty="0" err="1" smtClean="0">
                  <a:cs typeface="Arial" pitchFamily="34" charset="0"/>
                </a:rPr>
                <a:t>untuk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mengikuti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kegiatan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ini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selain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untuk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membuka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wawasan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dan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cara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kerja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baru</a:t>
              </a:r>
              <a:r>
                <a:rPr lang="en-US" altLang="ko-KR" sz="1600" dirty="0" smtClean="0">
                  <a:cs typeface="Arial" pitchFamily="34" charset="0"/>
                </a:rPr>
                <a:t> di </a:t>
              </a:r>
              <a:r>
                <a:rPr lang="en-US" altLang="ko-KR" sz="1600" dirty="0" err="1" smtClean="0">
                  <a:cs typeface="Arial" pitchFamily="34" charset="0"/>
                </a:rPr>
                <a:t>balik</a:t>
              </a:r>
              <a:r>
                <a:rPr lang="en-US" altLang="ko-KR" sz="1600" dirty="0" smtClean="0">
                  <a:cs typeface="Arial" pitchFamily="34" charset="0"/>
                </a:rPr>
                <a:t> PP. 30 </a:t>
              </a:r>
              <a:r>
                <a:rPr lang="en-US" altLang="ko-KR" sz="1600" dirty="0" err="1" smtClean="0">
                  <a:cs typeface="Arial" pitchFamily="34" charset="0"/>
                </a:rPr>
                <a:t>Tahun</a:t>
              </a:r>
              <a:r>
                <a:rPr lang="en-US" altLang="ko-KR" sz="1600" dirty="0" smtClean="0">
                  <a:cs typeface="Arial" pitchFamily="34" charset="0"/>
                </a:rPr>
                <a:t> 2019 </a:t>
              </a:r>
              <a:r>
                <a:rPr lang="en-US" altLang="ko-KR" sz="1600" dirty="0" err="1" smtClean="0">
                  <a:cs typeface="Arial" pitchFamily="34" charset="0"/>
                </a:rPr>
                <a:t>tenang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Penilaian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Kinerja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Pegawai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jo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Permenpan</a:t>
              </a:r>
              <a:r>
                <a:rPr lang="en-US" altLang="ko-KR" sz="1600" dirty="0" smtClean="0">
                  <a:cs typeface="Arial" pitchFamily="34" charset="0"/>
                </a:rPr>
                <a:t> RB No. 8 </a:t>
              </a:r>
              <a:r>
                <a:rPr lang="en-US" altLang="ko-KR" sz="1600" dirty="0" err="1" smtClean="0">
                  <a:cs typeface="Arial" pitchFamily="34" charset="0"/>
                </a:rPr>
                <a:t>Tahun</a:t>
              </a:r>
              <a:r>
                <a:rPr lang="en-US" altLang="ko-KR" sz="1600" dirty="0" smtClean="0">
                  <a:cs typeface="Arial" pitchFamily="34" charset="0"/>
                </a:rPr>
                <a:t> 2021 </a:t>
              </a:r>
              <a:r>
                <a:rPr lang="en-US" altLang="ko-KR" sz="1600" dirty="0" err="1" smtClean="0">
                  <a:cs typeface="Arial" pitchFamily="34" charset="0"/>
                </a:rPr>
                <a:t>tentang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Sistem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Manajemen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Kinerja</a:t>
              </a:r>
              <a:r>
                <a:rPr lang="en-US" altLang="ko-KR" sz="1600" dirty="0" smtClean="0">
                  <a:cs typeface="Arial" pitchFamily="34" charset="0"/>
                </a:rPr>
                <a:t> </a:t>
              </a:r>
              <a:r>
                <a:rPr lang="en-US" altLang="ko-KR" sz="1600" dirty="0" err="1" smtClean="0">
                  <a:cs typeface="Arial" pitchFamily="34" charset="0"/>
                </a:rPr>
                <a:t>Pegawai</a:t>
              </a:r>
              <a:r>
                <a:rPr lang="en-US" altLang="ko-KR" sz="1600" dirty="0" smtClean="0">
                  <a:cs typeface="Arial" pitchFamily="34" charset="0"/>
                </a:rPr>
                <a:t>.</a:t>
              </a:r>
              <a:endParaRPr lang="en-US" altLang="ko-KR" sz="1600" dirty="0"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31" b="83002" l="19893" r="91099">
                        <a14:backgroundMark x1="57031" y1="62750" x2="53750" y2="68978"/>
                        <a14:backgroundMark x1="52109" y1="71328" x2="52266" y2="776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47" t="16885" r="11872" b="9652"/>
          <a:stretch/>
        </p:blipFill>
        <p:spPr>
          <a:xfrm>
            <a:off x="5895976" y="-1153990"/>
            <a:ext cx="6440656" cy="87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3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63697" y="616483"/>
            <a:ext cx="4917011" cy="49170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9966" t="49834"/>
          <a:stretch>
            <a:fillRect/>
          </a:stretch>
        </p:blipFill>
        <p:spPr>
          <a:xfrm>
            <a:off x="-27987" y="0"/>
            <a:ext cx="3852043" cy="38544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0409"/>
          <a:stretch>
            <a:fillRect/>
          </a:stretch>
        </p:blipFill>
        <p:spPr>
          <a:xfrm>
            <a:off x="0" y="0"/>
            <a:ext cx="3563469" cy="35929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6653" t="46242"/>
          <a:stretch>
            <a:fillRect/>
          </a:stretch>
        </p:blipFill>
        <p:spPr>
          <a:xfrm>
            <a:off x="-48934" y="-47451"/>
            <a:ext cx="2932696" cy="29493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0409"/>
          <a:stretch>
            <a:fillRect/>
          </a:stretch>
        </p:blipFill>
        <p:spPr>
          <a:xfrm>
            <a:off x="0" y="0"/>
            <a:ext cx="2717284" cy="27397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0469"/>
          <a:stretch>
            <a:fillRect/>
          </a:stretch>
        </p:blipFill>
        <p:spPr>
          <a:xfrm>
            <a:off x="0" y="0"/>
            <a:ext cx="1890680" cy="19086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24612"/>
          <a:stretch>
            <a:fillRect/>
          </a:stretch>
        </p:blipFill>
        <p:spPr>
          <a:xfrm>
            <a:off x="11083706" y="400201"/>
            <a:ext cx="726394" cy="63768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591346" y="2645383"/>
            <a:ext cx="648013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66"/>
              </a:lnSpc>
            </a:pPr>
            <a:r>
              <a:rPr lang="en-US" sz="6000" b="1" dirty="0" smtClean="0">
                <a:solidFill>
                  <a:srgbClr val="0E0F12"/>
                </a:solidFill>
                <a:latin typeface="Squada One"/>
              </a:rPr>
              <a:t>TERIMAKASIH</a:t>
            </a:r>
            <a:endParaRPr lang="en-US" sz="4800" b="1" dirty="0">
              <a:solidFill>
                <a:srgbClr val="0E0F12"/>
              </a:solidFill>
              <a:latin typeface="Squada One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24" y="249081"/>
            <a:ext cx="698474" cy="72326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831411" y="915681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800" b="1" dirty="0">
                <a:solidFill>
                  <a:prstClr val="black"/>
                </a:solidFill>
              </a:rPr>
              <a:t>BKD</a:t>
            </a:r>
          </a:p>
          <a:p>
            <a:pPr algn="ctr" defTabSz="609630"/>
            <a:r>
              <a:rPr lang="en-US" sz="800" b="1" dirty="0">
                <a:solidFill>
                  <a:prstClr val="black"/>
                </a:solidFill>
              </a:rPr>
              <a:t>PROVINSI NTT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36" b="98464" l="9753" r="89973">
                        <a14:foregroundMark x1="19093" y1="40102" x2="26648" y2="21843"/>
                        <a14:foregroundMark x1="43269" y1="11945" x2="64698" y2="18771"/>
                        <a14:foregroundMark x1="71154" y1="25597" x2="77335" y2="49659"/>
                        <a14:foregroundMark x1="77335" y1="61433" x2="71841" y2="74403"/>
                        <a14:foregroundMark x1="68956" y1="63311" x2="28571" y2="61775"/>
                        <a14:foregroundMark x1="71429" y1="44027" x2="30082" y2="44710"/>
                        <a14:foregroundMark x1="22115" y1="85154" x2="10440" y2="56826"/>
                        <a14:foregroundMark x1="10714" y1="58874" x2="13874" y2="28669"/>
                        <a14:foregroundMark x1="10714" y1="52730" x2="11951" y2="36007"/>
                        <a14:foregroundMark x1="14973" y1="27133" x2="33104" y2="6314"/>
                        <a14:foregroundMark x1="18681" y1="21843" x2="27885" y2="9727"/>
                        <a14:foregroundMark x1="33104" y1="8532" x2="46566" y2="2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256" y="234567"/>
            <a:ext cx="1125494" cy="894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34" y="6293626"/>
            <a:ext cx="12292935" cy="137520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60749" y="693726"/>
            <a:ext cx="4680000" cy="4680000"/>
          </a:xfrm>
          <a:prstGeom prst="ellipse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1451842" y="4895361"/>
            <a:ext cx="3352423" cy="15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189"/>
              </a:lnSpc>
            </a:pPr>
            <a:r>
              <a:rPr lang="en-US" sz="1400" dirty="0" err="1" smtClean="0">
                <a:solidFill>
                  <a:schemeClr val="bg1"/>
                </a:solidFill>
                <a:latin typeface="Garet Book"/>
              </a:rPr>
              <a:t>Kepala</a:t>
            </a:r>
            <a:r>
              <a:rPr lang="en-US" sz="1400" dirty="0" smtClean="0">
                <a:solidFill>
                  <a:schemeClr val="bg1"/>
                </a:solidFill>
                <a:latin typeface="Garet Book"/>
              </a:rPr>
              <a:t> BKD </a:t>
            </a:r>
            <a:r>
              <a:rPr lang="en-US" sz="1400" dirty="0" err="1" smtClean="0">
                <a:solidFill>
                  <a:schemeClr val="bg1"/>
                </a:solidFill>
                <a:latin typeface="Garet Book"/>
              </a:rPr>
              <a:t>Provinsi</a:t>
            </a:r>
            <a:r>
              <a:rPr lang="en-US" sz="1400" dirty="0" smtClean="0">
                <a:solidFill>
                  <a:schemeClr val="bg1"/>
                </a:solidFill>
                <a:latin typeface="Garet Book"/>
              </a:rPr>
              <a:t> NTT</a:t>
            </a:r>
            <a:endParaRPr lang="en-US" sz="1400" dirty="0">
              <a:solidFill>
                <a:schemeClr val="bg1"/>
              </a:solidFill>
              <a:latin typeface="Garet Book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1451841" y="4665483"/>
            <a:ext cx="3507403" cy="156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189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Garet Book"/>
              </a:rPr>
              <a:t>HENDERINA S. LAISKODAT, SP, </a:t>
            </a:r>
            <a:r>
              <a:rPr lang="en-US" sz="1400" b="1" dirty="0" err="1" smtClean="0">
                <a:solidFill>
                  <a:schemeClr val="bg1"/>
                </a:solidFill>
                <a:latin typeface="Garet Book"/>
              </a:rPr>
              <a:t>M.Si</a:t>
            </a:r>
            <a:endParaRPr lang="en-US" sz="1400" b="1" dirty="0">
              <a:solidFill>
                <a:schemeClr val="bg1"/>
              </a:solidFill>
              <a:latin typeface="Garet Book"/>
            </a:endParaRPr>
          </a:p>
        </p:txBody>
      </p:sp>
    </p:spTree>
    <p:extLst>
      <p:ext uri="{BB962C8B-B14F-4D97-AF65-F5344CB8AC3E}">
        <p14:creationId xmlns:p14="http://schemas.microsoft.com/office/powerpoint/2010/main" val="355840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527940" y="2551837"/>
            <a:ext cx="634409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err="1">
                <a:solidFill>
                  <a:schemeClr val="bg1"/>
                </a:solidFill>
                <a:cs typeface="Arial" pitchFamily="34" charset="0"/>
              </a:rPr>
              <a:t>Visi</a:t>
            </a:r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3600" b="1" dirty="0" err="1" smtClean="0">
                <a:solidFill>
                  <a:schemeClr val="bg1"/>
                </a:solidFill>
                <a:cs typeface="Arial" pitchFamily="34" charset="0"/>
              </a:rPr>
              <a:t>dan</a:t>
            </a:r>
            <a:r>
              <a:rPr lang="en-US" altLang="ko-KR" sz="36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chemeClr val="bg1"/>
                </a:solidFill>
                <a:cs typeface="Arial" pitchFamily="34" charset="0"/>
              </a:rPr>
              <a:t>Misi</a:t>
            </a:r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chemeClr val="bg1"/>
                </a:solidFill>
                <a:cs typeface="Arial" pitchFamily="34" charset="0"/>
              </a:rPr>
              <a:t>Gubernur</a:t>
            </a:r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 &amp; </a:t>
            </a:r>
            <a:r>
              <a:rPr lang="en-US" altLang="ko-KR" sz="3600" b="1" dirty="0" err="1">
                <a:solidFill>
                  <a:schemeClr val="bg1"/>
                </a:solidFill>
                <a:cs typeface="Arial" pitchFamily="34" charset="0"/>
              </a:rPr>
              <a:t>Wakil</a:t>
            </a:r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chemeClr val="bg1"/>
                </a:solidFill>
                <a:cs typeface="Arial" pitchFamily="34" charset="0"/>
              </a:rPr>
              <a:t>Gubernur</a:t>
            </a:r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 NTT </a:t>
            </a:r>
            <a:r>
              <a:rPr lang="en-US" altLang="ko-KR" sz="3600" b="1" dirty="0" err="1">
                <a:solidFill>
                  <a:schemeClr val="bg1"/>
                </a:solidFill>
                <a:cs typeface="Arial" pitchFamily="34" charset="0"/>
              </a:rPr>
              <a:t>Periode</a:t>
            </a:r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 2018-2023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2">
            <a:extLst>
              <a:ext uri="{FF2B5EF4-FFF2-40B4-BE49-F238E27FC236}">
                <a16:creationId xmlns="" xmlns:a16="http://schemas.microsoft.com/office/drawing/2014/main" id="{AA1D1C1A-4426-4C04-8356-90E1F9F61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2980276"/>
            <a:ext cx="10448925" cy="1350150"/>
          </a:xfrm>
          <a:prstGeom prst="rightArrow">
            <a:avLst>
              <a:gd name="adj1" fmla="val 45285"/>
              <a:gd name="adj2" fmla="val 76553"/>
            </a:avLst>
          </a:prstGeom>
          <a:solidFill>
            <a:schemeClr val="bg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="" xmlns:a16="http://schemas.microsoft.com/office/drawing/2014/main" id="{0EC45A9B-DCA6-4F2D-9CBD-1BCF8D9E5336}"/>
              </a:ext>
            </a:extLst>
          </p:cNvPr>
          <p:cNvSpPr/>
          <p:nvPr/>
        </p:nvSpPr>
        <p:spPr>
          <a:xfrm>
            <a:off x="1315634" y="1713028"/>
            <a:ext cx="4655710" cy="4107160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4" name="Rounded Rectangle 8">
            <a:extLst>
              <a:ext uri="{FF2B5EF4-FFF2-40B4-BE49-F238E27FC236}">
                <a16:creationId xmlns="" xmlns:a16="http://schemas.microsoft.com/office/drawing/2014/main" id="{1A5C037A-DD2B-45E3-9EC7-4FA8C94C91BE}"/>
              </a:ext>
            </a:extLst>
          </p:cNvPr>
          <p:cNvSpPr/>
          <p:nvPr/>
        </p:nvSpPr>
        <p:spPr>
          <a:xfrm>
            <a:off x="1315635" y="1635689"/>
            <a:ext cx="188406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355635" y="370105"/>
            <a:ext cx="11573197" cy="724247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Visi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Misi</a:t>
            </a:r>
            <a:r>
              <a:rPr lang="en-US" sz="3200" dirty="0" smtClean="0"/>
              <a:t> </a:t>
            </a:r>
            <a:r>
              <a:rPr lang="en-US" sz="3200" dirty="0" err="1" smtClean="0"/>
              <a:t>Gubernur</a:t>
            </a:r>
            <a:r>
              <a:rPr lang="en-US" sz="3200" dirty="0" smtClean="0"/>
              <a:t> &amp; </a:t>
            </a:r>
            <a:r>
              <a:rPr lang="en-US" sz="3200" dirty="0" err="1" smtClean="0"/>
              <a:t>Wakil</a:t>
            </a:r>
            <a:r>
              <a:rPr lang="en-US" sz="3200" dirty="0" smtClean="0"/>
              <a:t> </a:t>
            </a:r>
            <a:r>
              <a:rPr lang="en-US" sz="3200" dirty="0" err="1" smtClean="0"/>
              <a:t>Gubernur</a:t>
            </a:r>
            <a:r>
              <a:rPr lang="en-US" sz="3200" dirty="0" smtClean="0"/>
              <a:t> NTT </a:t>
            </a:r>
          </a:p>
          <a:p>
            <a:r>
              <a:rPr lang="en-US" sz="3200" dirty="0" err="1" smtClean="0"/>
              <a:t>Periode</a:t>
            </a:r>
            <a:r>
              <a:rPr lang="en-US" sz="3200" dirty="0" smtClean="0"/>
              <a:t> 2018-2019</a:t>
            </a:r>
            <a:endParaRPr lang="en-US" sz="3200" dirty="0"/>
          </a:p>
        </p:txBody>
      </p:sp>
      <p:sp>
        <p:nvSpPr>
          <p:cNvPr id="4" name="Rounded Rectangle 4">
            <a:extLst>
              <a:ext uri="{FF2B5EF4-FFF2-40B4-BE49-F238E27FC236}">
                <a16:creationId xmlns="" xmlns:a16="http://schemas.microsoft.com/office/drawing/2014/main" id="{11B6643E-BD4F-4816-A558-1C0FF439CCDC}"/>
              </a:ext>
            </a:extLst>
          </p:cNvPr>
          <p:cNvSpPr/>
          <p:nvPr/>
        </p:nvSpPr>
        <p:spPr>
          <a:xfrm>
            <a:off x="6329952" y="1713028"/>
            <a:ext cx="3728448" cy="4107160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" name="Rounded Rectangle 8">
            <a:extLst>
              <a:ext uri="{FF2B5EF4-FFF2-40B4-BE49-F238E27FC236}">
                <a16:creationId xmlns="" xmlns:a16="http://schemas.microsoft.com/office/drawing/2014/main" id="{8704DD7E-3EBA-40BC-A369-0DFF4A82B8C8}"/>
              </a:ext>
            </a:extLst>
          </p:cNvPr>
          <p:cNvSpPr/>
          <p:nvPr/>
        </p:nvSpPr>
        <p:spPr>
          <a:xfrm>
            <a:off x="6329954" y="1635689"/>
            <a:ext cx="188406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0848688-BE91-4A7D-B0EB-9626281A67A5}"/>
              </a:ext>
            </a:extLst>
          </p:cNvPr>
          <p:cNvGrpSpPr/>
          <p:nvPr/>
        </p:nvGrpSpPr>
        <p:grpSpPr>
          <a:xfrm>
            <a:off x="1451726" y="2410829"/>
            <a:ext cx="4034674" cy="2092882"/>
            <a:chOff x="819820" y="3646109"/>
            <a:chExt cx="1411829" cy="2092882"/>
          </a:xfrm>
          <a:noFill/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7EE9766-4291-42D6-859A-049F1F036B21}"/>
                </a:ext>
              </a:extLst>
            </p:cNvPr>
            <p:cNvSpPr txBox="1"/>
            <p:nvPr/>
          </p:nvSpPr>
          <p:spPr>
            <a:xfrm>
              <a:off x="819822" y="3646109"/>
              <a:ext cx="1411827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3E7C145-71A0-4FA0-9FC0-6D8EB7EC5A0C}"/>
                </a:ext>
              </a:extLst>
            </p:cNvPr>
            <p:cNvSpPr txBox="1"/>
            <p:nvPr/>
          </p:nvSpPr>
          <p:spPr>
            <a:xfrm>
              <a:off x="819820" y="3923109"/>
              <a:ext cx="1411827" cy="18158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en-US" sz="2800" dirty="0">
                  <a:latin typeface="Arial Narrow" panose="020B0606020202030204" pitchFamily="34" charset="0"/>
                </a:rPr>
                <a:t>NTT </a:t>
              </a:r>
              <a:r>
                <a:rPr lang="en-US" sz="2800" dirty="0" err="1">
                  <a:latin typeface="Arial Narrow" panose="020B0606020202030204" pitchFamily="34" charset="0"/>
                </a:rPr>
                <a:t>Bangkit</a:t>
              </a:r>
              <a:r>
                <a:rPr lang="en-US" sz="2800" dirty="0">
                  <a:latin typeface="Arial Narrow" panose="020B0606020202030204" pitchFamily="34" charset="0"/>
                </a:rPr>
                <a:t> </a:t>
              </a:r>
              <a:r>
                <a:rPr lang="en-US" sz="2800" dirty="0" err="1">
                  <a:latin typeface="Arial Narrow" panose="020B0606020202030204" pitchFamily="34" charset="0"/>
                </a:rPr>
                <a:t>Mewujudkan</a:t>
              </a:r>
              <a:r>
                <a:rPr lang="en-US" sz="2800" dirty="0">
                  <a:latin typeface="Arial Narrow" panose="020B0606020202030204" pitchFamily="34" charset="0"/>
                </a:rPr>
                <a:t> </a:t>
              </a:r>
              <a:r>
                <a:rPr lang="en-US" sz="2800" dirty="0" err="1">
                  <a:latin typeface="Arial Narrow" panose="020B0606020202030204" pitchFamily="34" charset="0"/>
                </a:rPr>
                <a:t>Masyarakat</a:t>
              </a:r>
              <a:r>
                <a:rPr lang="en-US" sz="2800" dirty="0">
                  <a:latin typeface="Arial Narrow" panose="020B0606020202030204" pitchFamily="34" charset="0"/>
                </a:rPr>
                <a:t> Sejahtera </a:t>
              </a:r>
              <a:r>
                <a:rPr lang="en-US" sz="2800" dirty="0" err="1">
                  <a:latin typeface="Arial Narrow" panose="020B0606020202030204" pitchFamily="34" charset="0"/>
                </a:rPr>
                <a:t>Dalam</a:t>
              </a:r>
              <a:r>
                <a:rPr lang="en-US" sz="2800" dirty="0">
                  <a:latin typeface="Arial Narrow" panose="020B0606020202030204" pitchFamily="34" charset="0"/>
                </a:rPr>
                <a:t> </a:t>
              </a:r>
              <a:r>
                <a:rPr lang="en-US" sz="2800" dirty="0" err="1">
                  <a:latin typeface="Arial Narrow" panose="020B0606020202030204" pitchFamily="34" charset="0"/>
                </a:rPr>
                <a:t>Bingkai</a:t>
              </a:r>
              <a:r>
                <a:rPr lang="en-US" sz="2800" dirty="0">
                  <a:latin typeface="Arial Narrow" panose="020B0606020202030204" pitchFamily="34" charset="0"/>
                </a:rPr>
                <a:t> Negara </a:t>
              </a:r>
              <a:r>
                <a:rPr lang="en-US" sz="2800" dirty="0" err="1">
                  <a:latin typeface="Arial Narrow" panose="020B0606020202030204" pitchFamily="34" charset="0"/>
                </a:rPr>
                <a:t>Kesatuan</a:t>
              </a:r>
              <a:r>
                <a:rPr lang="en-US" sz="2800" dirty="0">
                  <a:latin typeface="Arial Narrow" panose="020B0606020202030204" pitchFamily="34" charset="0"/>
                </a:rPr>
                <a:t> </a:t>
              </a:r>
              <a:r>
                <a:rPr lang="en-US" sz="2800" dirty="0" err="1">
                  <a:latin typeface="Arial Narrow" panose="020B0606020202030204" pitchFamily="34" charset="0"/>
                </a:rPr>
                <a:t>Republik</a:t>
              </a:r>
              <a:r>
                <a:rPr lang="en-US" sz="2800" dirty="0">
                  <a:latin typeface="Arial Narrow" panose="020B0606020202030204" pitchFamily="34" charset="0"/>
                </a:rPr>
                <a:t> Indonesia.</a:t>
              </a:r>
            </a:p>
          </p:txBody>
        </p:sp>
      </p:grpSp>
      <p:sp>
        <p:nvSpPr>
          <p:cNvPr id="30" name="직사각형 113">
            <a:extLst>
              <a:ext uri="{FF2B5EF4-FFF2-40B4-BE49-F238E27FC236}">
                <a16:creationId xmlns="" xmlns:a16="http://schemas.microsoft.com/office/drawing/2014/main" id="{F0D9B189-065B-4A04-8961-86E1220A6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366" y="1741995"/>
            <a:ext cx="8992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cs typeface="Arial" charset="0"/>
              </a:rPr>
              <a:t>MISI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31" name="직사각형 113">
            <a:extLst>
              <a:ext uri="{FF2B5EF4-FFF2-40B4-BE49-F238E27FC236}">
                <a16:creationId xmlns="" xmlns:a16="http://schemas.microsoft.com/office/drawing/2014/main" id="{65E7E665-3D1A-499A-99E1-4DD964619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047" y="1721817"/>
            <a:ext cx="8992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cs typeface="Arial" charset="0"/>
              </a:rPr>
              <a:t>VISI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6D98AA-512C-4DFF-A953-7C24609C6A72}"/>
              </a:ext>
            </a:extLst>
          </p:cNvPr>
          <p:cNvGrpSpPr/>
          <p:nvPr/>
        </p:nvGrpSpPr>
        <p:grpSpPr>
          <a:xfrm>
            <a:off x="6463755" y="2416161"/>
            <a:ext cx="3180117" cy="2954656"/>
            <a:chOff x="819820" y="3646109"/>
            <a:chExt cx="1411829" cy="2954656"/>
          </a:xfrm>
          <a:noFill/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F88EC9D-65A0-4A68-9D8A-51F1FB92EFAE}"/>
                </a:ext>
              </a:extLst>
            </p:cNvPr>
            <p:cNvSpPr txBox="1"/>
            <p:nvPr/>
          </p:nvSpPr>
          <p:spPr>
            <a:xfrm>
              <a:off x="819822" y="3646109"/>
              <a:ext cx="1411827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993E1904-5176-4A2A-9270-7A0767FA657E}"/>
                </a:ext>
              </a:extLst>
            </p:cNvPr>
            <p:cNvSpPr txBox="1"/>
            <p:nvPr/>
          </p:nvSpPr>
          <p:spPr>
            <a:xfrm>
              <a:off x="819820" y="3923109"/>
              <a:ext cx="1411827" cy="26776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76213" lvl="1" algn="ctr"/>
              <a:r>
                <a:rPr lang="en-US" sz="2800" dirty="0" err="1">
                  <a:latin typeface="Arial Narrow" panose="020B0606020202030204" pitchFamily="34" charset="0"/>
                </a:rPr>
                <a:t>Mewujudkan</a:t>
              </a:r>
              <a:r>
                <a:rPr lang="en-US" sz="2800" dirty="0">
                  <a:latin typeface="Arial Narrow" panose="020B0606020202030204" pitchFamily="34" charset="0"/>
                </a:rPr>
                <a:t> </a:t>
              </a:r>
              <a:r>
                <a:rPr lang="en-US" sz="2800" dirty="0" err="1">
                  <a:latin typeface="Arial Narrow" panose="020B0606020202030204" pitchFamily="34" charset="0"/>
                </a:rPr>
                <a:t>reformasi</a:t>
              </a:r>
              <a:r>
                <a:rPr lang="en-US" sz="2800" dirty="0">
                  <a:latin typeface="Arial Narrow" panose="020B0606020202030204" pitchFamily="34" charset="0"/>
                </a:rPr>
                <a:t> </a:t>
              </a:r>
              <a:r>
                <a:rPr lang="en-US" sz="2800" dirty="0" err="1">
                  <a:latin typeface="Arial Narrow" panose="020B0606020202030204" pitchFamily="34" charset="0"/>
                </a:rPr>
                <a:t>birokrasi</a:t>
              </a:r>
              <a:r>
                <a:rPr lang="en-US" sz="2800" dirty="0">
                  <a:latin typeface="Arial Narrow" panose="020B0606020202030204" pitchFamily="34" charset="0"/>
                </a:rPr>
                <a:t> </a:t>
              </a:r>
              <a:r>
                <a:rPr lang="en-US" sz="2800" dirty="0" err="1">
                  <a:latin typeface="Arial Narrow" panose="020B0606020202030204" pitchFamily="34" charset="0"/>
                </a:rPr>
                <a:t>pemerintah</a:t>
              </a:r>
              <a:r>
                <a:rPr lang="en-US" sz="2800" dirty="0">
                  <a:latin typeface="Arial Narrow" panose="020B0606020202030204" pitchFamily="34" charset="0"/>
                </a:rPr>
                <a:t> </a:t>
              </a:r>
              <a:r>
                <a:rPr lang="en-US" sz="2800" dirty="0" err="1">
                  <a:latin typeface="Arial Narrow" panose="020B0606020202030204" pitchFamily="34" charset="0"/>
                </a:rPr>
                <a:t>untuk</a:t>
              </a:r>
              <a:r>
                <a:rPr lang="en-US" sz="2800" dirty="0">
                  <a:latin typeface="Arial Narrow" panose="020B0606020202030204" pitchFamily="34" charset="0"/>
                </a:rPr>
                <a:t> </a:t>
              </a:r>
              <a:r>
                <a:rPr lang="en-US" sz="2800" dirty="0" err="1">
                  <a:latin typeface="Arial Narrow" panose="020B0606020202030204" pitchFamily="34" charset="0"/>
                </a:rPr>
                <a:t>meningkatkan</a:t>
              </a:r>
              <a:r>
                <a:rPr lang="en-US" sz="2800" dirty="0">
                  <a:latin typeface="Arial Narrow" panose="020B0606020202030204" pitchFamily="34" charset="0"/>
                </a:rPr>
                <a:t> </a:t>
              </a:r>
              <a:r>
                <a:rPr lang="en-US" sz="2800" dirty="0" err="1">
                  <a:latin typeface="Arial Narrow" panose="020B0606020202030204" pitchFamily="34" charset="0"/>
                </a:rPr>
                <a:t>kualitas</a:t>
              </a:r>
              <a:r>
                <a:rPr lang="en-US" sz="2800" dirty="0">
                  <a:latin typeface="Arial Narrow" panose="020B0606020202030204" pitchFamily="34" charset="0"/>
                </a:rPr>
                <a:t> </a:t>
              </a:r>
              <a:r>
                <a:rPr lang="en-US" sz="2800" dirty="0" err="1">
                  <a:latin typeface="Arial Narrow" panose="020B0606020202030204" pitchFamily="34" charset="0"/>
                </a:rPr>
                <a:t>pelayanan</a:t>
              </a:r>
              <a:r>
                <a:rPr lang="en-US" sz="2800" dirty="0">
                  <a:latin typeface="Arial Narrow" panose="020B0606020202030204" pitchFamily="34" charset="0"/>
                </a:rPr>
                <a:t> (</a:t>
              </a:r>
              <a:r>
                <a:rPr lang="en-US" sz="2800" dirty="0" err="1">
                  <a:latin typeface="Arial Narrow" panose="020B0606020202030204" pitchFamily="34" charset="0"/>
                </a:rPr>
                <a:t>Misi</a:t>
              </a:r>
              <a:r>
                <a:rPr lang="en-US" sz="2800" dirty="0">
                  <a:latin typeface="Arial Narrow" panose="020B0606020202030204" pitchFamily="34" charset="0"/>
                </a:rPr>
                <a:t> ke-5).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527940" y="2705725"/>
            <a:ext cx="6344093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 err="1" smtClean="0">
                <a:solidFill>
                  <a:schemeClr val="bg1"/>
                </a:solidFill>
                <a:cs typeface="Arial" pitchFamily="34" charset="0"/>
              </a:rPr>
              <a:t>Kondisi</a:t>
            </a:r>
            <a:r>
              <a:rPr lang="en-US" altLang="ko-KR" sz="4400" dirty="0" smtClean="0">
                <a:solidFill>
                  <a:schemeClr val="bg1"/>
                </a:solidFill>
                <a:cs typeface="Arial" pitchFamily="34" charset="0"/>
              </a:rPr>
              <a:t> ASN </a:t>
            </a:r>
            <a:r>
              <a:rPr lang="en-US" altLang="ko-KR" sz="4400" dirty="0" err="1" smtClean="0">
                <a:solidFill>
                  <a:schemeClr val="bg1"/>
                </a:solidFill>
                <a:cs typeface="Arial" pitchFamily="34" charset="0"/>
              </a:rPr>
              <a:t>Pemerintah</a:t>
            </a:r>
            <a:r>
              <a:rPr lang="en-US" altLang="ko-KR" sz="4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4400" dirty="0" err="1" smtClean="0">
                <a:solidFill>
                  <a:schemeClr val="bg1"/>
                </a:solidFill>
                <a:cs typeface="Arial" pitchFamily="34" charset="0"/>
              </a:rPr>
              <a:t>Provinsi</a:t>
            </a:r>
            <a:r>
              <a:rPr lang="en-US" altLang="ko-KR" sz="4400" dirty="0" smtClean="0">
                <a:solidFill>
                  <a:schemeClr val="bg1"/>
                </a:solidFill>
                <a:cs typeface="Arial" pitchFamily="34" charset="0"/>
              </a:rPr>
              <a:t> NTT</a:t>
            </a:r>
            <a:endParaRPr lang="ko-KR" altLang="en-US" sz="4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Placeholder 113"/>
          <p:cNvSpPr>
            <a:spLocks noGrp="1"/>
          </p:cNvSpPr>
          <p:nvPr>
            <p:ph type="body" sz="quarter" idx="10"/>
          </p:nvPr>
        </p:nvSpPr>
        <p:spPr>
          <a:xfrm>
            <a:off x="-383246" y="513797"/>
            <a:ext cx="11573197" cy="724247"/>
          </a:xfrm>
        </p:spPr>
        <p:txBody>
          <a:bodyPr/>
          <a:lstStyle/>
          <a:p>
            <a:r>
              <a:rPr lang="en-US" dirty="0" err="1" smtClean="0"/>
              <a:t>Pegawai</a:t>
            </a:r>
            <a:r>
              <a:rPr lang="en-US" dirty="0" smtClean="0"/>
              <a:t> </a:t>
            </a:r>
            <a:r>
              <a:rPr lang="en-US" dirty="0" err="1" smtClean="0"/>
              <a:t>Menurut</a:t>
            </a:r>
            <a:r>
              <a:rPr lang="en-US" dirty="0" smtClean="0"/>
              <a:t> </a:t>
            </a:r>
            <a:r>
              <a:rPr lang="en-US" dirty="0" err="1" smtClean="0"/>
              <a:t>Jenjang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endParaRPr lang="en-US" dirty="0"/>
          </a:p>
        </p:txBody>
      </p:sp>
      <p:graphicFrame>
        <p:nvGraphicFramePr>
          <p:cNvPr id="115" name="Table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325321"/>
              </p:ext>
            </p:extLst>
          </p:nvPr>
        </p:nvGraphicFramePr>
        <p:xfrm>
          <a:off x="638626" y="1811792"/>
          <a:ext cx="10551887" cy="314325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90059"/>
                <a:gridCol w="1629174"/>
                <a:gridCol w="1817440"/>
                <a:gridCol w="1748423"/>
                <a:gridCol w="1817440"/>
                <a:gridCol w="1449351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Tingkat </a:t>
                      </a:r>
                      <a:r>
                        <a:rPr lang="en-US" sz="2000" b="1" u="none" strike="noStrike" dirty="0" err="1">
                          <a:effectLst/>
                        </a:rPr>
                        <a:t>Pendidikan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r>
                        <a:rPr lang="en-US" sz="2000" b="1" u="none" strike="noStrike" dirty="0" err="1" smtClean="0">
                          <a:effectLst/>
                        </a:rPr>
                        <a:t>Jenis</a:t>
                      </a:r>
                      <a:r>
                        <a:rPr lang="en-US" sz="2000" b="1" u="none" strike="noStrike" dirty="0" smtClean="0">
                          <a:effectLst/>
                        </a:rPr>
                        <a:t> </a:t>
                      </a:r>
                      <a:r>
                        <a:rPr lang="en-US" sz="2000" b="1" u="none" strike="noStrike" dirty="0" err="1" smtClean="0">
                          <a:effectLst/>
                        </a:rPr>
                        <a:t>Kelamin</a:t>
                      </a:r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Prosentase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Laki-laki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Perempuan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Laki-laki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Perempuan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Rata-rata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72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3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96,00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4,00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0,53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SLTP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114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8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93,44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6,56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0,86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SLTA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1.435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709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67,21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32,79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15,26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Diploma 1-3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599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803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42,72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57,28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9,89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4.912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4.944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49,78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50,22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69,63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330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206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61,57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38,43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3,78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S3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6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85,71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14,29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0,05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Jumlah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effectLst/>
                        </a:rPr>
                        <a:t>7.468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effectLst/>
                        </a:rPr>
                        <a:t> </a:t>
                      </a:r>
                      <a:r>
                        <a:rPr lang="en-US" sz="2000" b="1" u="none" strike="noStrike" dirty="0">
                          <a:effectLst/>
                        </a:rPr>
                        <a:t>6.674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effectLst/>
                        </a:rPr>
                        <a:t>52,83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47,17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23D3E5F4-EC1C-4712-B3B5-7A0062FCF09C}"/>
              </a:ext>
            </a:extLst>
          </p:cNvPr>
          <p:cNvSpPr txBox="1"/>
          <p:nvPr/>
        </p:nvSpPr>
        <p:spPr>
          <a:xfrm>
            <a:off x="566057" y="5113365"/>
            <a:ext cx="1046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Merujuk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aspek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pendidikan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ASN,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terbanyak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pada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jenjang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pendidikan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tinggi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mulai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dari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diploma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sampai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S3,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dengan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prosentase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mencapai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83,35%.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Sementara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sisanya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adalah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pendidikan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menengah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kebawah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sebanyak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16,75%.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Jenjang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pendidikan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sarjana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terbanyak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jenjang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S1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sebanyak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9.867 orang (69,63%),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kemudian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diikuti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jenjang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pendidikan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diploma (D1-D3)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sebanyak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1.402 orang (9,89%).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Jenjang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pendidikan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sarjana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dua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(S2)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sebanyak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536 orang (3,78%),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sementara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jenjang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sarjana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tiga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(S3)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sebanyak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 orang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(0,05%). </a:t>
            </a: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9C87170-36E2-45D7-B3F6-100371437BF7}"/>
              </a:ext>
            </a:extLst>
          </p:cNvPr>
          <p:cNvSpPr txBox="1"/>
          <p:nvPr/>
        </p:nvSpPr>
        <p:spPr>
          <a:xfrm>
            <a:off x="178106" y="4931323"/>
            <a:ext cx="5256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Sumber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: Grand Design </a:t>
            </a:r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Pengembangan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ASN </a:t>
            </a:r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Provinsi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NTT 2020 - 2024</a:t>
            </a:r>
            <a:endParaRPr lang="ko-KR" altLang="en-US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354" y="469455"/>
            <a:ext cx="9432446" cy="724247"/>
          </a:xfrm>
        </p:spPr>
        <p:txBody>
          <a:bodyPr>
            <a:noAutofit/>
          </a:bodyPr>
          <a:lstStyle/>
          <a:p>
            <a:r>
              <a:rPr lang="en-US" sz="4800" dirty="0" err="1" smtClean="0"/>
              <a:t>Prosentas</a:t>
            </a:r>
            <a:r>
              <a:rPr lang="en-US" sz="4800" dirty="0" smtClean="0"/>
              <a:t> </a:t>
            </a:r>
            <a:r>
              <a:rPr lang="en-US" sz="4800" dirty="0" err="1" smtClean="0"/>
              <a:t>Pegawai</a:t>
            </a:r>
            <a:r>
              <a:rPr lang="en-US" sz="4800" dirty="0" smtClean="0"/>
              <a:t> </a:t>
            </a:r>
            <a:r>
              <a:rPr lang="en-US" sz="4800" dirty="0" err="1" smtClean="0"/>
              <a:t>Menurut</a:t>
            </a:r>
            <a:r>
              <a:rPr lang="en-US" sz="4800" dirty="0" smtClean="0"/>
              <a:t> </a:t>
            </a:r>
            <a:r>
              <a:rPr lang="en-US" sz="4800" dirty="0" err="1" smtClean="0"/>
              <a:t>Kelompok</a:t>
            </a:r>
            <a:r>
              <a:rPr lang="en-US" sz="4800" dirty="0" smtClean="0"/>
              <a:t> </a:t>
            </a:r>
            <a:r>
              <a:rPr lang="en-US" sz="4800" dirty="0" err="1" smtClean="0"/>
              <a:t>Umur</a:t>
            </a:r>
            <a:endParaRPr lang="en-US" sz="4800" dirty="0"/>
          </a:p>
        </p:txBody>
      </p:sp>
      <p:sp>
        <p:nvSpPr>
          <p:cNvPr id="3" name="Rounded Rectangle 41">
            <a:extLst>
              <a:ext uri="{FF2B5EF4-FFF2-40B4-BE49-F238E27FC236}">
                <a16:creationId xmlns="" xmlns:a16="http://schemas.microsoft.com/office/drawing/2014/main" id="{4684D842-C164-4FA7-9225-218DEEDB15E0}"/>
              </a:ext>
            </a:extLst>
          </p:cNvPr>
          <p:cNvSpPr/>
          <p:nvPr/>
        </p:nvSpPr>
        <p:spPr>
          <a:xfrm>
            <a:off x="6088169" y="1724450"/>
            <a:ext cx="504056" cy="2952328"/>
          </a:xfrm>
          <a:prstGeom prst="roundRect">
            <a:avLst>
              <a:gd name="adj" fmla="val 50000"/>
            </a:avLst>
          </a:prstGeom>
          <a:solidFill>
            <a:schemeClr val="accent4">
              <a:alpha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" name="Rounded Rectangle 1">
            <a:extLst>
              <a:ext uri="{FF2B5EF4-FFF2-40B4-BE49-F238E27FC236}">
                <a16:creationId xmlns="" xmlns:a16="http://schemas.microsoft.com/office/drawing/2014/main" id="{84AD1BEF-4ABD-455F-8626-57155C7532E2}"/>
              </a:ext>
            </a:extLst>
          </p:cNvPr>
          <p:cNvSpPr/>
          <p:nvPr/>
        </p:nvSpPr>
        <p:spPr>
          <a:xfrm>
            <a:off x="676848" y="1724450"/>
            <a:ext cx="504056" cy="2952328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" name="Rounded Rectangle 21">
            <a:extLst>
              <a:ext uri="{FF2B5EF4-FFF2-40B4-BE49-F238E27FC236}">
                <a16:creationId xmlns="" xmlns:a16="http://schemas.microsoft.com/office/drawing/2014/main" id="{D4DD5AFF-9E51-4041-8961-96A710A40DD0}"/>
              </a:ext>
            </a:extLst>
          </p:cNvPr>
          <p:cNvSpPr/>
          <p:nvPr/>
        </p:nvSpPr>
        <p:spPr>
          <a:xfrm>
            <a:off x="2480622" y="1724450"/>
            <a:ext cx="504056" cy="2952328"/>
          </a:xfrm>
          <a:prstGeom prst="roundRect">
            <a:avLst>
              <a:gd name="adj" fmla="val 50000"/>
            </a:avLst>
          </a:prstGeom>
          <a:solidFill>
            <a:schemeClr val="accent2">
              <a:alpha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" name="Rounded Rectangle 31">
            <a:extLst>
              <a:ext uri="{FF2B5EF4-FFF2-40B4-BE49-F238E27FC236}">
                <a16:creationId xmlns="" xmlns:a16="http://schemas.microsoft.com/office/drawing/2014/main" id="{3DB0A9A0-45A5-476D-A912-9D8E2049570D}"/>
              </a:ext>
            </a:extLst>
          </p:cNvPr>
          <p:cNvSpPr/>
          <p:nvPr/>
        </p:nvSpPr>
        <p:spPr>
          <a:xfrm>
            <a:off x="4284396" y="1724450"/>
            <a:ext cx="504056" cy="2952328"/>
          </a:xfrm>
          <a:prstGeom prst="roundRect">
            <a:avLst>
              <a:gd name="adj" fmla="val 50000"/>
            </a:avLst>
          </a:prstGeom>
          <a:solidFill>
            <a:schemeClr val="accent3">
              <a:alpha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aphicFrame>
        <p:nvGraphicFramePr>
          <p:cNvPr id="7" name="Chart 8">
            <a:extLst>
              <a:ext uri="{FF2B5EF4-FFF2-40B4-BE49-F238E27FC236}">
                <a16:creationId xmlns="" xmlns:a16="http://schemas.microsoft.com/office/drawing/2014/main" id="{7628CA2F-CDA0-4CB6-BA44-6017447577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316973"/>
              </p:ext>
            </p:extLst>
          </p:nvPr>
        </p:nvGraphicFramePr>
        <p:xfrm>
          <a:off x="-112711" y="1953874"/>
          <a:ext cx="7499838" cy="2703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BCDA40A-5612-480E-BA93-FCDABCCC7009}"/>
              </a:ext>
            </a:extLst>
          </p:cNvPr>
          <p:cNvGrpSpPr/>
          <p:nvPr/>
        </p:nvGrpSpPr>
        <p:grpSpPr>
          <a:xfrm>
            <a:off x="5651456" y="4258817"/>
            <a:ext cx="1377485" cy="1377485"/>
            <a:chOff x="683568" y="2000250"/>
            <a:chExt cx="1858067" cy="1858067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44D1FDF3-2052-4F87-930A-8B629BED73E8}"/>
                </a:ext>
              </a:extLst>
            </p:cNvPr>
            <p:cNvGrpSpPr/>
            <p:nvPr/>
          </p:nvGrpSpPr>
          <p:grpSpPr>
            <a:xfrm>
              <a:off x="892673" y="2209355"/>
              <a:ext cx="1439856" cy="1439856"/>
              <a:chOff x="899592" y="1935673"/>
              <a:chExt cx="1216999" cy="1216999"/>
            </a:xfrm>
          </p:grpSpPr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9621DD4C-93F4-452F-BD9C-6E7FC7C09916}"/>
                  </a:ext>
                </a:extLst>
              </p:cNvPr>
              <p:cNvSpPr/>
              <p:nvPr/>
            </p:nvSpPr>
            <p:spPr>
              <a:xfrm>
                <a:off x="899592" y="1935673"/>
                <a:ext cx="1216999" cy="1216999"/>
              </a:xfrm>
              <a:prstGeom prst="ellipse">
                <a:avLst/>
              </a:prstGeom>
              <a:solidFill>
                <a:schemeClr val="accent4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E6B9C951-4FF2-40F8-8B26-BECD29E94F23}"/>
                  </a:ext>
                </a:extLst>
              </p:cNvPr>
              <p:cNvSpPr/>
              <p:nvPr/>
            </p:nvSpPr>
            <p:spPr>
              <a:xfrm>
                <a:off x="999394" y="2035475"/>
                <a:ext cx="1017395" cy="10173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0" name="Pie 37">
              <a:extLst>
                <a:ext uri="{FF2B5EF4-FFF2-40B4-BE49-F238E27FC236}">
                  <a16:creationId xmlns="" xmlns:a16="http://schemas.microsoft.com/office/drawing/2014/main" id="{BB49B6A6-122E-4BA0-B8FE-4B0608D82889}"/>
                </a:ext>
              </a:extLst>
            </p:cNvPr>
            <p:cNvSpPr/>
            <p:nvPr/>
          </p:nvSpPr>
          <p:spPr>
            <a:xfrm>
              <a:off x="683568" y="2000250"/>
              <a:ext cx="1858067" cy="1858067"/>
            </a:xfrm>
            <a:prstGeom prst="pie">
              <a:avLst>
                <a:gd name="adj1" fmla="val 19058730"/>
                <a:gd name="adj2" fmla="val 16200000"/>
              </a:avLst>
            </a:prstGeom>
            <a:solidFill>
              <a:schemeClr val="accent4">
                <a:alpha val="20000"/>
              </a:schemeClr>
            </a:soli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alpha val="19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543B3EA2-9975-4D1D-99BE-9A5B5C1112DE}"/>
                </a:ext>
              </a:extLst>
            </p:cNvPr>
            <p:cNvSpPr txBox="1"/>
            <p:nvPr/>
          </p:nvSpPr>
          <p:spPr>
            <a:xfrm>
              <a:off x="892675" y="2638838"/>
              <a:ext cx="1439856" cy="53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rPr>
                <a:t>46,65%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7DD4F14-B8AA-45BD-BDD9-F1B6EF5B2E54}"/>
              </a:ext>
            </a:extLst>
          </p:cNvPr>
          <p:cNvSpPr txBox="1"/>
          <p:nvPr/>
        </p:nvSpPr>
        <p:spPr>
          <a:xfrm>
            <a:off x="5726391" y="5697458"/>
            <a:ext cx="1227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&gt;= 46 </a:t>
            </a:r>
            <a:r>
              <a:rPr lang="en-US" altLang="ko-KR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Tahun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533F75B-46C4-4CBA-94E8-5FD52CB7DA22}"/>
              </a:ext>
            </a:extLst>
          </p:cNvPr>
          <p:cNvGrpSpPr/>
          <p:nvPr/>
        </p:nvGrpSpPr>
        <p:grpSpPr>
          <a:xfrm>
            <a:off x="240135" y="4258817"/>
            <a:ext cx="1377485" cy="1377485"/>
            <a:chOff x="683568" y="2000250"/>
            <a:chExt cx="1858067" cy="1858067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709DC21D-7171-428C-A4BF-B3825E134748}"/>
                </a:ext>
              </a:extLst>
            </p:cNvPr>
            <p:cNvGrpSpPr/>
            <p:nvPr/>
          </p:nvGrpSpPr>
          <p:grpSpPr>
            <a:xfrm>
              <a:off x="892673" y="2209355"/>
              <a:ext cx="1439856" cy="1439856"/>
              <a:chOff x="899592" y="1935673"/>
              <a:chExt cx="1216999" cy="1216999"/>
            </a:xfrm>
          </p:grpSpPr>
          <p:sp>
            <p:nvSpPr>
              <p:cNvPr id="19" name="Oval 18">
                <a:extLst>
                  <a:ext uri="{FF2B5EF4-FFF2-40B4-BE49-F238E27FC236}">
                    <a16:creationId xmlns="" xmlns:a16="http://schemas.microsoft.com/office/drawing/2014/main" id="{9F331762-C02D-407C-AAB4-A994BDC10B3C}"/>
                  </a:ext>
                </a:extLst>
              </p:cNvPr>
              <p:cNvSpPr/>
              <p:nvPr/>
            </p:nvSpPr>
            <p:spPr>
              <a:xfrm>
                <a:off x="899592" y="1935673"/>
                <a:ext cx="1216999" cy="1216999"/>
              </a:xfrm>
              <a:prstGeom prst="ellipse">
                <a:avLst/>
              </a:prstGeom>
              <a:solidFill>
                <a:schemeClr val="accent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E322D2B1-2CEE-41A5-A9BD-0F0B0348F514}"/>
                  </a:ext>
                </a:extLst>
              </p:cNvPr>
              <p:cNvSpPr/>
              <p:nvPr/>
            </p:nvSpPr>
            <p:spPr>
              <a:xfrm>
                <a:off x="999394" y="2035475"/>
                <a:ext cx="1017395" cy="10173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7" name="Pie 8">
              <a:extLst>
                <a:ext uri="{FF2B5EF4-FFF2-40B4-BE49-F238E27FC236}">
                  <a16:creationId xmlns="" xmlns:a16="http://schemas.microsoft.com/office/drawing/2014/main" id="{C5E50A53-DB79-46B4-99DD-C6BAD6354788}"/>
                </a:ext>
              </a:extLst>
            </p:cNvPr>
            <p:cNvSpPr/>
            <p:nvPr/>
          </p:nvSpPr>
          <p:spPr>
            <a:xfrm>
              <a:off x="683568" y="2000250"/>
              <a:ext cx="1858067" cy="1858067"/>
            </a:xfrm>
            <a:prstGeom prst="pie">
              <a:avLst/>
            </a:prstGeom>
            <a:solidFill>
              <a:schemeClr val="accent1">
                <a:alpha val="20000"/>
              </a:schemeClr>
            </a:soli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alpha val="19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A394F01-8159-4F43-A969-F76577F3BA27}"/>
                </a:ext>
              </a:extLst>
            </p:cNvPr>
            <p:cNvSpPr txBox="1"/>
            <p:nvPr/>
          </p:nvSpPr>
          <p:spPr>
            <a:xfrm>
              <a:off x="892675" y="2638838"/>
              <a:ext cx="1439856" cy="53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rPr>
                <a:t>0,29%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9C87170-36E2-45D7-B3F6-100371437BF7}"/>
              </a:ext>
            </a:extLst>
          </p:cNvPr>
          <p:cNvSpPr txBox="1"/>
          <p:nvPr/>
        </p:nvSpPr>
        <p:spPr>
          <a:xfrm>
            <a:off x="315070" y="5697458"/>
            <a:ext cx="1227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&lt;= 25 </a:t>
            </a:r>
            <a:r>
              <a:rPr lang="en-US" altLang="ko-KR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Tahun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A362EE0-5391-4A78-9EA3-FC870E8688B1}"/>
              </a:ext>
            </a:extLst>
          </p:cNvPr>
          <p:cNvGrpSpPr/>
          <p:nvPr/>
        </p:nvGrpSpPr>
        <p:grpSpPr>
          <a:xfrm>
            <a:off x="2043909" y="4258817"/>
            <a:ext cx="1377485" cy="1377485"/>
            <a:chOff x="683568" y="2000250"/>
            <a:chExt cx="1858067" cy="1858067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D575609D-D0F4-44CA-9968-C53AE4741FB2}"/>
                </a:ext>
              </a:extLst>
            </p:cNvPr>
            <p:cNvGrpSpPr/>
            <p:nvPr/>
          </p:nvGrpSpPr>
          <p:grpSpPr>
            <a:xfrm>
              <a:off x="892673" y="2209355"/>
              <a:ext cx="1439856" cy="1439856"/>
              <a:chOff x="899592" y="1935673"/>
              <a:chExt cx="1216999" cy="1216999"/>
            </a:xfrm>
          </p:grpSpPr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7753AFAC-146C-428D-B2B7-853DC4D59CAC}"/>
                  </a:ext>
                </a:extLst>
              </p:cNvPr>
              <p:cNvSpPr/>
              <p:nvPr/>
            </p:nvSpPr>
            <p:spPr>
              <a:xfrm>
                <a:off x="899592" y="1935673"/>
                <a:ext cx="1216999" cy="1216999"/>
              </a:xfrm>
              <a:prstGeom prst="ellipse">
                <a:avLst/>
              </a:prstGeom>
              <a:solidFill>
                <a:schemeClr val="accent2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="" xmlns:a16="http://schemas.microsoft.com/office/drawing/2014/main" id="{10798194-AFDF-4A1C-92A7-F1B8D650B812}"/>
                  </a:ext>
                </a:extLst>
              </p:cNvPr>
              <p:cNvSpPr/>
              <p:nvPr/>
            </p:nvSpPr>
            <p:spPr>
              <a:xfrm>
                <a:off x="999394" y="2035475"/>
                <a:ext cx="1017395" cy="10173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4" name="Pie 17">
              <a:extLst>
                <a:ext uri="{FF2B5EF4-FFF2-40B4-BE49-F238E27FC236}">
                  <a16:creationId xmlns="" xmlns:a16="http://schemas.microsoft.com/office/drawing/2014/main" id="{8736A24C-CCAA-4A26-B905-DE3D48CB4114}"/>
                </a:ext>
              </a:extLst>
            </p:cNvPr>
            <p:cNvSpPr/>
            <p:nvPr/>
          </p:nvSpPr>
          <p:spPr>
            <a:xfrm>
              <a:off x="683568" y="2000250"/>
              <a:ext cx="1858067" cy="1858067"/>
            </a:xfrm>
            <a:prstGeom prst="pie">
              <a:avLst>
                <a:gd name="adj1" fmla="val 8660819"/>
                <a:gd name="adj2" fmla="val 16200000"/>
              </a:avLst>
            </a:prstGeom>
            <a:solidFill>
              <a:schemeClr val="accent2">
                <a:alpha val="20000"/>
              </a:schemeClr>
            </a:soli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alpha val="19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42151E3C-F9C2-43AE-A82C-B7603B23D551}"/>
                </a:ext>
              </a:extLst>
            </p:cNvPr>
            <p:cNvSpPr txBox="1"/>
            <p:nvPr/>
          </p:nvSpPr>
          <p:spPr>
            <a:xfrm>
              <a:off x="892675" y="2638838"/>
              <a:ext cx="1439856" cy="53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rPr>
                <a:t>14,32%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BDD371B-2388-4F06-9F8D-21D196ED70CB}"/>
              </a:ext>
            </a:extLst>
          </p:cNvPr>
          <p:cNvSpPr txBox="1"/>
          <p:nvPr/>
        </p:nvSpPr>
        <p:spPr>
          <a:xfrm>
            <a:off x="2118844" y="5697458"/>
            <a:ext cx="1227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25 - 35 </a:t>
            </a:r>
            <a:r>
              <a:rPr lang="en-US" altLang="ko-KR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Tahun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B88B2931-7C66-4AAF-93F7-12B9FC924545}"/>
              </a:ext>
            </a:extLst>
          </p:cNvPr>
          <p:cNvGrpSpPr/>
          <p:nvPr/>
        </p:nvGrpSpPr>
        <p:grpSpPr>
          <a:xfrm>
            <a:off x="3847683" y="4258817"/>
            <a:ext cx="1377485" cy="1377485"/>
            <a:chOff x="683568" y="2000250"/>
            <a:chExt cx="1858067" cy="1858067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8606E3B4-17CA-4CDF-9EBB-6D4B4089C343}"/>
                </a:ext>
              </a:extLst>
            </p:cNvPr>
            <p:cNvGrpSpPr/>
            <p:nvPr/>
          </p:nvGrpSpPr>
          <p:grpSpPr>
            <a:xfrm>
              <a:off x="892673" y="2209355"/>
              <a:ext cx="1439856" cy="1439856"/>
              <a:chOff x="899592" y="1935673"/>
              <a:chExt cx="1216999" cy="1216999"/>
            </a:xfrm>
          </p:grpSpPr>
          <p:sp>
            <p:nvSpPr>
              <p:cNvPr id="33" name="Oval 32">
                <a:extLst>
                  <a:ext uri="{FF2B5EF4-FFF2-40B4-BE49-F238E27FC236}">
                    <a16:creationId xmlns="" xmlns:a16="http://schemas.microsoft.com/office/drawing/2014/main" id="{275F8278-59DD-4396-B7B9-3FEFBCFFFF05}"/>
                  </a:ext>
                </a:extLst>
              </p:cNvPr>
              <p:cNvSpPr/>
              <p:nvPr/>
            </p:nvSpPr>
            <p:spPr>
              <a:xfrm>
                <a:off x="899592" y="1935673"/>
                <a:ext cx="1216999" cy="1216999"/>
              </a:xfrm>
              <a:prstGeom prst="ellipse">
                <a:avLst/>
              </a:prstGeom>
              <a:solidFill>
                <a:schemeClr val="accent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DD64A867-B6CD-4E9C-B4B7-55E2696FD5DB}"/>
                  </a:ext>
                </a:extLst>
              </p:cNvPr>
              <p:cNvSpPr/>
              <p:nvPr/>
            </p:nvSpPr>
            <p:spPr>
              <a:xfrm>
                <a:off x="999394" y="2035475"/>
                <a:ext cx="1017395" cy="10173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31" name="Pie 27">
              <a:extLst>
                <a:ext uri="{FF2B5EF4-FFF2-40B4-BE49-F238E27FC236}">
                  <a16:creationId xmlns="" xmlns:a16="http://schemas.microsoft.com/office/drawing/2014/main" id="{5D023632-2EC3-4768-8E51-5353AF00412C}"/>
                </a:ext>
              </a:extLst>
            </p:cNvPr>
            <p:cNvSpPr/>
            <p:nvPr/>
          </p:nvSpPr>
          <p:spPr>
            <a:xfrm>
              <a:off x="683568" y="2000250"/>
              <a:ext cx="1858067" cy="1858067"/>
            </a:xfrm>
            <a:prstGeom prst="pie">
              <a:avLst>
                <a:gd name="adj1" fmla="val 5375902"/>
                <a:gd name="adj2" fmla="val 16200000"/>
              </a:avLst>
            </a:prstGeom>
            <a:solidFill>
              <a:schemeClr val="accent3">
                <a:alpha val="20000"/>
              </a:schemeClr>
            </a:soli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alpha val="19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0C40F9F-DB90-4AA4-BB6B-1EF96E124643}"/>
                </a:ext>
              </a:extLst>
            </p:cNvPr>
            <p:cNvSpPr txBox="1"/>
            <p:nvPr/>
          </p:nvSpPr>
          <p:spPr>
            <a:xfrm>
              <a:off x="892675" y="2638838"/>
              <a:ext cx="1439856" cy="53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rPr>
                <a:t>38,73%</a:t>
              </a:r>
              <a:endPara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C797D49-E8D7-45ED-8E64-EE26E9B8B4A1}"/>
              </a:ext>
            </a:extLst>
          </p:cNvPr>
          <p:cNvSpPr txBox="1"/>
          <p:nvPr/>
        </p:nvSpPr>
        <p:spPr>
          <a:xfrm>
            <a:off x="3922618" y="5697458"/>
            <a:ext cx="1227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36 – 45 </a:t>
            </a:r>
            <a:r>
              <a:rPr lang="en-US" altLang="ko-KR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Tahun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타원 65">
            <a:extLst>
              <a:ext uri="{FF2B5EF4-FFF2-40B4-BE49-F238E27FC236}">
                <a16:creationId xmlns="" xmlns:a16="http://schemas.microsoft.com/office/drawing/2014/main" id="{C11933D5-8208-40B8-997D-100B78AD2EF9}"/>
              </a:ext>
            </a:extLst>
          </p:cNvPr>
          <p:cNvSpPr/>
          <p:nvPr/>
        </p:nvSpPr>
        <p:spPr>
          <a:xfrm>
            <a:off x="2572971" y="3654853"/>
            <a:ext cx="333818" cy="367200"/>
          </a:xfrm>
          <a:prstGeom prst="ellips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1" name="타원 66">
            <a:extLst>
              <a:ext uri="{FF2B5EF4-FFF2-40B4-BE49-F238E27FC236}">
                <a16:creationId xmlns="" xmlns:a16="http://schemas.microsoft.com/office/drawing/2014/main" id="{2B2BD208-A7D5-437D-B8C8-271B581079E7}"/>
              </a:ext>
            </a:extLst>
          </p:cNvPr>
          <p:cNvSpPr/>
          <p:nvPr/>
        </p:nvSpPr>
        <p:spPr>
          <a:xfrm>
            <a:off x="4385293" y="2498035"/>
            <a:ext cx="303471" cy="367200"/>
          </a:xfrm>
          <a:prstGeom prst="ellipse">
            <a:avLst/>
          </a:prstGeom>
          <a:solidFill>
            <a:schemeClr val="accent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2" name="타원 67">
            <a:extLst>
              <a:ext uri="{FF2B5EF4-FFF2-40B4-BE49-F238E27FC236}">
                <a16:creationId xmlns="" xmlns:a16="http://schemas.microsoft.com/office/drawing/2014/main" id="{633D802D-06C3-4BE2-839A-93EBBA334EE1}"/>
              </a:ext>
            </a:extLst>
          </p:cNvPr>
          <p:cNvSpPr/>
          <p:nvPr/>
        </p:nvSpPr>
        <p:spPr>
          <a:xfrm>
            <a:off x="6189446" y="2130835"/>
            <a:ext cx="333818" cy="367200"/>
          </a:xfrm>
          <a:prstGeom prst="ellipse">
            <a:avLst/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3D3E5F4-EC1C-4712-B3B5-7A0062FCF09C}"/>
              </a:ext>
            </a:extLst>
          </p:cNvPr>
          <p:cNvSpPr txBox="1"/>
          <p:nvPr/>
        </p:nvSpPr>
        <p:spPr>
          <a:xfrm>
            <a:off x="6792032" y="1284595"/>
            <a:ext cx="49647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Perkembangan</a:t>
            </a:r>
            <a:r>
              <a:rPr lang="en-US" sz="1600" dirty="0"/>
              <a:t> </a:t>
            </a:r>
            <a:r>
              <a:rPr lang="en-US" sz="1600" dirty="0" err="1"/>
              <a:t>usia</a:t>
            </a:r>
            <a:r>
              <a:rPr lang="en-US" sz="1600" dirty="0"/>
              <a:t> ASN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kurun</a:t>
            </a:r>
            <a:r>
              <a:rPr lang="en-US" sz="1600" dirty="0"/>
              <a:t> </a:t>
            </a:r>
            <a:r>
              <a:rPr lang="en-US" sz="1600" dirty="0" err="1"/>
              <a:t>waktu</a:t>
            </a:r>
            <a:r>
              <a:rPr lang="en-US" sz="1600" dirty="0"/>
              <a:t> </a:t>
            </a:r>
            <a:r>
              <a:rPr lang="en-US" sz="1600" dirty="0" err="1" smtClean="0"/>
              <a:t>satu</a:t>
            </a:r>
            <a:r>
              <a:rPr lang="en-US" sz="1600" dirty="0" smtClean="0"/>
              <a:t> </a:t>
            </a:r>
            <a:r>
              <a:rPr lang="en-US" sz="1600" dirty="0" err="1"/>
              <a:t>tahun</a:t>
            </a:r>
            <a:r>
              <a:rPr lang="en-US" sz="1600" dirty="0"/>
              <a:t> </a:t>
            </a:r>
            <a:r>
              <a:rPr lang="en-US" sz="1600" dirty="0" err="1"/>
              <a:t>terakhir</a:t>
            </a:r>
            <a:r>
              <a:rPr lang="en-US" sz="1600" dirty="0"/>
              <a:t> </a:t>
            </a:r>
            <a:r>
              <a:rPr lang="en-US" sz="1600" dirty="0" smtClean="0"/>
              <a:t>(2020</a:t>
            </a:r>
            <a:r>
              <a:rPr lang="en-US" sz="1600" dirty="0"/>
              <a:t>) </a:t>
            </a:r>
            <a:r>
              <a:rPr lang="en-US" sz="1600" dirty="0" err="1"/>
              <a:t>khususnya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kelompok</a:t>
            </a:r>
            <a:r>
              <a:rPr lang="en-US" sz="1600" dirty="0"/>
              <a:t> </a:t>
            </a:r>
            <a:r>
              <a:rPr lang="en-US" sz="1600" dirty="0" err="1"/>
              <a:t>umur</a:t>
            </a:r>
            <a:r>
              <a:rPr lang="en-US" sz="1600" dirty="0"/>
              <a:t> </a:t>
            </a:r>
            <a:r>
              <a:rPr lang="en-US" sz="1600" dirty="0" err="1"/>
              <a:t>yaitu</a:t>
            </a:r>
            <a:r>
              <a:rPr lang="en-US" sz="1600" dirty="0"/>
              <a:t> </a:t>
            </a:r>
            <a:r>
              <a:rPr lang="en-US" sz="1600" dirty="0" smtClean="0"/>
              <a:t>25 - 45 </a:t>
            </a:r>
            <a:r>
              <a:rPr lang="en-US" sz="1600" dirty="0" err="1"/>
              <a:t>tahun</a:t>
            </a:r>
            <a:r>
              <a:rPr lang="en-US" sz="1600" dirty="0"/>
              <a:t>, </a:t>
            </a:r>
            <a:r>
              <a:rPr lang="en-US" sz="1600" dirty="0" err="1"/>
              <a:t>memperlihatkan</a:t>
            </a:r>
            <a:r>
              <a:rPr lang="en-US" sz="1600" dirty="0"/>
              <a:t> </a:t>
            </a:r>
            <a:r>
              <a:rPr lang="en-US" sz="1600" dirty="0" err="1"/>
              <a:t>kenaikan</a:t>
            </a:r>
            <a:r>
              <a:rPr lang="en-US" sz="1600" dirty="0"/>
              <a:t> yang </a:t>
            </a:r>
            <a:r>
              <a:rPr lang="en-US" sz="1600" dirty="0" err="1"/>
              <a:t>cukup</a:t>
            </a:r>
            <a:r>
              <a:rPr lang="en-US" sz="1600" dirty="0"/>
              <a:t> </a:t>
            </a:r>
            <a:r>
              <a:rPr lang="en-US" sz="1600" dirty="0" err="1"/>
              <a:t>signifikan</a:t>
            </a:r>
            <a:r>
              <a:rPr lang="en-US" sz="1600" dirty="0"/>
              <a:t>. </a:t>
            </a:r>
            <a:r>
              <a:rPr lang="en-US" sz="1600" dirty="0" err="1"/>
              <a:t>Kondisi</a:t>
            </a:r>
            <a:r>
              <a:rPr lang="en-US" sz="1600" dirty="0"/>
              <a:t> </a:t>
            </a:r>
            <a:r>
              <a:rPr lang="en-US" sz="1600" dirty="0" err="1"/>
              <a:t>ini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hakekatnya</a:t>
            </a:r>
            <a:r>
              <a:rPr lang="en-US" sz="1600" dirty="0"/>
              <a:t> </a:t>
            </a:r>
            <a:r>
              <a:rPr lang="en-US" sz="1600" dirty="0" err="1"/>
              <a:t>menggambarkan</a:t>
            </a:r>
            <a:r>
              <a:rPr lang="en-US" sz="1600" dirty="0"/>
              <a:t> </a:t>
            </a:r>
            <a:r>
              <a:rPr lang="en-US" sz="1600" dirty="0" err="1"/>
              <a:t>tentang</a:t>
            </a:r>
            <a:r>
              <a:rPr lang="en-US" sz="1600" dirty="0"/>
              <a:t> </a:t>
            </a:r>
            <a:r>
              <a:rPr lang="en-US" sz="1600" dirty="0" err="1"/>
              <a:t>tingkat</a:t>
            </a:r>
            <a:r>
              <a:rPr lang="en-US" sz="1600" dirty="0"/>
              <a:t> </a:t>
            </a:r>
            <a:r>
              <a:rPr lang="en-US" sz="1600" dirty="0" err="1"/>
              <a:t>kematangan</a:t>
            </a:r>
            <a:r>
              <a:rPr lang="en-US" sz="1600" dirty="0"/>
              <a:t> </a:t>
            </a:r>
            <a:r>
              <a:rPr lang="en-US" sz="1600" dirty="0" err="1"/>
              <a:t>usia</a:t>
            </a:r>
            <a:r>
              <a:rPr lang="en-US" sz="1600" dirty="0"/>
              <a:t> ASN, yang </a:t>
            </a:r>
            <a:r>
              <a:rPr lang="en-US" sz="1600" dirty="0" err="1"/>
              <a:t>secara</a:t>
            </a:r>
            <a:r>
              <a:rPr lang="en-US" sz="1600" dirty="0"/>
              <a:t> </a:t>
            </a:r>
            <a:r>
              <a:rPr lang="en-US" sz="1600" dirty="0" err="1"/>
              <a:t>faktual</a:t>
            </a:r>
            <a:r>
              <a:rPr lang="en-US" sz="1600" dirty="0"/>
              <a:t> </a:t>
            </a:r>
            <a:r>
              <a:rPr lang="en-US" sz="1600" dirty="0" err="1"/>
              <a:t>diharapkan</a:t>
            </a:r>
            <a:r>
              <a:rPr lang="en-US" sz="1600" dirty="0"/>
              <a:t> </a:t>
            </a:r>
            <a:r>
              <a:rPr lang="en-US" sz="1600" dirty="0" err="1"/>
              <a:t>mampu</a:t>
            </a:r>
            <a:r>
              <a:rPr lang="en-US" sz="1600" dirty="0"/>
              <a:t> </a:t>
            </a:r>
            <a:r>
              <a:rPr lang="en-US" sz="1600" dirty="0" err="1"/>
              <a:t>memberikan</a:t>
            </a:r>
            <a:r>
              <a:rPr lang="en-US" sz="1600" dirty="0"/>
              <a:t> </a:t>
            </a:r>
            <a:r>
              <a:rPr lang="en-US" sz="1600" dirty="0" err="1"/>
              <a:t>dampak</a:t>
            </a:r>
            <a:r>
              <a:rPr lang="en-US" sz="1600" dirty="0"/>
              <a:t> </a:t>
            </a:r>
            <a:r>
              <a:rPr lang="en-US" sz="1600" dirty="0" err="1"/>
              <a:t>terhadap</a:t>
            </a:r>
            <a:r>
              <a:rPr lang="en-US" sz="1600" dirty="0"/>
              <a:t> </a:t>
            </a:r>
            <a:r>
              <a:rPr lang="en-US" sz="1600" dirty="0" err="1"/>
              <a:t>peningkatan</a:t>
            </a:r>
            <a:r>
              <a:rPr lang="en-US" sz="1600" dirty="0"/>
              <a:t> </a:t>
            </a:r>
            <a:r>
              <a:rPr lang="en-US" sz="1600" dirty="0" err="1"/>
              <a:t>produktivitas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kinerja</a:t>
            </a:r>
            <a:r>
              <a:rPr lang="en-US" sz="1600" dirty="0"/>
              <a:t> </a:t>
            </a:r>
            <a:r>
              <a:rPr lang="en-US" sz="1600" dirty="0" err="1"/>
              <a:t>penyelenggaraan</a:t>
            </a:r>
            <a:r>
              <a:rPr lang="en-US" sz="1600" dirty="0"/>
              <a:t> </a:t>
            </a:r>
            <a:r>
              <a:rPr lang="en-US" sz="1600" dirty="0" err="1"/>
              <a:t>pemerintahan</a:t>
            </a:r>
            <a:r>
              <a:rPr lang="en-US" sz="1600" dirty="0"/>
              <a:t>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Berdasarkan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kelompok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umur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ASN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secara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prosentase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terbesar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berada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pada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kelompok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umur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 50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tahun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memberikan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indikasi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bahwa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terdapat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potensial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ASN 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yang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akan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memasuki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purnabakti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9C87170-36E2-45D7-B3F6-100371437BF7}"/>
              </a:ext>
            </a:extLst>
          </p:cNvPr>
          <p:cNvSpPr txBox="1"/>
          <p:nvPr/>
        </p:nvSpPr>
        <p:spPr>
          <a:xfrm>
            <a:off x="831247" y="6036429"/>
            <a:ext cx="5256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Sumber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: Grand Design </a:t>
            </a:r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Pengembangan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ASN </a:t>
            </a:r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Provinsi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NTT 2020 - 2024</a:t>
            </a:r>
            <a:endParaRPr lang="ko-KR" altLang="en-US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8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33767" y="49964"/>
            <a:ext cx="11573197" cy="724247"/>
          </a:xfrm>
        </p:spPr>
        <p:txBody>
          <a:bodyPr>
            <a:noAutofit/>
          </a:bodyPr>
          <a:lstStyle/>
          <a:p>
            <a:r>
              <a:rPr lang="en-US" sz="4400" dirty="0" err="1" smtClean="0"/>
              <a:t>Jumlah</a:t>
            </a:r>
            <a:r>
              <a:rPr lang="en-US" sz="4400" dirty="0" smtClean="0"/>
              <a:t> PNS </a:t>
            </a:r>
            <a:r>
              <a:rPr lang="en-US" sz="4400" dirty="0" err="1" smtClean="0"/>
              <a:t>Menurut</a:t>
            </a:r>
            <a:r>
              <a:rPr lang="en-US" sz="4400" dirty="0" smtClean="0"/>
              <a:t> </a:t>
            </a:r>
            <a:r>
              <a:rPr lang="en-US" sz="4400" dirty="0" err="1" smtClean="0"/>
              <a:t>Golongan</a:t>
            </a:r>
            <a:r>
              <a:rPr lang="en-US" sz="4400" dirty="0" smtClean="0"/>
              <a:t> </a:t>
            </a:r>
            <a:r>
              <a:rPr lang="en-US" sz="4400" dirty="0" err="1" smtClean="0"/>
              <a:t>Ruang</a:t>
            </a:r>
            <a:endParaRPr lang="en-US" sz="44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042303F0-54AA-4DA8-B441-0A2840D76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636803"/>
              </p:ext>
            </p:extLst>
          </p:nvPr>
        </p:nvGraphicFramePr>
        <p:xfrm>
          <a:off x="323532" y="1249392"/>
          <a:ext cx="11573192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6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66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66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66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66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4664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466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44664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92311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200" b="1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Golongan</a:t>
                      </a:r>
                      <a:r>
                        <a:rPr lang="en-US" altLang="ko-KR" sz="32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I</a:t>
                      </a:r>
                      <a:endParaRPr lang="en-US" altLang="ko-KR" sz="3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3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200" b="1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Golongan</a:t>
                      </a:r>
                      <a:r>
                        <a:rPr lang="en-US" altLang="ko-KR" sz="32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II</a:t>
                      </a:r>
                      <a:endParaRPr lang="en-US" altLang="ko-KR" sz="3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3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200" b="1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Golongan</a:t>
                      </a:r>
                      <a:r>
                        <a:rPr lang="en-US" altLang="ko-KR" sz="32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III</a:t>
                      </a:r>
                      <a:endParaRPr lang="en-US" altLang="ko-KR" sz="3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3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200" b="1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Golongan</a:t>
                      </a:r>
                      <a:r>
                        <a:rPr lang="en-US" altLang="ko-KR" sz="32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IV</a:t>
                      </a:r>
                      <a:endParaRPr lang="en-US" altLang="ko-KR" sz="3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9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L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L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L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L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9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89</a:t>
                      </a:r>
                      <a:endParaRPr lang="ko-KR" altLang="en-US" sz="2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  <a:endParaRPr lang="ko-KR" altLang="en-US" sz="2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1.152</a:t>
                      </a:r>
                      <a:endParaRPr lang="ko-KR" altLang="en-US" sz="2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429</a:t>
                      </a:r>
                      <a:endParaRPr lang="ko-KR" altLang="en-US" sz="2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4.608</a:t>
                      </a:r>
                      <a:endParaRPr lang="ko-KR" altLang="en-US" sz="2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5.123</a:t>
                      </a:r>
                      <a:endParaRPr lang="ko-KR" altLang="en-US" sz="2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1.637</a:t>
                      </a:r>
                      <a:endParaRPr lang="ko-KR" altLang="en-US" sz="2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1.129</a:t>
                      </a:r>
                      <a:endParaRPr lang="ko-KR" altLang="en-US" sz="2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94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93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1.591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9.731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8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2.776</a:t>
                      </a:r>
                      <a:endParaRPr lang="ko-KR" altLang="en-US" sz="28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23529" y="4462272"/>
            <a:ext cx="11573196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Jumlah</a:t>
            </a:r>
            <a:r>
              <a:rPr lang="en-US" sz="1600" dirty="0"/>
              <a:t> ASN </a:t>
            </a:r>
            <a:r>
              <a:rPr lang="en-US" sz="1600" dirty="0" err="1"/>
              <a:t>berdasarkan</a:t>
            </a:r>
            <a:r>
              <a:rPr lang="en-US" sz="1600" dirty="0"/>
              <a:t> </a:t>
            </a:r>
            <a:r>
              <a:rPr lang="en-US" sz="1600" dirty="0" err="1"/>
              <a:t>kepangkatan</a:t>
            </a:r>
            <a:r>
              <a:rPr lang="en-US" sz="1600" dirty="0"/>
              <a:t>, </a:t>
            </a:r>
            <a:r>
              <a:rPr lang="en-US" sz="1600" dirty="0" err="1"/>
              <a:t>memperlihatkan</a:t>
            </a:r>
            <a:r>
              <a:rPr lang="en-US" sz="1600" dirty="0"/>
              <a:t> </a:t>
            </a:r>
            <a:r>
              <a:rPr lang="en-US" sz="1600" dirty="0" err="1"/>
              <a:t>adanya</a:t>
            </a:r>
            <a:r>
              <a:rPr lang="en-US" sz="1600" dirty="0"/>
              <a:t> </a:t>
            </a:r>
            <a:r>
              <a:rPr lang="en-US" sz="1600" dirty="0" err="1"/>
              <a:t>variasi</a:t>
            </a:r>
            <a:r>
              <a:rPr lang="en-US" sz="1600" dirty="0"/>
              <a:t> </a:t>
            </a:r>
            <a:r>
              <a:rPr lang="en-US" sz="1600" dirty="0" err="1"/>
              <a:t>baik</a:t>
            </a:r>
            <a:r>
              <a:rPr lang="en-US" sz="1600" dirty="0"/>
              <a:t> </a:t>
            </a:r>
            <a:r>
              <a:rPr lang="en-US" sz="1600" dirty="0" err="1"/>
              <a:t>menurut</a:t>
            </a:r>
            <a:r>
              <a:rPr lang="en-US" sz="1600" dirty="0"/>
              <a:t> </a:t>
            </a:r>
            <a:r>
              <a:rPr lang="en-US" sz="1600" dirty="0" err="1"/>
              <a:t>golongan</a:t>
            </a:r>
            <a:r>
              <a:rPr lang="en-US" sz="1600" dirty="0"/>
              <a:t> </a:t>
            </a:r>
            <a:r>
              <a:rPr lang="en-US" sz="1600" dirty="0" err="1"/>
              <a:t>maupun</a:t>
            </a:r>
            <a:r>
              <a:rPr lang="en-US" sz="1600" dirty="0"/>
              <a:t> </a:t>
            </a:r>
            <a:r>
              <a:rPr lang="en-US" sz="1600" dirty="0" err="1"/>
              <a:t>jenis</a:t>
            </a:r>
            <a:r>
              <a:rPr lang="en-US" sz="1600" dirty="0"/>
              <a:t> </a:t>
            </a:r>
            <a:r>
              <a:rPr lang="en-US" sz="1600" dirty="0" err="1"/>
              <a:t>kelamin</a:t>
            </a:r>
            <a:r>
              <a:rPr lang="en-US" sz="1600" dirty="0"/>
              <a:t>. Dari </a:t>
            </a:r>
            <a:r>
              <a:rPr lang="en-US" sz="1600" dirty="0" err="1"/>
              <a:t>sebanyak</a:t>
            </a:r>
            <a:r>
              <a:rPr lang="en-US" sz="1600" dirty="0"/>
              <a:t> 14.171 orang ASN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tahun</a:t>
            </a:r>
            <a:r>
              <a:rPr lang="en-US" sz="1600" dirty="0"/>
              <a:t> 2020 di NTT, </a:t>
            </a:r>
            <a:r>
              <a:rPr lang="en-US" sz="1600" dirty="0" err="1"/>
              <a:t>jumlah</a:t>
            </a:r>
            <a:r>
              <a:rPr lang="en-US" sz="1600" dirty="0"/>
              <a:t> </a:t>
            </a:r>
            <a:r>
              <a:rPr lang="en-US" sz="1600" dirty="0" err="1"/>
              <a:t>terbanyak</a:t>
            </a:r>
            <a:r>
              <a:rPr lang="en-US" sz="1600" dirty="0"/>
              <a:t> </a:t>
            </a:r>
            <a:r>
              <a:rPr lang="en-US" sz="1600" dirty="0" err="1"/>
              <a:t>berada</a:t>
            </a:r>
            <a:r>
              <a:rPr lang="en-US" sz="1600" dirty="0"/>
              <a:t> </a:t>
            </a:r>
            <a:r>
              <a:rPr lang="en-US" sz="1600" dirty="0" err="1" smtClean="0"/>
              <a:t>pada</a:t>
            </a:r>
            <a:r>
              <a:rPr lang="en-US" sz="1600" dirty="0" smtClean="0"/>
              <a:t> </a:t>
            </a:r>
            <a:r>
              <a:rPr lang="en-US" sz="1600" dirty="0" err="1" smtClean="0"/>
              <a:t>Golongan</a:t>
            </a:r>
            <a:r>
              <a:rPr lang="en-US" sz="1600" dirty="0" smtClean="0"/>
              <a:t> </a:t>
            </a:r>
            <a:r>
              <a:rPr lang="en-US" sz="1600" dirty="0" err="1" smtClean="0"/>
              <a:t>Ruang</a:t>
            </a:r>
            <a:r>
              <a:rPr lang="en-US" sz="1600" dirty="0" smtClean="0"/>
              <a:t> </a:t>
            </a:r>
            <a:r>
              <a:rPr lang="en-US" sz="1600" dirty="0"/>
              <a:t>III </a:t>
            </a:r>
            <a:r>
              <a:rPr lang="en-US" sz="1600" dirty="0" err="1" smtClean="0"/>
              <a:t>yaitu</a:t>
            </a:r>
            <a:r>
              <a:rPr lang="en-US" sz="1600" dirty="0" smtClean="0"/>
              <a:t> </a:t>
            </a:r>
            <a:r>
              <a:rPr lang="en-US" sz="1600" dirty="0"/>
              <a:t>9.731 orang (68,67%), </a:t>
            </a:r>
            <a:r>
              <a:rPr lang="en-US" sz="1600" dirty="0" err="1"/>
              <a:t>kemudian</a:t>
            </a:r>
            <a:r>
              <a:rPr lang="en-US" sz="1600" dirty="0"/>
              <a:t> </a:t>
            </a:r>
            <a:r>
              <a:rPr lang="en-US" sz="1600" dirty="0" err="1"/>
              <a:t>diikuti</a:t>
            </a:r>
            <a:r>
              <a:rPr lang="en-US" sz="1600" dirty="0"/>
              <a:t> </a:t>
            </a:r>
            <a:r>
              <a:rPr lang="en-US" sz="1600" dirty="0" err="1"/>
              <a:t>oleh</a:t>
            </a:r>
            <a:r>
              <a:rPr lang="en-US" sz="1600" dirty="0"/>
              <a:t> </a:t>
            </a:r>
            <a:r>
              <a:rPr lang="en-US" sz="1600" dirty="0" err="1"/>
              <a:t>mereka</a:t>
            </a:r>
            <a:r>
              <a:rPr lang="en-US" sz="1600" dirty="0"/>
              <a:t> yang </a:t>
            </a:r>
            <a:r>
              <a:rPr lang="en-US" sz="1600" dirty="0" err="1"/>
              <a:t>berada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 smtClean="0"/>
              <a:t>Golongan</a:t>
            </a:r>
            <a:r>
              <a:rPr lang="en-US" sz="1600" dirty="0" smtClean="0"/>
              <a:t> </a:t>
            </a:r>
            <a:r>
              <a:rPr lang="en-US" sz="1600" dirty="0" err="1" smtClean="0"/>
              <a:t>Ruang</a:t>
            </a:r>
            <a:r>
              <a:rPr lang="en-US" sz="1600" dirty="0" smtClean="0"/>
              <a:t> IV </a:t>
            </a:r>
            <a:r>
              <a:rPr lang="en-US" sz="1600" dirty="0" err="1"/>
              <a:t>sebanyak</a:t>
            </a:r>
            <a:r>
              <a:rPr lang="en-US" sz="1600" dirty="0"/>
              <a:t> 2.766 orang (19,52%), 1.581 orang (11,16%)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 smtClean="0"/>
              <a:t>Golongan</a:t>
            </a:r>
            <a:r>
              <a:rPr lang="en-US" sz="1600" dirty="0" smtClean="0"/>
              <a:t> </a:t>
            </a:r>
            <a:r>
              <a:rPr lang="en-US" sz="1600" dirty="0" err="1" smtClean="0"/>
              <a:t>Ruang</a:t>
            </a:r>
            <a:r>
              <a:rPr lang="en-US" sz="1600" dirty="0" smtClean="0"/>
              <a:t> II,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/>
              <a:t>sisanya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jumlah</a:t>
            </a:r>
            <a:r>
              <a:rPr lang="en-US" sz="1600" dirty="0"/>
              <a:t> yang </a:t>
            </a:r>
            <a:r>
              <a:rPr lang="en-US" sz="1600" dirty="0" err="1"/>
              <a:t>relatif</a:t>
            </a:r>
            <a:r>
              <a:rPr lang="en-US" sz="1600" dirty="0"/>
              <a:t> </a:t>
            </a:r>
            <a:r>
              <a:rPr lang="en-US" sz="1600" dirty="0" err="1"/>
              <a:t>rendah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mereka</a:t>
            </a:r>
            <a:r>
              <a:rPr lang="en-US" sz="1600" dirty="0"/>
              <a:t> yang </a:t>
            </a:r>
            <a:r>
              <a:rPr lang="en-US" sz="1600" dirty="0" err="1"/>
              <a:t>berada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 smtClean="0"/>
              <a:t>Golongan</a:t>
            </a:r>
            <a:r>
              <a:rPr lang="en-US" sz="1600" dirty="0" smtClean="0"/>
              <a:t> </a:t>
            </a:r>
            <a:r>
              <a:rPr lang="en-US" sz="1600" dirty="0" err="1" smtClean="0"/>
              <a:t>Ruang</a:t>
            </a:r>
            <a:r>
              <a:rPr lang="en-US" sz="1600" dirty="0" smtClean="0"/>
              <a:t> I.</a:t>
            </a:r>
          </a:p>
          <a:p>
            <a:endParaRPr lang="en-US" sz="600" dirty="0"/>
          </a:p>
          <a:p>
            <a:r>
              <a:rPr lang="en-US" sz="1600" dirty="0" err="1" smtClean="0"/>
              <a:t>Variasi</a:t>
            </a:r>
            <a:r>
              <a:rPr lang="en-US" sz="1600" dirty="0" smtClean="0"/>
              <a:t> </a:t>
            </a:r>
            <a:r>
              <a:rPr lang="en-US" sz="1600" dirty="0" err="1"/>
              <a:t>jumlah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prosentase</a:t>
            </a:r>
            <a:r>
              <a:rPr lang="en-US" sz="1600" dirty="0"/>
              <a:t> ASN </a:t>
            </a:r>
            <a:r>
              <a:rPr lang="en-US" sz="1600" dirty="0" err="1"/>
              <a:t>laki-laki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perempuan</a:t>
            </a:r>
            <a:r>
              <a:rPr lang="en-US" sz="1600" dirty="0"/>
              <a:t> </a:t>
            </a:r>
            <a:r>
              <a:rPr lang="en-US" sz="1600" dirty="0" err="1"/>
              <a:t>juga</a:t>
            </a:r>
            <a:r>
              <a:rPr lang="en-US" sz="1600" dirty="0"/>
              <a:t> </a:t>
            </a:r>
            <a:r>
              <a:rPr lang="en-US" sz="1600" dirty="0" err="1"/>
              <a:t>tampak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 smtClean="0"/>
              <a:t>ruang</a:t>
            </a:r>
            <a:r>
              <a:rPr lang="en-US" sz="1600" dirty="0" smtClean="0"/>
              <a:t> </a:t>
            </a:r>
            <a:r>
              <a:rPr lang="en-US" sz="1600" dirty="0" err="1" smtClean="0"/>
              <a:t>golongan</a:t>
            </a:r>
            <a:r>
              <a:rPr lang="en-US" sz="1600" dirty="0" smtClean="0"/>
              <a:t> </a:t>
            </a:r>
            <a:r>
              <a:rPr lang="en-US" sz="1600" dirty="0"/>
              <a:t>I, II </a:t>
            </a:r>
            <a:r>
              <a:rPr lang="en-US" sz="1600" dirty="0" err="1"/>
              <a:t>dan</a:t>
            </a:r>
            <a:r>
              <a:rPr lang="en-US" sz="1600" dirty="0"/>
              <a:t> IV yang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didominasi</a:t>
            </a:r>
            <a:r>
              <a:rPr lang="en-US" sz="1600" dirty="0"/>
              <a:t> </a:t>
            </a:r>
            <a:r>
              <a:rPr lang="en-US" sz="1600" dirty="0" err="1"/>
              <a:t>oleh</a:t>
            </a:r>
            <a:r>
              <a:rPr lang="en-US" sz="1600" dirty="0"/>
              <a:t> </a:t>
            </a:r>
            <a:r>
              <a:rPr lang="en-US" sz="1600" dirty="0" err="1"/>
              <a:t>kelompok</a:t>
            </a:r>
            <a:r>
              <a:rPr lang="en-US" sz="1600" dirty="0"/>
              <a:t> ASN </a:t>
            </a:r>
            <a:r>
              <a:rPr lang="en-US" sz="1600" dirty="0" err="1"/>
              <a:t>laki-laki</a:t>
            </a:r>
            <a:r>
              <a:rPr lang="en-US" sz="1600" dirty="0"/>
              <a:t>, </a:t>
            </a:r>
            <a:r>
              <a:rPr lang="en-US" sz="1600" dirty="0" err="1" smtClean="0"/>
              <a:t>sementara</a:t>
            </a:r>
            <a:r>
              <a:rPr lang="en-US" sz="1600" dirty="0" smtClean="0"/>
              <a:t> </a:t>
            </a:r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golongan</a:t>
            </a:r>
            <a:r>
              <a:rPr lang="en-US" sz="1600" dirty="0" smtClean="0"/>
              <a:t> </a:t>
            </a:r>
            <a:r>
              <a:rPr lang="en-US" sz="1600" dirty="0" err="1" smtClean="0"/>
              <a:t>ruang</a:t>
            </a:r>
            <a:r>
              <a:rPr lang="en-US" sz="1600" dirty="0" smtClean="0"/>
              <a:t> III </a:t>
            </a:r>
            <a:r>
              <a:rPr lang="en-US" sz="1600" dirty="0" err="1"/>
              <a:t>didominasi</a:t>
            </a:r>
            <a:r>
              <a:rPr lang="en-US" sz="1600" dirty="0"/>
              <a:t> ASN </a:t>
            </a:r>
            <a:r>
              <a:rPr lang="en-US" sz="1600" dirty="0" err="1"/>
              <a:t>perempuan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" y="6375400"/>
            <a:ext cx="6705600" cy="777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9C87170-36E2-45D7-B3F6-100371437BF7}"/>
              </a:ext>
            </a:extLst>
          </p:cNvPr>
          <p:cNvSpPr txBox="1"/>
          <p:nvPr/>
        </p:nvSpPr>
        <p:spPr>
          <a:xfrm>
            <a:off x="-133767" y="4280230"/>
            <a:ext cx="5256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Sumber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: Grand Design </a:t>
            </a:r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Pengembangan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ASN </a:t>
            </a:r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Provinsi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NTT 2020 - 2024</a:t>
            </a:r>
            <a:endParaRPr lang="ko-KR" altLang="en-US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2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Jumlah</a:t>
            </a:r>
            <a:r>
              <a:rPr lang="en-US" dirty="0" smtClean="0"/>
              <a:t> PNS </a:t>
            </a:r>
            <a:r>
              <a:rPr lang="en-US" dirty="0" err="1" smtClean="0"/>
              <a:t>Menurut</a:t>
            </a:r>
            <a:r>
              <a:rPr lang="en-US" dirty="0" smtClean="0"/>
              <a:t> </a:t>
            </a:r>
            <a:r>
              <a:rPr lang="en-US" dirty="0" err="1" smtClean="0"/>
              <a:t>Jabatan</a:t>
            </a:r>
            <a:r>
              <a:rPr lang="en-US" dirty="0" smtClean="0"/>
              <a:t> </a:t>
            </a:r>
            <a:r>
              <a:rPr lang="en-US" dirty="0" err="1" smtClean="0"/>
              <a:t>Struktural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781F4E4-D5A4-4379-B2C1-43DF215F5696}"/>
              </a:ext>
            </a:extLst>
          </p:cNvPr>
          <p:cNvGrpSpPr/>
          <p:nvPr/>
        </p:nvGrpSpPr>
        <p:grpSpPr>
          <a:xfrm>
            <a:off x="1734152" y="5338071"/>
            <a:ext cx="1644450" cy="1010971"/>
            <a:chOff x="3773268" y="4911608"/>
            <a:chExt cx="922956" cy="1051340"/>
          </a:xfrm>
        </p:grpSpPr>
        <p:sp>
          <p:nvSpPr>
            <p:cNvPr id="20" name="Trapezoid 19">
              <a:extLst>
                <a:ext uri="{FF2B5EF4-FFF2-40B4-BE49-F238E27FC236}">
                  <a16:creationId xmlns="" xmlns:a16="http://schemas.microsoft.com/office/drawing/2014/main" id="{E50FA1C8-4897-4181-B80F-92BDB017C84A}"/>
                </a:ext>
              </a:extLst>
            </p:cNvPr>
            <p:cNvSpPr/>
            <p:nvPr/>
          </p:nvSpPr>
          <p:spPr>
            <a:xfrm rot="10800000">
              <a:off x="3773268" y="4911608"/>
              <a:ext cx="922956" cy="1004233"/>
            </a:xfrm>
            <a:prstGeom prst="trapezoid">
              <a:avLst>
                <a:gd name="adj" fmla="val 78876"/>
              </a:avLst>
            </a:prstGeom>
            <a:solidFill>
              <a:srgbClr val="F5B31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="" xmlns:a16="http://schemas.microsoft.com/office/drawing/2014/main" id="{AAED08E0-2CB2-4298-B171-BC92312D8816}"/>
                </a:ext>
              </a:extLst>
            </p:cNvPr>
            <p:cNvSpPr/>
            <p:nvPr/>
          </p:nvSpPr>
          <p:spPr>
            <a:xfrm rot="10800000" flipH="1">
              <a:off x="4126572" y="5778729"/>
              <a:ext cx="213694" cy="184219"/>
            </a:xfrm>
            <a:prstGeom prst="triangle">
              <a:avLst/>
            </a:prstGeom>
            <a:solidFill>
              <a:srgbClr val="576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4A390E4-5665-4954-A368-CD4E9CAD4848}"/>
              </a:ext>
            </a:extLst>
          </p:cNvPr>
          <p:cNvGrpSpPr/>
          <p:nvPr/>
        </p:nvGrpSpPr>
        <p:grpSpPr>
          <a:xfrm>
            <a:off x="1060249" y="3894958"/>
            <a:ext cx="943813" cy="1523845"/>
            <a:chOff x="3319643" y="3717032"/>
            <a:chExt cx="641101" cy="1058168"/>
          </a:xfrm>
        </p:grpSpPr>
        <p:sp>
          <p:nvSpPr>
            <p:cNvPr id="18" name="Round Same Side Corner Rectangle 3">
              <a:extLst>
                <a:ext uri="{FF2B5EF4-FFF2-40B4-BE49-F238E27FC236}">
                  <a16:creationId xmlns="" xmlns:a16="http://schemas.microsoft.com/office/drawing/2014/main" id="{12DFE092-DB2F-4024-AEAB-4D52C9992A76}"/>
                </a:ext>
              </a:extLst>
            </p:cNvPr>
            <p:cNvSpPr/>
            <p:nvPr/>
          </p:nvSpPr>
          <p:spPr>
            <a:xfrm rot="10800000">
              <a:off x="3777403" y="4005064"/>
              <a:ext cx="183341" cy="77013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D5AD0F7F-A5C8-4E6A-9A56-F678A742F8A4}"/>
                </a:ext>
              </a:extLst>
            </p:cNvPr>
            <p:cNvSpPr/>
            <p:nvPr/>
          </p:nvSpPr>
          <p:spPr>
            <a:xfrm>
              <a:off x="3319643" y="3717032"/>
              <a:ext cx="576064" cy="576064"/>
            </a:xfrm>
            <a:prstGeom prst="ellipse">
              <a:avLst/>
            </a:prstGeom>
            <a:solidFill>
              <a:schemeClr val="bg1"/>
            </a:solidFill>
            <a:ln w="152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EA6D1E8-36E9-4816-9991-C3480F21B916}"/>
              </a:ext>
            </a:extLst>
          </p:cNvPr>
          <p:cNvGrpSpPr/>
          <p:nvPr/>
        </p:nvGrpSpPr>
        <p:grpSpPr>
          <a:xfrm>
            <a:off x="1326571" y="2536763"/>
            <a:ext cx="942478" cy="2882041"/>
            <a:chOff x="3503484" y="2773890"/>
            <a:chExt cx="640195" cy="2001310"/>
          </a:xfrm>
        </p:grpSpPr>
        <p:sp>
          <p:nvSpPr>
            <p:cNvPr id="16" name="Round Same Side Corner Rectangle 8">
              <a:extLst>
                <a:ext uri="{FF2B5EF4-FFF2-40B4-BE49-F238E27FC236}">
                  <a16:creationId xmlns="" xmlns:a16="http://schemas.microsoft.com/office/drawing/2014/main" id="{576C92BD-C3B2-4CF7-8D3A-B8E98015DAC5}"/>
                </a:ext>
              </a:extLst>
            </p:cNvPr>
            <p:cNvSpPr/>
            <p:nvPr/>
          </p:nvSpPr>
          <p:spPr>
            <a:xfrm rot="10800000">
              <a:off x="3960338" y="3061922"/>
              <a:ext cx="183341" cy="17132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589D1B06-35D0-4FE5-ABA1-B15344603021}"/>
                </a:ext>
              </a:extLst>
            </p:cNvPr>
            <p:cNvSpPr/>
            <p:nvPr/>
          </p:nvSpPr>
          <p:spPr>
            <a:xfrm>
              <a:off x="3503484" y="2773890"/>
              <a:ext cx="576064" cy="576064"/>
            </a:xfrm>
            <a:prstGeom prst="ellipse">
              <a:avLst/>
            </a:prstGeom>
            <a:solidFill>
              <a:schemeClr val="bg1"/>
            </a:solidFill>
            <a:ln w="152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8F359B4-40C5-4629-A022-6803E914D766}"/>
              </a:ext>
            </a:extLst>
          </p:cNvPr>
          <p:cNvGrpSpPr/>
          <p:nvPr/>
        </p:nvGrpSpPr>
        <p:grpSpPr>
          <a:xfrm>
            <a:off x="1590543" y="1175657"/>
            <a:ext cx="944855" cy="4240243"/>
            <a:chOff x="3684808" y="1830748"/>
            <a:chExt cx="641809" cy="2944452"/>
          </a:xfrm>
        </p:grpSpPr>
        <p:sp>
          <p:nvSpPr>
            <p:cNvPr id="14" name="Round Same Side Corner Rectangle 9">
              <a:extLst>
                <a:ext uri="{FF2B5EF4-FFF2-40B4-BE49-F238E27FC236}">
                  <a16:creationId xmlns="" xmlns:a16="http://schemas.microsoft.com/office/drawing/2014/main" id="{FFF342D7-15EB-4B6A-87F8-51128C7B1B8E}"/>
                </a:ext>
              </a:extLst>
            </p:cNvPr>
            <p:cNvSpPr/>
            <p:nvPr/>
          </p:nvSpPr>
          <p:spPr>
            <a:xfrm rot="10800000">
              <a:off x="4143276" y="2118780"/>
              <a:ext cx="183341" cy="265642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95500552-B00E-46A7-98C2-AA09DD86C0BA}"/>
                </a:ext>
              </a:extLst>
            </p:cNvPr>
            <p:cNvSpPr/>
            <p:nvPr/>
          </p:nvSpPr>
          <p:spPr>
            <a:xfrm>
              <a:off x="3684808" y="1830748"/>
              <a:ext cx="576064" cy="576064"/>
            </a:xfrm>
            <a:prstGeom prst="ellipse">
              <a:avLst/>
            </a:prstGeom>
            <a:solidFill>
              <a:schemeClr val="bg1"/>
            </a:solidFill>
            <a:ln w="152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CC1134E-1F32-4D3B-BCAA-DDC2A5DA3428}"/>
              </a:ext>
            </a:extLst>
          </p:cNvPr>
          <p:cNvGrpSpPr/>
          <p:nvPr/>
        </p:nvGrpSpPr>
        <p:grpSpPr>
          <a:xfrm>
            <a:off x="2534558" y="1618214"/>
            <a:ext cx="1050326" cy="3800589"/>
            <a:chOff x="4326213" y="2302319"/>
            <a:chExt cx="638931" cy="2472881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="" xmlns:a16="http://schemas.microsoft.com/office/drawing/2014/main" id="{1D14584E-8BB6-479C-993B-AC6DE957EC5C}"/>
                </a:ext>
              </a:extLst>
            </p:cNvPr>
            <p:cNvSpPr/>
            <p:nvPr/>
          </p:nvSpPr>
          <p:spPr>
            <a:xfrm rot="10800000">
              <a:off x="4326213" y="2590351"/>
              <a:ext cx="183341" cy="218484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EE110277-4D0E-48A6-BACD-FDDCE0E14773}"/>
                </a:ext>
              </a:extLst>
            </p:cNvPr>
            <p:cNvSpPr/>
            <p:nvPr/>
          </p:nvSpPr>
          <p:spPr>
            <a:xfrm>
              <a:off x="4389080" y="2302319"/>
              <a:ext cx="576064" cy="576064"/>
            </a:xfrm>
            <a:prstGeom prst="ellipse">
              <a:avLst/>
            </a:prstGeom>
            <a:solidFill>
              <a:schemeClr val="bg1"/>
            </a:solidFill>
            <a:ln w="152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FB77DFE-4A3E-4378-9D23-8FC57C55A4F4}"/>
              </a:ext>
            </a:extLst>
          </p:cNvPr>
          <p:cNvGrpSpPr/>
          <p:nvPr/>
        </p:nvGrpSpPr>
        <p:grpSpPr>
          <a:xfrm>
            <a:off x="2803344" y="2789305"/>
            <a:ext cx="1074852" cy="2629498"/>
            <a:chOff x="4509151" y="3245461"/>
            <a:chExt cx="641249" cy="1529739"/>
          </a:xfrm>
        </p:grpSpPr>
        <p:sp>
          <p:nvSpPr>
            <p:cNvPr id="10" name="Round Same Side Corner Rectangle 11">
              <a:extLst>
                <a:ext uri="{FF2B5EF4-FFF2-40B4-BE49-F238E27FC236}">
                  <a16:creationId xmlns="" xmlns:a16="http://schemas.microsoft.com/office/drawing/2014/main" id="{9FC970C8-AD28-451D-9733-E5E52ED4BBA3}"/>
                </a:ext>
              </a:extLst>
            </p:cNvPr>
            <p:cNvSpPr/>
            <p:nvPr/>
          </p:nvSpPr>
          <p:spPr>
            <a:xfrm rot="10800000">
              <a:off x="4509151" y="3533493"/>
              <a:ext cx="183341" cy="124170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0CA916E7-F7B6-415D-9344-685C31111D8B}"/>
                </a:ext>
              </a:extLst>
            </p:cNvPr>
            <p:cNvSpPr/>
            <p:nvPr/>
          </p:nvSpPr>
          <p:spPr>
            <a:xfrm>
              <a:off x="4574336" y="3245461"/>
              <a:ext cx="576064" cy="576064"/>
            </a:xfrm>
            <a:prstGeom prst="ellipse">
              <a:avLst/>
            </a:prstGeom>
            <a:solidFill>
              <a:schemeClr val="bg1"/>
            </a:solidFill>
            <a:ln w="152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40CF918-9ABB-4A10-AA6B-2A8C9F8EE409}"/>
              </a:ext>
            </a:extLst>
          </p:cNvPr>
          <p:cNvSpPr txBox="1"/>
          <p:nvPr/>
        </p:nvSpPr>
        <p:spPr>
          <a:xfrm>
            <a:off x="-2887913" y="3939930"/>
            <a:ext cx="385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86429" y="4021296"/>
            <a:ext cx="5725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IB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95010" y="2623284"/>
            <a:ext cx="6864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67709" y="1279775"/>
            <a:ext cx="6864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IIB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996511" y="3004972"/>
            <a:ext cx="8002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IIIB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733066" y="1775158"/>
            <a:ext cx="8002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IIIA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40CF918-9ABB-4A10-AA6B-2A8C9F8EE409}"/>
              </a:ext>
            </a:extLst>
          </p:cNvPr>
          <p:cNvSpPr txBox="1"/>
          <p:nvPr/>
        </p:nvSpPr>
        <p:spPr>
          <a:xfrm>
            <a:off x="-2864928" y="2619193"/>
            <a:ext cx="385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33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40CF918-9ABB-4A10-AA6B-2A8C9F8EE409}"/>
              </a:ext>
            </a:extLst>
          </p:cNvPr>
          <p:cNvSpPr txBox="1"/>
          <p:nvPr/>
        </p:nvSpPr>
        <p:spPr>
          <a:xfrm>
            <a:off x="807066" y="1740540"/>
            <a:ext cx="385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165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0" name="Round Same Side Corner Rectangle 11">
            <a:extLst>
              <a:ext uri="{FF2B5EF4-FFF2-40B4-BE49-F238E27FC236}">
                <a16:creationId xmlns="" xmlns:a16="http://schemas.microsoft.com/office/drawing/2014/main" id="{9FC970C8-AD28-451D-9733-E5E52ED4BBA3}"/>
              </a:ext>
            </a:extLst>
          </p:cNvPr>
          <p:cNvSpPr/>
          <p:nvPr/>
        </p:nvSpPr>
        <p:spPr>
          <a:xfrm rot="10800000">
            <a:off x="3101456" y="4397834"/>
            <a:ext cx="277145" cy="101806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0CA916E7-F7B6-415D-9344-685C31111D8B}"/>
              </a:ext>
            </a:extLst>
          </p:cNvPr>
          <p:cNvSpPr/>
          <p:nvPr/>
        </p:nvSpPr>
        <p:spPr>
          <a:xfrm>
            <a:off x="3197421" y="3983046"/>
            <a:ext cx="848066" cy="829577"/>
          </a:xfrm>
          <a:prstGeom prst="ellipse">
            <a:avLst/>
          </a:prstGeom>
          <a:solidFill>
            <a:schemeClr val="bg1"/>
          </a:solidFill>
          <a:ln w="152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2" name="Rectangle 51"/>
          <p:cNvSpPr/>
          <p:nvPr/>
        </p:nvSpPr>
        <p:spPr>
          <a:xfrm>
            <a:off x="3133175" y="4131412"/>
            <a:ext cx="9473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IVA/B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40CF918-9ABB-4A10-AA6B-2A8C9F8EE409}"/>
              </a:ext>
            </a:extLst>
          </p:cNvPr>
          <p:cNvSpPr txBox="1"/>
          <p:nvPr/>
        </p:nvSpPr>
        <p:spPr>
          <a:xfrm>
            <a:off x="759253" y="2951551"/>
            <a:ext cx="385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89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340CF918-9ABB-4A10-AA6B-2A8C9F8EE409}"/>
              </a:ext>
            </a:extLst>
          </p:cNvPr>
          <p:cNvSpPr txBox="1"/>
          <p:nvPr/>
        </p:nvSpPr>
        <p:spPr>
          <a:xfrm>
            <a:off x="2502591" y="4099865"/>
            <a:ext cx="25178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357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40CF918-9ABB-4A10-AA6B-2A8C9F8EE409}"/>
              </a:ext>
            </a:extLst>
          </p:cNvPr>
          <p:cNvSpPr txBox="1"/>
          <p:nvPr/>
        </p:nvSpPr>
        <p:spPr>
          <a:xfrm>
            <a:off x="-2317465" y="1220931"/>
            <a:ext cx="3852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8</a:t>
            </a: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715345"/>
              </p:ext>
            </p:extLst>
          </p:nvPr>
        </p:nvGraphicFramePr>
        <p:xfrm>
          <a:off x="5496549" y="1517298"/>
          <a:ext cx="6400177" cy="1882742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296137"/>
                <a:gridCol w="532485"/>
                <a:gridCol w="914311"/>
                <a:gridCol w="914311"/>
                <a:gridCol w="914311"/>
                <a:gridCol w="914311"/>
                <a:gridCol w="914311"/>
              </a:tblGrid>
              <a:tr h="324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Prosentase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81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Jenis Kelamin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 </a:t>
                      </a:r>
                      <a:r>
                        <a:rPr lang="en-US" sz="1600" u="none" strike="noStrike" dirty="0" smtClean="0">
                          <a:effectLst/>
                        </a:rPr>
                        <a:t>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II 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II 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III 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III 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IV 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40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Laki-Laki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75,00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87,5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69,7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17,98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59,2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865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Perempuan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25,00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24,24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30,30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17,98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40,78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8" name="Rectangle 57"/>
          <p:cNvSpPr/>
          <p:nvPr/>
        </p:nvSpPr>
        <p:spPr>
          <a:xfrm>
            <a:off x="5372872" y="358974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Berdasarkan</a:t>
            </a:r>
            <a:r>
              <a:rPr lang="en-US" dirty="0"/>
              <a:t> </a:t>
            </a:r>
            <a:r>
              <a:rPr lang="en-US" dirty="0" err="1"/>
              <a:t>gambaran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eselon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,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pemaknaan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partisipasi</a:t>
            </a:r>
            <a:r>
              <a:rPr lang="en-US" dirty="0"/>
              <a:t> ASN </a:t>
            </a:r>
            <a:r>
              <a:rPr lang="en-US" dirty="0" err="1"/>
              <a:t>perempuan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terlibat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menduduki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struktural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di OPD, </a:t>
            </a:r>
            <a:r>
              <a:rPr lang="en-US" dirty="0" err="1"/>
              <a:t>Badan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Kantor di NTT.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demikian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disimpulkan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perempuan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riil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andil</a:t>
            </a:r>
            <a:r>
              <a:rPr lang="en-US" dirty="0"/>
              <a:t> yang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berarti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penyelenggaraan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di NTT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kebijakan</a:t>
            </a:r>
            <a:r>
              <a:rPr lang="en-US" dirty="0"/>
              <a:t> demi </a:t>
            </a:r>
            <a:r>
              <a:rPr lang="en-US" dirty="0" err="1"/>
              <a:t>kemajuan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yang </a:t>
            </a:r>
            <a:r>
              <a:rPr lang="en-US" dirty="0" err="1"/>
              <a:t>meningkat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berkelanjutan</a:t>
            </a:r>
            <a:r>
              <a:rPr lang="en-US" dirty="0"/>
              <a:t>.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96" y="91949"/>
            <a:ext cx="1129904" cy="64027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9C87170-36E2-45D7-B3F6-100371437BF7}"/>
              </a:ext>
            </a:extLst>
          </p:cNvPr>
          <p:cNvSpPr txBox="1"/>
          <p:nvPr/>
        </p:nvSpPr>
        <p:spPr>
          <a:xfrm>
            <a:off x="-151995" y="6280351"/>
            <a:ext cx="5256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Sumber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: Grand Design </a:t>
            </a:r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Pengembangan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ASN </a:t>
            </a:r>
            <a:r>
              <a:rPr lang="en-US" altLang="ko-KR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Provinsi</a:t>
            </a:r>
            <a:r>
              <a:rPr lang="en-US" altLang="ko-KR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NTT 2020 - 2024</a:t>
            </a:r>
            <a:endParaRPr lang="ko-KR" altLang="en-US" sz="1200" b="1" i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8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IT CONSULT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B6B00"/>
      </a:accent1>
      <a:accent2>
        <a:srgbClr val="B74F02"/>
      </a:accent2>
      <a:accent3>
        <a:srgbClr val="FB9B54"/>
      </a:accent3>
      <a:accent4>
        <a:srgbClr val="F3F3F3"/>
      </a:accent4>
      <a:accent5>
        <a:srgbClr val="CCCCCC"/>
      </a:accent5>
      <a:accent6>
        <a:srgbClr val="F6B26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5357</TotalTime>
  <Words>1965</Words>
  <Application>Microsoft Office PowerPoint</Application>
  <PresentationFormat>Widescreen</PresentationFormat>
  <Paragraphs>334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 Unicode MS</vt:lpstr>
      <vt:lpstr>맑은 고딕</vt:lpstr>
      <vt:lpstr>Arial</vt:lpstr>
      <vt:lpstr>Arial Narrow</vt:lpstr>
      <vt:lpstr>Calibri</vt:lpstr>
      <vt:lpstr>Garet Book</vt:lpstr>
      <vt:lpstr>Lato</vt:lpstr>
      <vt:lpstr>Lato Black</vt:lpstr>
      <vt:lpstr>Lato Light</vt:lpstr>
      <vt:lpstr>Squada One</vt:lpstr>
      <vt:lpstr>Wingdings</vt:lpstr>
      <vt:lpstr>Cover and End Slide Master</vt:lpstr>
      <vt:lpstr>Contents Slide Master</vt:lpstr>
      <vt:lpstr>Section Break Slide Master</vt:lpstr>
      <vt:lpstr>Office Theme</vt:lpstr>
      <vt:lpstr>1_IT CONSULTING</vt:lpstr>
      <vt:lpstr>PowerPoint Presentation</vt:lpstr>
      <vt:lpstr>O U T L I N 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Dell</cp:lastModifiedBy>
  <cp:revision>148</cp:revision>
  <dcterms:created xsi:type="dcterms:W3CDTF">2018-04-24T17:14:44Z</dcterms:created>
  <dcterms:modified xsi:type="dcterms:W3CDTF">2022-03-01T00:44:01Z</dcterms:modified>
</cp:coreProperties>
</file>