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2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  <p:sldMasterId id="2147483704" r:id="rId3"/>
    <p:sldMasterId id="2147483705" r:id="rId4"/>
    <p:sldMasterId id="2147483707" r:id="rId5"/>
  </p:sldMasterIdLst>
  <p:notesMasterIdLst>
    <p:notesMasterId r:id="rId23"/>
  </p:notesMasterIdLst>
  <p:sldIdLst>
    <p:sldId id="256" r:id="rId6"/>
    <p:sldId id="300" r:id="rId7"/>
    <p:sldId id="284" r:id="rId8"/>
    <p:sldId id="701" r:id="rId9"/>
    <p:sldId id="4209" r:id="rId10"/>
    <p:sldId id="4206" r:id="rId11"/>
    <p:sldId id="257" r:id="rId12"/>
    <p:sldId id="299" r:id="rId13"/>
    <p:sldId id="258" r:id="rId14"/>
    <p:sldId id="297" r:id="rId15"/>
    <p:sldId id="279" r:id="rId16"/>
    <p:sldId id="264" r:id="rId17"/>
    <p:sldId id="263" r:id="rId18"/>
    <p:sldId id="277" r:id="rId19"/>
    <p:sldId id="298" r:id="rId20"/>
    <p:sldId id="274" r:id="rId21"/>
    <p:sldId id="270" r:id="rId22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Fira Sans Extra Condensed" panose="020B0503050000020004" pitchFamily="34" charset="0"/>
      <p:regular r:id="rId36"/>
      <p:bold r:id="rId37"/>
    </p:embeddedFont>
    <p:embeddedFont>
      <p:font typeface="Josefin Sans Thin" pitchFamily="2" charset="77"/>
      <p:regular r:id="rId38"/>
      <p: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Mansalva" pitchFamily="2" charset="0"/>
      <p:regular r:id="rId44"/>
    </p:embeddedFont>
    <p:embeddedFont>
      <p:font typeface="Roboto Condensed" panose="020F0502020204030204" pitchFamily="34" charset="0"/>
      <p:regular r:id="rId45"/>
      <p:bold r:id="rId46"/>
      <p:italic r:id="rId47"/>
      <p:boldItalic r:id="rId48"/>
    </p:embeddedFont>
    <p:embeddedFont>
      <p:font typeface="Tw Cen MT" panose="020B0602020104020603" pitchFamily="34" charset="77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A6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>
      <p:cViewPr varScale="1">
        <p:scale>
          <a:sx n="137" d="100"/>
          <a:sy n="137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2f00d6ecd_2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g132f00d6ecd_2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1" name="Google Shape;4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801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3d0bef56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3d0bef56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36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2f00d6ecd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132f00d6ecd_2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g132f00d6ecd_2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33d0bef569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33d0bef569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2f00d6ec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32f00d6ec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3167faf807_2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g13167faf807_2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167faf807_2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3" name="Google Shape;843;g13167faf807_2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Blue">
  <p:cSld name="TITLE ONLY_Blu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411480" y="742950"/>
            <a:ext cx="8103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300"/>
              <a:buFont typeface="Twentieth Century"/>
              <a:buNone/>
              <a:defRPr sz="3000" b="0"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471591" y="4754880"/>
            <a:ext cx="226800" cy="274200"/>
          </a:xfrm>
          <a:prstGeom prst="rect">
            <a:avLst/>
          </a:prstGeom>
          <a:solidFill>
            <a:schemeClr val="lt1">
              <a:alpha val="81176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5700" rIns="0" bIns="2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orient="horz" pos="40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&amp; Title">
  <p:cSld name="BIG_NUMBER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720000" y="877525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title" idx="2"/>
          </p:nvPr>
        </p:nvSpPr>
        <p:spPr>
          <a:xfrm>
            <a:off x="1433700" y="2722200"/>
            <a:ext cx="6276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13" name="Google Shape;21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63" y="125882"/>
            <a:ext cx="1013549" cy="31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4" name="Google Shape;22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2" name="Google Shape;232;p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3" name="Google Shape;23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0" name="Google Shape;24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4" name="Google Shape;244;p5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5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9" name="Google Shape;24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Blue">
  <p:cSld name="TITLE ONLY_Blu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6"/>
          <p:cNvSpPr/>
          <p:nvPr/>
        </p:nvSpPr>
        <p:spPr>
          <a:xfrm>
            <a:off x="0" y="0"/>
            <a:ext cx="9144000" cy="8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7" name="Google Shape;257;p56"/>
          <p:cNvSpPr txBox="1">
            <a:spLocks noGrp="1"/>
          </p:cNvSpPr>
          <p:nvPr>
            <p:ph type="title"/>
          </p:nvPr>
        </p:nvSpPr>
        <p:spPr>
          <a:xfrm>
            <a:off x="411480" y="742950"/>
            <a:ext cx="8103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Twentieth Century"/>
              <a:buNone/>
              <a:defRPr sz="3000" b="0"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6"/>
          <p:cNvSpPr txBox="1">
            <a:spLocks noGrp="1"/>
          </p:cNvSpPr>
          <p:nvPr>
            <p:ph type="sldNum" idx="12"/>
          </p:nvPr>
        </p:nvSpPr>
        <p:spPr>
          <a:xfrm>
            <a:off x="471591" y="4754880"/>
            <a:ext cx="226800" cy="274200"/>
          </a:xfrm>
          <a:prstGeom prst="rect">
            <a:avLst/>
          </a:prstGeom>
          <a:solidFill>
            <a:schemeClr val="lt1">
              <a:alpha val="8157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" name="Google Shape;259;p56"/>
          <p:cNvSpPr/>
          <p:nvPr/>
        </p:nvSpPr>
        <p:spPr>
          <a:xfrm>
            <a:off x="0" y="0"/>
            <a:ext cx="6246965" cy="342900"/>
          </a:xfrm>
          <a:custGeom>
            <a:avLst/>
            <a:gdLst/>
            <a:ahLst/>
            <a:cxnLst/>
            <a:rect l="l" t="t" r="r" b="b"/>
            <a:pathLst>
              <a:path w="8329286" h="457200" extrusionOk="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5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yle slide layout">
  <p:cSld name="2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992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Arial"/>
              <a:buNone/>
              <a:defRPr sz="405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46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707028" y="4795686"/>
            <a:ext cx="3888770" cy="273844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686796" y="4795686"/>
            <a:ext cx="453685" cy="273844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8218" y="1221617"/>
            <a:ext cx="8029589" cy="881887"/>
          </a:xfrm>
        </p:spPr>
        <p:txBody>
          <a:bodyPr anchor="b">
            <a:noAutofit/>
          </a:bodyPr>
          <a:lstStyle>
            <a:lvl1pPr algn="ctr">
              <a:defRPr sz="2194" spc="60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8218" y="2211710"/>
            <a:ext cx="8029589" cy="16201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75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51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588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95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14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172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100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67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313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931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4112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5456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16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608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82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Blue">
  <p:cSld name="TITLE ONLY_Blu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3"/>
          <p:cNvSpPr/>
          <p:nvPr/>
        </p:nvSpPr>
        <p:spPr>
          <a:xfrm>
            <a:off x="0" y="0"/>
            <a:ext cx="9144000" cy="8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5" name="Google Shape;115;p33"/>
          <p:cNvSpPr txBox="1">
            <a:spLocks noGrp="1"/>
          </p:cNvSpPr>
          <p:nvPr>
            <p:ph type="title"/>
          </p:nvPr>
        </p:nvSpPr>
        <p:spPr>
          <a:xfrm>
            <a:off x="411480" y="742950"/>
            <a:ext cx="8103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Twentieth Century"/>
              <a:buNone/>
              <a:defRPr sz="3000" b="0"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 txBox="1">
            <a:spLocks noGrp="1"/>
          </p:cNvSpPr>
          <p:nvPr>
            <p:ph type="sldNum" idx="12"/>
          </p:nvPr>
        </p:nvSpPr>
        <p:spPr>
          <a:xfrm>
            <a:off x="471591" y="4754880"/>
            <a:ext cx="226800" cy="274200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33"/>
          <p:cNvSpPr/>
          <p:nvPr/>
        </p:nvSpPr>
        <p:spPr>
          <a:xfrm>
            <a:off x="0" y="0"/>
            <a:ext cx="6246965" cy="342900"/>
          </a:xfrm>
          <a:custGeom>
            <a:avLst/>
            <a:gdLst/>
            <a:ahLst/>
            <a:cxnLst/>
            <a:rect l="l" t="t" r="r" b="b"/>
            <a:pathLst>
              <a:path w="8329286" h="457200" extrusionOk="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408469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5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yle slide layout">
  <p:cSld name="2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8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24" r:id="rId18"/>
    <p:sldLayoutId id="2147483726" r:id="rId19"/>
    <p:sldLayoutId id="214748372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568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g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1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9"/>
          <p:cNvSpPr/>
          <p:nvPr/>
        </p:nvSpPr>
        <p:spPr>
          <a:xfrm>
            <a:off x="-1369173" y="597946"/>
            <a:ext cx="4829836" cy="4749909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698" r="-33755" b="-13558"/>
            </a:stretch>
          </a:blipFill>
          <a:ln>
            <a:noFill/>
          </a:ln>
        </p:spPr>
      </p:sp>
      <p:sp>
        <p:nvSpPr>
          <p:cNvPr id="272" name="Google Shape;272;p59"/>
          <p:cNvSpPr/>
          <p:nvPr/>
        </p:nvSpPr>
        <p:spPr>
          <a:xfrm rot="10800000">
            <a:off x="-1801383" y="-1889342"/>
            <a:ext cx="5105176" cy="3113069"/>
          </a:xfrm>
          <a:custGeom>
            <a:avLst/>
            <a:gdLst/>
            <a:ahLst/>
            <a:cxnLst/>
            <a:rect l="l" t="t" r="r" b="b"/>
            <a:pathLst>
              <a:path w="8809803" h="5372100" extrusionOk="0">
                <a:moveTo>
                  <a:pt x="7259134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7259134" y="5372100"/>
                </a:lnTo>
                <a:lnTo>
                  <a:pt x="8809803" y="2686050"/>
                </a:lnTo>
                <a:lnTo>
                  <a:pt x="7259134" y="0"/>
                </a:lnTo>
                <a:close/>
              </a:path>
            </a:pathLst>
          </a:custGeom>
          <a:solidFill>
            <a:srgbClr val="1836B2"/>
          </a:solidFill>
          <a:ln>
            <a:noFill/>
          </a:ln>
        </p:spPr>
      </p:sp>
      <p:pic>
        <p:nvPicPr>
          <p:cNvPr id="273" name="Google Shape;27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9024" y="4331685"/>
            <a:ext cx="891997" cy="50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5651" y="4331685"/>
            <a:ext cx="1124194" cy="38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3130" y="4201278"/>
            <a:ext cx="760031" cy="47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9525" y="4285594"/>
            <a:ext cx="951434" cy="35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6881" y="4205170"/>
            <a:ext cx="760031" cy="50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5270" y="4190417"/>
            <a:ext cx="760031" cy="45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1537" y="181669"/>
            <a:ext cx="1212436" cy="4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992875">
            <a:off x="3939334" y="-324966"/>
            <a:ext cx="2765756" cy="110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234308">
            <a:off x="8259469" y="1518030"/>
            <a:ext cx="2668139" cy="24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9"/>
          <p:cNvSpPr txBox="1"/>
          <p:nvPr/>
        </p:nvSpPr>
        <p:spPr>
          <a:xfrm>
            <a:off x="3839425" y="2133960"/>
            <a:ext cx="5164548" cy="135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3000" b="1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  <a:t>TRANSFORMASI DIGITAL MANAJEMEN ASN </a:t>
            </a: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1800" b="1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  <a:t>MELALUI PEMBANGUNAN SISTEM INFORMASI</a:t>
            </a:r>
            <a:r>
              <a:rPr lang="en-GB" sz="1800" b="1" i="0" u="none" strike="noStrike" cap="none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800" b="1" i="0" u="none" strike="noStrike" cap="none" dirty="0">
              <a:solidFill>
                <a:srgbClr val="00206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  <a:t>APARATUR SIPIL NEGARA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9"/>
          <p:cNvSpPr/>
          <p:nvPr/>
        </p:nvSpPr>
        <p:spPr>
          <a:xfrm>
            <a:off x="-434373" y="4389051"/>
            <a:ext cx="4742962" cy="4392438"/>
          </a:xfrm>
          <a:custGeom>
            <a:avLst/>
            <a:gdLst/>
            <a:ahLst/>
            <a:cxnLst/>
            <a:rect l="l" t="t" r="r" b="b"/>
            <a:pathLst>
              <a:path w="5800804" h="5372100" extrusionOk="0">
                <a:moveTo>
                  <a:pt x="4250134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250134" y="5372100"/>
                </a:lnTo>
                <a:lnTo>
                  <a:pt x="5800804" y="2686050"/>
                </a:lnTo>
                <a:lnTo>
                  <a:pt x="4250134" y="0"/>
                </a:lnTo>
                <a:close/>
              </a:path>
            </a:pathLst>
          </a:custGeom>
          <a:solidFill>
            <a:srgbClr val="1836B2"/>
          </a:solidFill>
          <a:ln>
            <a:noFill/>
          </a:ln>
        </p:spPr>
      </p:sp>
      <p:sp>
        <p:nvSpPr>
          <p:cNvPr id="284" name="Google Shape;284;p59"/>
          <p:cNvSpPr/>
          <p:nvPr/>
        </p:nvSpPr>
        <p:spPr>
          <a:xfrm>
            <a:off x="-2125225" y="4389051"/>
            <a:ext cx="4742962" cy="4392438"/>
          </a:xfrm>
          <a:custGeom>
            <a:avLst/>
            <a:gdLst/>
            <a:ahLst/>
            <a:cxnLst/>
            <a:rect l="l" t="t" r="r" b="b"/>
            <a:pathLst>
              <a:path w="5800804" h="5372100" extrusionOk="0">
                <a:moveTo>
                  <a:pt x="4250134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250134" y="5372100"/>
                </a:lnTo>
                <a:lnTo>
                  <a:pt x="5800804" y="2686050"/>
                </a:lnTo>
                <a:lnTo>
                  <a:pt x="4250134" y="0"/>
                </a:lnTo>
                <a:close/>
              </a:path>
            </a:pathLst>
          </a:custGeom>
          <a:solidFill>
            <a:srgbClr val="1836B2"/>
          </a:solid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"/>
          <p:cNvSpPr txBox="1"/>
          <p:nvPr/>
        </p:nvSpPr>
        <p:spPr>
          <a:xfrm>
            <a:off x="2037144" y="126300"/>
            <a:ext cx="5788205" cy="45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sefin Sans Thin"/>
              <a:buNone/>
              <a:tabLst/>
              <a:defRPr/>
            </a:pPr>
            <a:r>
              <a:rPr kumimoji="0" lang="en-ID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INTEGRASI 3 PILAR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9"/>
          <p:cNvSpPr txBox="1"/>
          <p:nvPr/>
        </p:nvSpPr>
        <p:spPr>
          <a:xfrm>
            <a:off x="471591" y="4754880"/>
            <a:ext cx="226800" cy="274275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ID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9"/>
          <p:cNvSpPr txBox="1"/>
          <p:nvPr/>
        </p:nvSpPr>
        <p:spPr>
          <a:xfrm>
            <a:off x="519795" y="4980979"/>
            <a:ext cx="130275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42" name="Google Shape;642;p9"/>
          <p:cNvPicPr preferRelativeResize="0"/>
          <p:nvPr/>
        </p:nvPicPr>
        <p:blipFill rotWithShape="1">
          <a:blip r:embed="rId3">
            <a:alphaModFix/>
          </a:blip>
          <a:srcRect t="13128" b="2190"/>
          <a:stretch/>
        </p:blipFill>
        <p:spPr>
          <a:xfrm>
            <a:off x="914400" y="743923"/>
            <a:ext cx="7509163" cy="386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67;p60">
            <a:extLst>
              <a:ext uri="{FF2B5EF4-FFF2-40B4-BE49-F238E27FC236}">
                <a16:creationId xmlns:a16="http://schemas.microsoft.com/office/drawing/2014/main" id="{404ED4D4-4528-0740-969D-F094A283E7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B3F78-5968-8BC5-F4B6-CAB1569B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9" y="3507922"/>
            <a:ext cx="2777527" cy="119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D2A61-CB3F-AF21-80FA-9873D47EC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82"/>
          <a:stretch/>
        </p:blipFill>
        <p:spPr>
          <a:xfrm>
            <a:off x="592379" y="1941820"/>
            <a:ext cx="2777527" cy="1541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DA1E5-1D41-E1D7-87F3-7199E79D2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46" y="715558"/>
            <a:ext cx="2786959" cy="1226262"/>
          </a:xfrm>
          <a:prstGeom prst="rect">
            <a:avLst/>
          </a:prstGeom>
        </p:spPr>
      </p:pic>
      <p:sp>
        <p:nvSpPr>
          <p:cNvPr id="9" name="Google Shape;289;p60">
            <a:extLst>
              <a:ext uri="{FF2B5EF4-FFF2-40B4-BE49-F238E27FC236}">
                <a16:creationId xmlns:a16="http://schemas.microsoft.com/office/drawing/2014/main" id="{AB8B473B-17D4-C6F6-ED71-464EAE58BC59}"/>
              </a:ext>
            </a:extLst>
          </p:cNvPr>
          <p:cNvSpPr txBox="1">
            <a:spLocks/>
          </p:cNvSpPr>
          <p:nvPr/>
        </p:nvSpPr>
        <p:spPr>
          <a:xfrm>
            <a:off x="2037144" y="60369"/>
            <a:ext cx="5007378" cy="68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700"/>
              <a:buFont typeface="Helvetica Neue"/>
              <a:buNone/>
            </a:pPr>
            <a:r>
              <a:rPr lang="es-ES" b="1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LAYANAN SIASN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EC93CE-C7C1-0968-6176-A23AEE16D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086" y="745054"/>
            <a:ext cx="4643921" cy="3867596"/>
          </a:xfrm>
          <a:prstGeom prst="rect">
            <a:avLst/>
          </a:prstGeom>
        </p:spPr>
      </p:pic>
      <p:pic>
        <p:nvPicPr>
          <p:cNvPr id="11" name="Google Shape;767;p60">
            <a:extLst>
              <a:ext uri="{FF2B5EF4-FFF2-40B4-BE49-F238E27FC236}">
                <a16:creationId xmlns:a16="http://schemas.microsoft.com/office/drawing/2014/main" id="{6D047150-2452-3240-907A-C008EC9766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98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7"/>
          <p:cNvSpPr txBox="1">
            <a:spLocks noGrp="1"/>
          </p:cNvSpPr>
          <p:nvPr>
            <p:ph type="title"/>
          </p:nvPr>
        </p:nvSpPr>
        <p:spPr>
          <a:xfrm>
            <a:off x="2025299" y="124716"/>
            <a:ext cx="6384551" cy="531000"/>
          </a:xfrm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  <a:latin typeface="Tw Cen MT" panose="020B0602020104020603" pitchFamily="34" charset="77"/>
              </a:rPr>
              <a:t>SIASN</a:t>
            </a:r>
            <a:endParaRPr sz="2400" b="1" dirty="0">
              <a:solidFill>
                <a:srgbClr val="002060"/>
              </a:solidFill>
              <a:latin typeface="Tw Cen MT" panose="020B0602020104020603" pitchFamily="34" charset="77"/>
            </a:endParaRPr>
          </a:p>
        </p:txBody>
      </p:sp>
      <p:pic>
        <p:nvPicPr>
          <p:cNvPr id="540" name="Google Shape;540;p67"/>
          <p:cNvPicPr preferRelativeResize="0"/>
          <p:nvPr/>
        </p:nvPicPr>
        <p:blipFill rotWithShape="1">
          <a:blip r:embed="rId3">
            <a:alphaModFix/>
          </a:blip>
          <a:srcRect l="12592" t="5215" r="16465" b="6539"/>
          <a:stretch/>
        </p:blipFill>
        <p:spPr>
          <a:xfrm>
            <a:off x="147324" y="804349"/>
            <a:ext cx="5597694" cy="360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7"/>
          <p:cNvPicPr preferRelativeResize="0"/>
          <p:nvPr/>
        </p:nvPicPr>
        <p:blipFill rotWithShape="1">
          <a:blip r:embed="rId4">
            <a:alphaModFix/>
          </a:blip>
          <a:srcRect l="9368" t="4792" r="22991" b="16131"/>
          <a:stretch/>
        </p:blipFill>
        <p:spPr>
          <a:xfrm>
            <a:off x="3544228" y="564242"/>
            <a:ext cx="3574473" cy="224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7"/>
          <p:cNvPicPr preferRelativeResize="0"/>
          <p:nvPr/>
        </p:nvPicPr>
        <p:blipFill rotWithShape="1">
          <a:blip r:embed="rId5">
            <a:alphaModFix/>
          </a:blip>
          <a:srcRect l="33593" t="16324" r="34943" b="6711"/>
          <a:stretch/>
        </p:blipFill>
        <p:spPr>
          <a:xfrm>
            <a:off x="6862891" y="2675992"/>
            <a:ext cx="1871423" cy="232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A51491-241C-CBB2-7295-677D1094ADD8}"/>
              </a:ext>
            </a:extLst>
          </p:cNvPr>
          <p:cNvCxnSpPr/>
          <p:nvPr/>
        </p:nvCxnSpPr>
        <p:spPr>
          <a:xfrm flipV="1">
            <a:off x="6459794" y="1430594"/>
            <a:ext cx="1128251" cy="841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EC1C8B-AE91-37A4-9E4A-482C05CE3A52}"/>
              </a:ext>
            </a:extLst>
          </p:cNvPr>
          <p:cNvSpPr txBox="1"/>
          <p:nvPr/>
        </p:nvSpPr>
        <p:spPr>
          <a:xfrm>
            <a:off x="7248833" y="1095242"/>
            <a:ext cx="165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Dokumen</a:t>
            </a:r>
            <a:r>
              <a:rPr lang="en-US" sz="1000" dirty="0"/>
              <a:t> </a:t>
            </a:r>
            <a:r>
              <a:rPr lang="en-US" sz="1000" dirty="0" err="1"/>
              <a:t>dapat</a:t>
            </a:r>
            <a:r>
              <a:rPr lang="en-US" sz="1000" dirty="0"/>
              <a:t> </a:t>
            </a:r>
            <a:r>
              <a:rPr lang="en-US" sz="1000" dirty="0" err="1"/>
              <a:t>diambil</a:t>
            </a:r>
            <a:r>
              <a:rPr lang="en-US" sz="1000" dirty="0"/>
              <a:t> pada MYSAPK</a:t>
            </a:r>
            <a:endParaRPr lang="en-ID" sz="1000" dirty="0"/>
          </a:p>
        </p:txBody>
      </p:sp>
      <p:pic>
        <p:nvPicPr>
          <p:cNvPr id="9" name="Google Shape;767;p60">
            <a:extLst>
              <a:ext uri="{FF2B5EF4-FFF2-40B4-BE49-F238E27FC236}">
                <a16:creationId xmlns:a16="http://schemas.microsoft.com/office/drawing/2014/main" id="{AED7A9B6-EC91-7D47-ACE7-78E076E90B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6"/>
          <p:cNvSpPr txBox="1">
            <a:spLocks noGrp="1"/>
          </p:cNvSpPr>
          <p:nvPr>
            <p:ph type="title"/>
          </p:nvPr>
        </p:nvSpPr>
        <p:spPr>
          <a:xfrm>
            <a:off x="2048719" y="151657"/>
            <a:ext cx="6461186" cy="531000"/>
          </a:xfrm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  <a:latin typeface="Tw Cen MT" panose="020B0602020104020603" pitchFamily="34" charset="77"/>
              </a:rPr>
              <a:t>VALIDASI USUL KENAIKAN PANGKAT</a:t>
            </a:r>
            <a:endParaRPr sz="2400" b="1" dirty="0">
              <a:solidFill>
                <a:srgbClr val="002060"/>
              </a:solidFill>
              <a:latin typeface="Tw Cen MT" panose="020B0602020104020603" pitchFamily="34" charset="77"/>
            </a:endParaRPr>
          </a:p>
        </p:txBody>
      </p:sp>
      <p:pic>
        <p:nvPicPr>
          <p:cNvPr id="534" name="Google Shape;534;p66"/>
          <p:cNvPicPr preferRelativeResize="0"/>
          <p:nvPr/>
        </p:nvPicPr>
        <p:blipFill rotWithShape="1">
          <a:blip r:embed="rId3">
            <a:alphaModFix/>
          </a:blip>
          <a:srcRect l="6015" t="5237"/>
          <a:stretch/>
        </p:blipFill>
        <p:spPr>
          <a:xfrm>
            <a:off x="174905" y="884843"/>
            <a:ext cx="5191448" cy="33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F49ED-13CC-7502-0C29-5C800AE70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120" y="811101"/>
            <a:ext cx="2789083" cy="4210816"/>
          </a:xfrm>
          <a:prstGeom prst="rect">
            <a:avLst/>
          </a:prstGeom>
        </p:spPr>
      </p:pic>
      <p:pic>
        <p:nvPicPr>
          <p:cNvPr id="6" name="Google Shape;767;p60">
            <a:extLst>
              <a:ext uri="{FF2B5EF4-FFF2-40B4-BE49-F238E27FC236}">
                <a16:creationId xmlns:a16="http://schemas.microsoft.com/office/drawing/2014/main" id="{7E1FF3FB-BF75-1B46-A083-8BCDEE7F5B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2;p66">
            <a:extLst>
              <a:ext uri="{FF2B5EF4-FFF2-40B4-BE49-F238E27FC236}">
                <a16:creationId xmlns:a16="http://schemas.microsoft.com/office/drawing/2014/main" id="{CB677342-46E1-C572-A695-261B42A2B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5570" y="158366"/>
            <a:ext cx="6466160" cy="5310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  <a:latin typeface="Tw Cen MT" panose="020B0602020104020603" pitchFamily="34" charset="77"/>
              </a:rPr>
              <a:t>PEREMAJAAN DATA</a:t>
            </a:r>
            <a:endParaRPr sz="2400" b="1" dirty="0">
              <a:solidFill>
                <a:srgbClr val="002060"/>
              </a:solidFill>
              <a:latin typeface="Tw Cen MT" panose="020B0602020104020603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C04ADB-BA71-6067-ADF8-66E3FD7BE809}"/>
              </a:ext>
            </a:extLst>
          </p:cNvPr>
          <p:cNvGrpSpPr/>
          <p:nvPr/>
        </p:nvGrpSpPr>
        <p:grpSpPr>
          <a:xfrm>
            <a:off x="65402" y="752107"/>
            <a:ext cx="2257556" cy="2274075"/>
            <a:chOff x="175928" y="668229"/>
            <a:chExt cx="3149833" cy="3161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3F05AE-1EAD-500A-F05C-94143AF6D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2056"/>
            <a:stretch/>
          </p:blipFill>
          <p:spPr>
            <a:xfrm>
              <a:off x="175930" y="668229"/>
              <a:ext cx="3149831" cy="1580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03D0B1-EFCA-B140-A5F4-77D77A51B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9208" b="-17152"/>
            <a:stretch/>
          </p:blipFill>
          <p:spPr>
            <a:xfrm>
              <a:off x="175928" y="2249129"/>
              <a:ext cx="3149833" cy="1580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57BD76-F72E-0FC0-D392-B7B837C25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99" y="752108"/>
            <a:ext cx="6308192" cy="188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ADB09-9C17-97CF-F797-1DA202A7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642" y="2780070"/>
            <a:ext cx="4656088" cy="193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EF28F6-F6A0-51F6-9015-805CC3C404C4}"/>
              </a:ext>
            </a:extLst>
          </p:cNvPr>
          <p:cNvCxnSpPr>
            <a:cxnSpLocks/>
          </p:cNvCxnSpPr>
          <p:nvPr/>
        </p:nvCxnSpPr>
        <p:spPr>
          <a:xfrm flipH="1">
            <a:off x="4505632" y="3229897"/>
            <a:ext cx="3694471" cy="7890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108735-D264-E9B7-AEBB-A9F0769B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881" y="3281898"/>
            <a:ext cx="1916230" cy="15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767;p60">
            <a:extLst>
              <a:ext uri="{FF2B5EF4-FFF2-40B4-BE49-F238E27FC236}">
                <a16:creationId xmlns:a16="http://schemas.microsoft.com/office/drawing/2014/main" id="{56F1B988-A6ED-4043-9F1C-58BFC0CABE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15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9FEBD-9D1A-0F4C-9AB3-45D49CFF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2" y="839733"/>
            <a:ext cx="4294133" cy="429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5D299-442E-BD40-B3F0-6A36ECA53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89"/>
          <a:stretch/>
        </p:blipFill>
        <p:spPr>
          <a:xfrm>
            <a:off x="4849868" y="851309"/>
            <a:ext cx="4178385" cy="172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9B4C2-A50A-2042-AA85-930258B5D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29"/>
          <a:stretch/>
        </p:blipFill>
        <p:spPr>
          <a:xfrm>
            <a:off x="4849793" y="2536593"/>
            <a:ext cx="4183382" cy="2328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DD129-AE96-1743-B3B3-63074AE98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44" y="183070"/>
            <a:ext cx="1123909" cy="668238"/>
          </a:xfrm>
          <a:prstGeom prst="rect">
            <a:avLst/>
          </a:prstGeom>
        </p:spPr>
      </p:pic>
      <p:pic>
        <p:nvPicPr>
          <p:cNvPr id="7" name="object 98">
            <a:extLst>
              <a:ext uri="{FF2B5EF4-FFF2-40B4-BE49-F238E27FC236}">
                <a16:creationId xmlns:a16="http://schemas.microsoft.com/office/drawing/2014/main" id="{BA26ECEC-21F4-FE4F-9DBC-4E966A6FDF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8785" y="11576"/>
            <a:ext cx="1273215" cy="814567"/>
          </a:xfrm>
          <a:prstGeom prst="rect">
            <a:avLst/>
          </a:prstGeom>
        </p:spPr>
      </p:pic>
      <p:pic>
        <p:nvPicPr>
          <p:cNvPr id="8" name="Google Shape;767;p60">
            <a:extLst>
              <a:ext uri="{FF2B5EF4-FFF2-40B4-BE49-F238E27FC236}">
                <a16:creationId xmlns:a16="http://schemas.microsoft.com/office/drawing/2014/main" id="{171DE975-7A54-F74F-AEE9-564E9D0CDA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24;p118">
            <a:extLst>
              <a:ext uri="{FF2B5EF4-FFF2-40B4-BE49-F238E27FC236}">
                <a16:creationId xmlns:a16="http://schemas.microsoft.com/office/drawing/2014/main" id="{F727B1AB-3901-11FF-FF0D-EE478197FC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30637" y="1461655"/>
            <a:ext cx="2826318" cy="3173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925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5"/>
          <p:cNvSpPr txBox="1"/>
          <p:nvPr/>
        </p:nvSpPr>
        <p:spPr>
          <a:xfrm>
            <a:off x="2048718" y="163757"/>
            <a:ext cx="584653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77"/>
                <a:sym typeface="Arial"/>
              </a:rPr>
              <a:t>AREA OF IMPROVEMENT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77"/>
              <a:sym typeface="Arial"/>
            </a:endParaRPr>
          </a:p>
        </p:txBody>
      </p:sp>
      <p:sp>
        <p:nvSpPr>
          <p:cNvPr id="590" name="Google Shape;590;p55"/>
          <p:cNvSpPr txBox="1"/>
          <p:nvPr/>
        </p:nvSpPr>
        <p:spPr>
          <a:xfrm>
            <a:off x="-252825" y="1163200"/>
            <a:ext cx="1834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Penyampaian berkas usul menggunakan berkas fisik dan dilakukan di kantor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5"/>
          <p:cNvSpPr txBox="1"/>
          <p:nvPr/>
        </p:nvSpPr>
        <p:spPr>
          <a:xfrm>
            <a:off x="152400" y="3388800"/>
            <a:ext cx="158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Paperless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berkas usul dalam bentuk digital dan dapat dilakukan dimana saja (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 from anywhere)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5"/>
          <p:cNvSpPr txBox="1"/>
          <p:nvPr/>
        </p:nvSpPr>
        <p:spPr>
          <a:xfrm>
            <a:off x="1765850" y="1184025"/>
            <a:ext cx="145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Pertek/SK produk BKN sebagian masih TTD cap basah, pejabat hadir di kantor dan dicetak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55"/>
          <p:cNvSpPr txBox="1"/>
          <p:nvPr/>
        </p:nvSpPr>
        <p:spPr>
          <a:xfrm>
            <a:off x="3289500" y="1055525"/>
            <a:ext cx="1458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Penyampaian dokumen Pertek SK BKN sebagian masih melalui penghubung dan ada surat pengantar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55"/>
          <p:cNvSpPr txBox="1"/>
          <p:nvPr/>
        </p:nvSpPr>
        <p:spPr>
          <a:xfrm>
            <a:off x="4813150" y="1248850"/>
            <a:ext cx="136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Monitoring progres layanan oleh PNS semasih manual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5"/>
          <p:cNvSpPr txBox="1"/>
          <p:nvPr/>
        </p:nvSpPr>
        <p:spPr>
          <a:xfrm>
            <a:off x="6227575" y="1071575"/>
            <a:ext cx="151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ASN belum dapat mengajukan perbaikan data secara mandiri dan melihat dokumen kepegawaiannya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5"/>
          <p:cNvSpPr txBox="1"/>
          <p:nvPr/>
        </p:nvSpPr>
        <p:spPr>
          <a:xfrm>
            <a:off x="7790200" y="1260225"/>
            <a:ext cx="126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Integrasi data instansi-BKN-stakeholder masih simplex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5"/>
          <p:cNvSpPr txBox="1"/>
          <p:nvPr/>
        </p:nvSpPr>
        <p:spPr>
          <a:xfrm>
            <a:off x="1863200" y="3388800"/>
            <a:ext cx="1263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Pertek/SK produk BKN full TTE (digital signature), dapat dilakukan dimanapun dan tidak dicetak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55"/>
          <p:cNvSpPr txBox="1"/>
          <p:nvPr/>
        </p:nvSpPr>
        <p:spPr>
          <a:xfrm>
            <a:off x="3371700" y="3463050"/>
            <a:ext cx="1200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Penyampaian dokumen Pertek/ SK BKN langsung melalui sistem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5"/>
          <p:cNvSpPr txBox="1"/>
          <p:nvPr/>
        </p:nvSpPr>
        <p:spPr>
          <a:xfrm>
            <a:off x="4893100" y="3479250"/>
            <a:ext cx="1263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Monitoring progres layanan oleh PNS melalui notifikasi pada MySAPK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55"/>
          <p:cNvSpPr txBox="1"/>
          <p:nvPr/>
        </p:nvSpPr>
        <p:spPr>
          <a:xfrm>
            <a:off x="6301675" y="3388800"/>
            <a:ext cx="1369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ASN dapat melakukan perbaikan data secara mandiridan melihat dokumen kepegawaiannya melalui MySAPK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55"/>
          <p:cNvSpPr txBox="1"/>
          <p:nvPr/>
        </p:nvSpPr>
        <p:spPr>
          <a:xfrm>
            <a:off x="7816450" y="3665850"/>
            <a:ext cx="126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Integrasi data instansi - BKN - stakeholder full duplex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5"/>
          <p:cNvSpPr/>
          <p:nvPr/>
        </p:nvSpPr>
        <p:spPr>
          <a:xfrm>
            <a:off x="-390975" y="755225"/>
            <a:ext cx="2110500" cy="329400"/>
          </a:xfrm>
          <a:prstGeom prst="chevron">
            <a:avLst>
              <a:gd name="adj" fmla="val 50000"/>
            </a:avLst>
          </a:prstGeom>
          <a:solidFill>
            <a:srgbClr val="205DAB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PAST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5"/>
          <p:cNvSpPr/>
          <p:nvPr/>
        </p:nvSpPr>
        <p:spPr>
          <a:xfrm>
            <a:off x="-390975" y="4848450"/>
            <a:ext cx="2110500" cy="329400"/>
          </a:xfrm>
          <a:prstGeom prst="chevron">
            <a:avLst>
              <a:gd name="adj" fmla="val 50000"/>
            </a:avLst>
          </a:prstGeom>
          <a:solidFill>
            <a:srgbClr val="205DAB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NOW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767;p60">
            <a:extLst>
              <a:ext uri="{FF2B5EF4-FFF2-40B4-BE49-F238E27FC236}">
                <a16:creationId xmlns:a16="http://schemas.microsoft.com/office/drawing/2014/main" id="{1EAA58D1-9990-B74A-A4C9-899986428C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3865" y="3260435"/>
            <a:ext cx="5853695" cy="184399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2"/>
          <p:cNvSpPr txBox="1"/>
          <p:nvPr/>
        </p:nvSpPr>
        <p:spPr>
          <a:xfrm>
            <a:off x="122715" y="2210713"/>
            <a:ext cx="50588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ID" sz="4800" b="1" i="0" u="none" strike="noStrike" cap="none" dirty="0">
                <a:solidFill>
                  <a:srgbClr val="002060"/>
                </a:solidFill>
                <a:latin typeface="Tw Cen MT" panose="020B0602020104020603" pitchFamily="34" charset="77"/>
                <a:sym typeface="Arial"/>
              </a:rPr>
              <a:t>TERIMA KASIH </a:t>
            </a:r>
          </a:p>
        </p:txBody>
      </p:sp>
      <p:pic>
        <p:nvPicPr>
          <p:cNvPr id="6" name="Google Shape;767;p60">
            <a:extLst>
              <a:ext uri="{FF2B5EF4-FFF2-40B4-BE49-F238E27FC236}">
                <a16:creationId xmlns:a16="http://schemas.microsoft.com/office/drawing/2014/main" id="{874C0A18-7FC4-134A-9722-7D1FA950B1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16" y="323272"/>
            <a:ext cx="2851393" cy="9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C84D4-F8F8-614F-BA6E-652D83219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07" y="1690726"/>
            <a:ext cx="3211612" cy="1650588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71ED714-452D-0746-8133-910633CD50AC}"/>
              </a:ext>
            </a:extLst>
          </p:cNvPr>
          <p:cNvSpPr txBox="1"/>
          <p:nvPr/>
        </p:nvSpPr>
        <p:spPr>
          <a:xfrm>
            <a:off x="5708407" y="4183091"/>
            <a:ext cx="1041310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3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www.bkn.go.id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0B435-9C60-1C43-BC45-CC698DB15A9F}"/>
              </a:ext>
            </a:extLst>
          </p:cNvPr>
          <p:cNvSpPr txBox="1"/>
          <p:nvPr/>
        </p:nvSpPr>
        <p:spPr>
          <a:xfrm>
            <a:off x="6728138" y="4173975"/>
            <a:ext cx="1269031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3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sinka@bkn.go.id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C3270C8E-36F7-824F-8CE4-7CE06CEDDA9A}"/>
              </a:ext>
            </a:extLst>
          </p:cNvPr>
          <p:cNvSpPr txBox="1"/>
          <p:nvPr/>
        </p:nvSpPr>
        <p:spPr>
          <a:xfrm>
            <a:off x="7874597" y="4161829"/>
            <a:ext cx="1285234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3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+6221 8093008 </a:t>
            </a:r>
          </a:p>
          <a:p>
            <a:pPr algn="ctr"/>
            <a:r>
              <a:rPr lang="en-US" sz="1100" spc="3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ext. 4201</a:t>
            </a:r>
          </a:p>
        </p:txBody>
      </p:sp>
      <p:pic>
        <p:nvPicPr>
          <p:cNvPr id="10" name="Picture 2" descr="Website Icon Vector Design Illustration. Website WWW Icon. Website Vector  Flat Icon Symbol For Website, Logo, Graphic Elements, Stock Vector -  Illustration of background, earth: 172632650">
            <a:extLst>
              <a:ext uri="{FF2B5EF4-FFF2-40B4-BE49-F238E27FC236}">
                <a16:creationId xmlns:a16="http://schemas.microsoft.com/office/drawing/2014/main" id="{1FA0C1F6-D558-5C49-ABCB-D37B9024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30" y="3658352"/>
            <a:ext cx="609377" cy="6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Telephone">
            <a:extLst>
              <a:ext uri="{FF2B5EF4-FFF2-40B4-BE49-F238E27FC236}">
                <a16:creationId xmlns:a16="http://schemas.microsoft.com/office/drawing/2014/main" id="{9FBDCE80-D2FC-5D44-8D93-B3229A968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1031" y="3734446"/>
            <a:ext cx="368968" cy="368968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EE750D2-8809-E440-927F-0203E16ED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46778" y="3721629"/>
            <a:ext cx="464590" cy="464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126B0-9A36-E94A-94A5-2F798294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2" y="0"/>
            <a:ext cx="8444207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DE6A93-CA46-944B-9F99-B3CF618918E6}"/>
              </a:ext>
            </a:extLst>
          </p:cNvPr>
          <p:cNvSpPr/>
          <p:nvPr/>
        </p:nvSpPr>
        <p:spPr>
          <a:xfrm>
            <a:off x="8677469" y="-5"/>
            <a:ext cx="466531" cy="51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DA694E-5F73-5A44-9BD1-33CC85CB6599}"/>
              </a:ext>
            </a:extLst>
          </p:cNvPr>
          <p:cNvSpPr/>
          <p:nvPr/>
        </p:nvSpPr>
        <p:spPr>
          <a:xfrm>
            <a:off x="4660" y="0"/>
            <a:ext cx="387221" cy="51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9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CCADFB2-C648-CB46-9CD3-470EECBD8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/>
          <a:stretch/>
        </p:blipFill>
        <p:spPr>
          <a:xfrm>
            <a:off x="3051110" y="1264456"/>
            <a:ext cx="6092890" cy="3901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39ABB3-6784-2740-9A9A-95744ED98EB4}"/>
              </a:ext>
            </a:extLst>
          </p:cNvPr>
          <p:cNvSpPr txBox="1"/>
          <p:nvPr/>
        </p:nvSpPr>
        <p:spPr>
          <a:xfrm>
            <a:off x="1847461" y="147478"/>
            <a:ext cx="5231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77"/>
              </a:rPr>
              <a:t>CONCEPTUAL FRAMEWORK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65948-50E5-8643-8A4B-3A0A60EED775}"/>
              </a:ext>
            </a:extLst>
          </p:cNvPr>
          <p:cNvSpPr txBox="1"/>
          <p:nvPr/>
        </p:nvSpPr>
        <p:spPr>
          <a:xfrm>
            <a:off x="6316824" y="1225479"/>
            <a:ext cx="267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+mn-lt"/>
              </a:rPr>
              <a:t>Triple Disruptions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26D0BE-6407-A848-85D3-A6964B80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9" y="833438"/>
            <a:ext cx="3192066" cy="192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FE8BF0-84B6-944E-AF65-D93D81145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4610" flipV="1">
            <a:off x="3342367" y="968069"/>
            <a:ext cx="1633335" cy="1193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ECBF1-DFF3-3347-9DAC-03D95DB52D41}"/>
              </a:ext>
            </a:extLst>
          </p:cNvPr>
          <p:cNvSpPr txBox="1"/>
          <p:nvPr/>
        </p:nvSpPr>
        <p:spPr>
          <a:xfrm>
            <a:off x="18662" y="287085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Revolusi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Industri</a:t>
            </a:r>
            <a:r>
              <a:rPr lang="en-US" sz="2000" b="1" dirty="0">
                <a:solidFill>
                  <a:srgbClr val="C00000"/>
                </a:solidFill>
              </a:rPr>
              <a:t> 4.0</a:t>
            </a:r>
          </a:p>
        </p:txBody>
      </p:sp>
      <p:sp>
        <p:nvSpPr>
          <p:cNvPr id="14" name="Google Shape;1045;p17">
            <a:extLst>
              <a:ext uri="{FF2B5EF4-FFF2-40B4-BE49-F238E27FC236}">
                <a16:creationId xmlns:a16="http://schemas.microsoft.com/office/drawing/2014/main" id="{9103CDD8-4287-FB4E-98D2-0E111EDA7C82}"/>
              </a:ext>
            </a:extLst>
          </p:cNvPr>
          <p:cNvSpPr txBox="1"/>
          <p:nvPr/>
        </p:nvSpPr>
        <p:spPr>
          <a:xfrm>
            <a:off x="471591" y="4754880"/>
            <a:ext cx="226800" cy="274275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46;p17">
            <a:extLst>
              <a:ext uri="{FF2B5EF4-FFF2-40B4-BE49-F238E27FC236}">
                <a16:creationId xmlns:a16="http://schemas.microsoft.com/office/drawing/2014/main" id="{B1F8DA16-D8EC-0A49-9105-0B177CEA3418}"/>
              </a:ext>
            </a:extLst>
          </p:cNvPr>
          <p:cNvSpPr txBox="1"/>
          <p:nvPr/>
        </p:nvSpPr>
        <p:spPr>
          <a:xfrm>
            <a:off x="519795" y="4980979"/>
            <a:ext cx="130275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8" name="Google Shape;767;p60">
            <a:extLst>
              <a:ext uri="{FF2B5EF4-FFF2-40B4-BE49-F238E27FC236}">
                <a16:creationId xmlns:a16="http://schemas.microsoft.com/office/drawing/2014/main" id="{674637CB-B150-A042-95DA-387893CDCA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86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1">
            <a:extLst>
              <a:ext uri="{FF2B5EF4-FFF2-40B4-BE49-F238E27FC236}">
                <a16:creationId xmlns:a16="http://schemas.microsoft.com/office/drawing/2014/main" id="{8DA81644-CB17-4ADF-909B-4771DA2F3DC9}"/>
              </a:ext>
            </a:extLst>
          </p:cNvPr>
          <p:cNvSpPr txBox="1">
            <a:spLocks/>
          </p:cNvSpPr>
          <p:nvPr/>
        </p:nvSpPr>
        <p:spPr>
          <a:xfrm>
            <a:off x="760437" y="3726792"/>
            <a:ext cx="2301742" cy="1009478"/>
          </a:xfrm>
          <a:prstGeom prst="rect">
            <a:avLst/>
          </a:prstGeom>
        </p:spPr>
        <p:txBody>
          <a:bodyPr/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1" lang="en-US" altLang="ja-JP" sz="1400" dirty="0">
                <a:solidFill>
                  <a:schemeClr val="tx1"/>
                </a:solidFill>
              </a:rPr>
              <a:t>Banyak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jenis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pekerjaan</a:t>
            </a:r>
            <a:r>
              <a:rPr kumimoji="1" lang="en-US" altLang="ja-JP" sz="1400" dirty="0">
                <a:solidFill>
                  <a:schemeClr val="tx1"/>
                </a:solidFill>
              </a:rPr>
              <a:t> yang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akan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tergantikan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dengan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teknologi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informasi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テキスト プレースホルダー 22">
            <a:extLst>
              <a:ext uri="{FF2B5EF4-FFF2-40B4-BE49-F238E27FC236}">
                <a16:creationId xmlns:a16="http://schemas.microsoft.com/office/drawing/2014/main" id="{0D631CD3-0011-486E-88E1-0E4A8D16AEE6}"/>
              </a:ext>
            </a:extLst>
          </p:cNvPr>
          <p:cNvSpPr txBox="1">
            <a:spLocks/>
          </p:cNvSpPr>
          <p:nvPr/>
        </p:nvSpPr>
        <p:spPr>
          <a:xfrm>
            <a:off x="1027099" y="3377651"/>
            <a:ext cx="1866494" cy="373574"/>
          </a:xfrm>
          <a:prstGeom prst="rect">
            <a:avLst/>
          </a:prstGeom>
        </p:spPr>
        <p:txBody>
          <a:bodyPr/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rgbClr val="002060"/>
                </a:solidFill>
              </a:rPr>
              <a:t>PEKERJAAN</a:t>
            </a:r>
          </a:p>
        </p:txBody>
      </p:sp>
      <p:sp>
        <p:nvSpPr>
          <p:cNvPr id="8" name="テキスト プレースホルダー 26">
            <a:extLst>
              <a:ext uri="{FF2B5EF4-FFF2-40B4-BE49-F238E27FC236}">
                <a16:creationId xmlns:a16="http://schemas.microsoft.com/office/drawing/2014/main" id="{E76330A9-2BDA-4B8A-BE6A-5657F0203646}"/>
              </a:ext>
            </a:extLst>
          </p:cNvPr>
          <p:cNvSpPr txBox="1">
            <a:spLocks/>
          </p:cNvSpPr>
          <p:nvPr/>
        </p:nvSpPr>
        <p:spPr>
          <a:xfrm>
            <a:off x="3430057" y="3751225"/>
            <a:ext cx="2479480" cy="1057298"/>
          </a:xfrm>
          <a:prstGeom prst="rect">
            <a:avLst/>
          </a:prstGeom>
        </p:spPr>
        <p:txBody>
          <a:bodyPr/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1" lang="en-US" altLang="ja-JP" sz="1400" dirty="0" err="1">
                <a:solidFill>
                  <a:schemeClr val="tx1"/>
                </a:solidFill>
              </a:rPr>
              <a:t>Teknologi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baru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menciptakan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inovasi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tempat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bekerja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kumimoji="1" lang="en-US" altLang="ja-JP" sz="1400" dirty="0">
                <a:solidFill>
                  <a:schemeClr val="tx1"/>
                </a:solidFill>
              </a:rPr>
              <a:t>WFH-WFO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atau</a:t>
            </a:r>
            <a:r>
              <a:rPr kumimoji="1" lang="en-US" altLang="ja-JP" sz="1400" dirty="0">
                <a:solidFill>
                  <a:schemeClr val="tx1"/>
                </a:solidFill>
              </a:rPr>
              <a:t> WFA?</a:t>
            </a:r>
          </a:p>
        </p:txBody>
      </p:sp>
      <p:sp>
        <p:nvSpPr>
          <p:cNvPr id="9" name="テキスト プレースホルダー 27">
            <a:extLst>
              <a:ext uri="{FF2B5EF4-FFF2-40B4-BE49-F238E27FC236}">
                <a16:creationId xmlns:a16="http://schemas.microsoft.com/office/drawing/2014/main" id="{236D9D97-F22C-4AD2-9BCF-37866D987612}"/>
              </a:ext>
            </a:extLst>
          </p:cNvPr>
          <p:cNvSpPr txBox="1">
            <a:spLocks/>
          </p:cNvSpPr>
          <p:nvPr/>
        </p:nvSpPr>
        <p:spPr>
          <a:xfrm>
            <a:off x="3417408" y="3377651"/>
            <a:ext cx="2479480" cy="373574"/>
          </a:xfrm>
          <a:prstGeom prst="rect">
            <a:avLst/>
          </a:prstGeom>
        </p:spPr>
        <p:txBody>
          <a:bodyPr/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rgbClr val="002060"/>
                </a:solidFill>
                <a:latin typeface="+mj-lt"/>
              </a:rPr>
              <a:t>TEMPAT BEKERJA</a:t>
            </a:r>
          </a:p>
        </p:txBody>
      </p:sp>
      <p:sp>
        <p:nvSpPr>
          <p:cNvPr id="10" name="テキスト プレースホルダー 30">
            <a:extLst>
              <a:ext uri="{FF2B5EF4-FFF2-40B4-BE49-F238E27FC236}">
                <a16:creationId xmlns:a16="http://schemas.microsoft.com/office/drawing/2014/main" id="{64F41A1D-41BA-4F19-9EC5-C1A14EAB458E}"/>
              </a:ext>
            </a:extLst>
          </p:cNvPr>
          <p:cNvSpPr txBox="1">
            <a:spLocks/>
          </p:cNvSpPr>
          <p:nvPr/>
        </p:nvSpPr>
        <p:spPr>
          <a:xfrm>
            <a:off x="6478627" y="3726792"/>
            <a:ext cx="2164775" cy="8893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1" lang="fi-FI" altLang="ja-JP" sz="1400" dirty="0" err="1">
                <a:solidFill>
                  <a:schemeClr val="tx1"/>
                </a:solidFill>
              </a:rPr>
              <a:t>Terjadi</a:t>
            </a:r>
            <a:r>
              <a:rPr kumimoji="1" lang="fi-FI" altLang="ja-JP" sz="1400" dirty="0">
                <a:solidFill>
                  <a:schemeClr val="tx1"/>
                </a:solidFill>
              </a:rPr>
              <a:t> </a:t>
            </a:r>
            <a:r>
              <a:rPr kumimoji="1" lang="fi-FI" altLang="ja-JP" sz="1400" dirty="0" err="1">
                <a:solidFill>
                  <a:schemeClr val="tx1"/>
                </a:solidFill>
              </a:rPr>
              <a:t>perubahan</a:t>
            </a:r>
            <a:r>
              <a:rPr kumimoji="1" lang="fi-FI" altLang="ja-JP" sz="1400" dirty="0">
                <a:solidFill>
                  <a:schemeClr val="tx1"/>
                </a:solidFill>
              </a:rPr>
              <a:t> </a:t>
            </a:r>
            <a:r>
              <a:rPr kumimoji="1" lang="fi-FI" altLang="ja-JP" sz="1400" dirty="0" err="1">
                <a:solidFill>
                  <a:schemeClr val="tx1"/>
                </a:solidFill>
              </a:rPr>
              <a:t>pola</a:t>
            </a:r>
            <a:r>
              <a:rPr kumimoji="1" lang="fi-FI" altLang="ja-JP" sz="1400" dirty="0">
                <a:solidFill>
                  <a:schemeClr val="tx1"/>
                </a:solidFill>
              </a:rPr>
              <a:t>/</a:t>
            </a:r>
            <a:r>
              <a:rPr kumimoji="1" lang="fi-FI" altLang="ja-JP" sz="1400" dirty="0" err="1">
                <a:solidFill>
                  <a:schemeClr val="tx1"/>
                </a:solidFill>
              </a:rPr>
              <a:t>sistem</a:t>
            </a:r>
            <a:r>
              <a:rPr kumimoji="1" lang="fi-FI" altLang="ja-JP" sz="1400" dirty="0">
                <a:solidFill>
                  <a:schemeClr val="tx1"/>
                </a:solidFill>
              </a:rPr>
              <a:t> </a:t>
            </a:r>
            <a:r>
              <a:rPr kumimoji="1" lang="fi-FI" altLang="ja-JP" sz="1400" dirty="0" err="1">
                <a:solidFill>
                  <a:schemeClr val="tx1"/>
                </a:solidFill>
              </a:rPr>
              <a:t>interaksi</a:t>
            </a:r>
            <a:r>
              <a:rPr kumimoji="1" lang="fi-FI" altLang="ja-JP" sz="1400" dirty="0">
                <a:solidFill>
                  <a:schemeClr val="tx1"/>
                </a:solidFill>
              </a:rPr>
              <a:t> </a:t>
            </a:r>
            <a:r>
              <a:rPr kumimoji="1" lang="fi-FI" altLang="ja-JP" sz="1400" dirty="0" err="1">
                <a:solidFill>
                  <a:schemeClr val="tx1"/>
                </a:solidFill>
              </a:rPr>
              <a:t>kerja</a:t>
            </a:r>
            <a:endParaRPr kumimoji="1" lang="fi-FI" altLang="ja-JP" sz="1400" dirty="0">
              <a:solidFill>
                <a:schemeClr val="tx1"/>
              </a:solidFill>
            </a:endParaRPr>
          </a:p>
        </p:txBody>
      </p:sp>
      <p:sp>
        <p:nvSpPr>
          <p:cNvPr id="11" name="テキスト プレースホルダー 31">
            <a:extLst>
              <a:ext uri="{FF2B5EF4-FFF2-40B4-BE49-F238E27FC236}">
                <a16:creationId xmlns:a16="http://schemas.microsoft.com/office/drawing/2014/main" id="{84B0B2CF-C9D5-4138-8D18-37FEEAB02029}"/>
              </a:ext>
            </a:extLst>
          </p:cNvPr>
          <p:cNvSpPr txBox="1">
            <a:spLocks/>
          </p:cNvSpPr>
          <p:nvPr/>
        </p:nvSpPr>
        <p:spPr>
          <a:xfrm>
            <a:off x="6627767" y="3377651"/>
            <a:ext cx="1866494" cy="373574"/>
          </a:xfrm>
          <a:prstGeom prst="rect">
            <a:avLst/>
          </a:prstGeom>
        </p:spPr>
        <p:txBody>
          <a:bodyPr anchor="ctr"/>
          <a:lstStyle>
            <a:lvl1pPr marL="0" indent="0" algn="l" defTabSz="798337" rtl="0" eaLnBrk="1" latinLnBrk="0" hangingPunct="1">
              <a:lnSpc>
                <a:spcPct val="130000"/>
              </a:lnSpc>
              <a:spcBef>
                <a:spcPts val="704"/>
              </a:spcBef>
              <a:buFontTx/>
              <a:buNone/>
              <a:defRPr sz="1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99163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337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491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6660" indent="0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540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4566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3734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92892" indent="-199578" algn="l" defTabSz="798337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rgbClr val="002060"/>
                </a:solidFill>
              </a:rPr>
              <a:t>PEKERJA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05ECFF-8E1A-4F38-8C06-EA445D7071FA}"/>
              </a:ext>
            </a:extLst>
          </p:cNvPr>
          <p:cNvSpPr/>
          <p:nvPr/>
        </p:nvSpPr>
        <p:spPr>
          <a:xfrm>
            <a:off x="1847460" y="180849"/>
            <a:ext cx="4469363" cy="471203"/>
          </a:xfrm>
          <a:prstGeom prst="rect">
            <a:avLst/>
          </a:prstGeom>
        </p:spPr>
        <p:txBody>
          <a:bodyPr wrap="square" lIns="39926" tIns="19963" rIns="39926" bIns="19963">
            <a:spAutoFit/>
          </a:bodyPr>
          <a:lstStyle/>
          <a:p>
            <a:pPr defTabSz="396865"/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77"/>
              </a:rPr>
              <a:t>CHANGE EVERYWHERE</a:t>
            </a:r>
            <a:endParaRPr lang="id-ID" sz="2800" b="1" dirty="0">
              <a:solidFill>
                <a:srgbClr val="002060"/>
              </a:solidFill>
              <a:latin typeface="Tw Cen MT" panose="020B0602020104020603" pitchFamily="34" charset="77"/>
            </a:endParaRPr>
          </a:p>
        </p:txBody>
      </p:sp>
      <p:pic>
        <p:nvPicPr>
          <p:cNvPr id="3074" name="Picture 2" descr="Workplace change – the dangers of not embracing how people adapt">
            <a:extLst>
              <a:ext uri="{FF2B5EF4-FFF2-40B4-BE49-F238E27FC236}">
                <a16:creationId xmlns:a16="http://schemas.microsoft.com/office/drawing/2014/main" id="{A0C5A7EC-08CF-463D-AF92-204AE550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66" y="699477"/>
            <a:ext cx="2717364" cy="16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k Icon of Glyph style - Available in SVG, PNG, EPS, AI &amp; Icon fonts">
            <a:extLst>
              <a:ext uri="{FF2B5EF4-FFF2-40B4-BE49-F238E27FC236}">
                <a16:creationId xmlns:a16="http://schemas.microsoft.com/office/drawing/2014/main" id="{835A7EEB-0305-4458-86F6-6C09A2AB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45" y="2392606"/>
            <a:ext cx="1009478" cy="1009478"/>
          </a:xfrm>
          <a:prstGeom prst="rect">
            <a:avLst/>
          </a:prstGeom>
          <a:solidFill>
            <a:srgbClr val="6334C3"/>
          </a:solidFill>
        </p:spPr>
      </p:pic>
      <p:pic>
        <p:nvPicPr>
          <p:cNvPr id="1028" name="Picture 4" descr="Home office - Free computer icons">
            <a:extLst>
              <a:ext uri="{FF2B5EF4-FFF2-40B4-BE49-F238E27FC236}">
                <a16:creationId xmlns:a16="http://schemas.microsoft.com/office/drawing/2014/main" id="{CD7FB287-FF45-4BEA-95B0-ED77B547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16" y="2392606"/>
            <a:ext cx="1009477" cy="10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chitect, construction worker, engineer, labour, mechanical ...">
            <a:extLst>
              <a:ext uri="{FF2B5EF4-FFF2-40B4-BE49-F238E27FC236}">
                <a16:creationId xmlns:a16="http://schemas.microsoft.com/office/drawing/2014/main" id="{83C57BAC-4541-452F-8291-F6CA41B7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15" y="2392607"/>
            <a:ext cx="1009476" cy="10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45;p17">
            <a:extLst>
              <a:ext uri="{FF2B5EF4-FFF2-40B4-BE49-F238E27FC236}">
                <a16:creationId xmlns:a16="http://schemas.microsoft.com/office/drawing/2014/main" id="{71EC5BD1-3AF1-C94C-B1B6-338FBCC29DB0}"/>
              </a:ext>
            </a:extLst>
          </p:cNvPr>
          <p:cNvSpPr txBox="1"/>
          <p:nvPr/>
        </p:nvSpPr>
        <p:spPr>
          <a:xfrm>
            <a:off x="471591" y="4754880"/>
            <a:ext cx="226800" cy="274275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046;p17">
            <a:extLst>
              <a:ext uri="{FF2B5EF4-FFF2-40B4-BE49-F238E27FC236}">
                <a16:creationId xmlns:a16="http://schemas.microsoft.com/office/drawing/2014/main" id="{6F7CDC75-9538-1F4E-BDC2-1F5F3BB76BDC}"/>
              </a:ext>
            </a:extLst>
          </p:cNvPr>
          <p:cNvSpPr txBox="1"/>
          <p:nvPr/>
        </p:nvSpPr>
        <p:spPr>
          <a:xfrm>
            <a:off x="519795" y="4980979"/>
            <a:ext cx="130275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2" name="Google Shape;767;p60">
            <a:extLst>
              <a:ext uri="{FF2B5EF4-FFF2-40B4-BE49-F238E27FC236}">
                <a16:creationId xmlns:a16="http://schemas.microsoft.com/office/drawing/2014/main" id="{3D39E08C-8E7A-4041-A4FD-C62CA85AC4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9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75ECE9-0735-3048-ACC0-357A28EFF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6" t="1144" r="21732"/>
          <a:stretch/>
        </p:blipFill>
        <p:spPr>
          <a:xfrm>
            <a:off x="4752770" y="872526"/>
            <a:ext cx="4229284" cy="3894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44E5FA-0956-9749-A891-83B2AA74897E}"/>
              </a:ext>
            </a:extLst>
          </p:cNvPr>
          <p:cNvSpPr txBox="1"/>
          <p:nvPr/>
        </p:nvSpPr>
        <p:spPr>
          <a:xfrm>
            <a:off x="170135" y="1193965"/>
            <a:ext cx="435278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“Saya </a:t>
            </a:r>
            <a:r>
              <a:rPr lang="en-US" dirty="0" err="1">
                <a:latin typeface="+mn-lt"/>
              </a:rPr>
              <a:t>ingatkan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bahwa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kita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harus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tetap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fokus</a:t>
            </a:r>
            <a:r>
              <a:rPr lang="en-US" dirty="0">
                <a:latin typeface="+mn-lt"/>
              </a:rPr>
              <a:t> pada </a:t>
            </a:r>
            <a:r>
              <a:rPr lang="en-US" dirty="0" err="1">
                <a:latin typeface="+mn-lt"/>
              </a:rPr>
              <a:t>misi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besar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kita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yaitu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reformasi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struktural</a:t>
            </a:r>
            <a:r>
              <a:rPr lang="en-US" dirty="0">
                <a:latin typeface="+mn-lt"/>
              </a:rPr>
              <a:t> yang </a:t>
            </a:r>
            <a:r>
              <a:rPr lang="en-US" dirty="0" err="1">
                <a:latin typeface="+mn-lt"/>
              </a:rPr>
              <a:t>harus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tetap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berjalan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Reformasi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untuk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percepatan</a:t>
            </a:r>
            <a:r>
              <a:rPr lang="en-US" dirty="0">
                <a:latin typeface="+mn-lt"/>
              </a:rPr>
              <a:t> dan </a:t>
            </a:r>
            <a:r>
              <a:rPr lang="en-US" dirty="0" err="1">
                <a:latin typeface="+mn-lt"/>
              </a:rPr>
              <a:t>pemerataan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pembangunan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baik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itu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berupa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reformasi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regulasi</a:t>
            </a:r>
            <a:r>
              <a:rPr lang="en-US" dirty="0">
                <a:latin typeface="+mn-lt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REFORMASI BIROKRASI</a:t>
            </a:r>
            <a:r>
              <a:rPr lang="en-US" b="1" dirty="0">
                <a:latin typeface="+mn-lt"/>
              </a:rPr>
              <a:t>”</a:t>
            </a:r>
          </a:p>
          <a:p>
            <a:pPr algn="ctr"/>
            <a:br>
              <a:rPr lang="en-US" dirty="0">
                <a:latin typeface="+mn-lt"/>
              </a:rPr>
            </a:br>
            <a:r>
              <a:rPr lang="en-US" sz="1200" dirty="0">
                <a:latin typeface="+mn-lt"/>
              </a:rPr>
              <a:t>(</a:t>
            </a:r>
            <a:r>
              <a:rPr lang="en-US" sz="1200" dirty="0" err="1">
                <a:latin typeface="+mn-lt"/>
              </a:rPr>
              <a:t>Pidato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Sidang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Kabinet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Paripurna</a:t>
            </a:r>
            <a:r>
              <a:rPr lang="en-US" sz="1200" dirty="0">
                <a:latin typeface="+mn-lt"/>
              </a:rPr>
              <a:t>, Video Conference, 14 April 2020, di Istana </a:t>
            </a:r>
            <a:r>
              <a:rPr lang="en-US" sz="1200" dirty="0" err="1">
                <a:latin typeface="+mn-lt"/>
              </a:rPr>
              <a:t>Kepresidenan</a:t>
            </a:r>
            <a:r>
              <a:rPr lang="en-US" sz="1200" dirty="0">
                <a:latin typeface="+mn-lt"/>
              </a:rPr>
              <a:t> Bogor)</a:t>
            </a:r>
            <a:endParaRPr lang="en-US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BB7EC-3691-754A-832D-59B01DCF802E}"/>
              </a:ext>
            </a:extLst>
          </p:cNvPr>
          <p:cNvSpPr txBox="1"/>
          <p:nvPr/>
        </p:nvSpPr>
        <p:spPr>
          <a:xfrm>
            <a:off x="1912776" y="94420"/>
            <a:ext cx="435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77"/>
              </a:rPr>
              <a:t>ARAHAN PRESIDEN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A2273-62E2-3C49-B095-81AA83B1CBF4}"/>
              </a:ext>
            </a:extLst>
          </p:cNvPr>
          <p:cNvSpPr txBox="1"/>
          <p:nvPr/>
        </p:nvSpPr>
        <p:spPr>
          <a:xfrm>
            <a:off x="171278" y="3179292"/>
            <a:ext cx="4352780" cy="1029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74290" tIns="37146" rIns="74290" bIns="37146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“Kita </a:t>
            </a:r>
            <a:r>
              <a:rPr lang="en-US" dirty="0" err="1">
                <a:latin typeface="+mn-lt"/>
              </a:rPr>
              <a:t>harus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melakukan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REFORMASI FUNDAMENTAL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dalam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cara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kita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bekerja</a:t>
            </a:r>
            <a:r>
              <a:rPr lang="en-US" dirty="0">
                <a:latin typeface="+mn-lt"/>
              </a:rPr>
              <a:t>”</a:t>
            </a:r>
          </a:p>
          <a:p>
            <a:pPr algn="ctr"/>
            <a:endParaRPr lang="en-US" sz="1000" dirty="0">
              <a:latin typeface="+mn-lt"/>
            </a:endParaRPr>
          </a:p>
          <a:p>
            <a:pPr algn="ctr"/>
            <a:r>
              <a:rPr lang="en-US" sz="1200" dirty="0">
                <a:latin typeface="+mn-lt"/>
              </a:rPr>
              <a:t>(</a:t>
            </a:r>
            <a:r>
              <a:rPr lang="en-US" sz="1200" dirty="0" err="1">
                <a:latin typeface="+mn-lt"/>
              </a:rPr>
              <a:t>Pidato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Sidang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Tahunan</a:t>
            </a:r>
            <a:r>
              <a:rPr lang="en-US" sz="1200" dirty="0">
                <a:latin typeface="+mn-lt"/>
              </a:rPr>
              <a:t> MPR, DPR &amp; DPD </a:t>
            </a:r>
            <a:r>
              <a:rPr lang="en-US" sz="1200" dirty="0" err="1">
                <a:latin typeface="+mn-lt"/>
              </a:rPr>
              <a:t>Dalam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Rangka</a:t>
            </a:r>
            <a:r>
              <a:rPr lang="en-US" sz="1200" dirty="0">
                <a:latin typeface="+mn-lt"/>
              </a:rPr>
              <a:t> HUT Ke-75 </a:t>
            </a:r>
            <a:r>
              <a:rPr lang="en-US" sz="1200" dirty="0" err="1">
                <a:latin typeface="+mn-lt"/>
              </a:rPr>
              <a:t>Proklamasi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Kemerdekaan</a:t>
            </a:r>
            <a:r>
              <a:rPr lang="en-US" sz="1200" dirty="0">
                <a:latin typeface="+mn-lt"/>
              </a:rPr>
              <a:t> RI, 14 </a:t>
            </a:r>
            <a:r>
              <a:rPr lang="en-US" sz="1200" dirty="0" err="1">
                <a:latin typeface="+mn-lt"/>
              </a:rPr>
              <a:t>Agustus</a:t>
            </a:r>
            <a:r>
              <a:rPr lang="en-US" sz="1200" dirty="0">
                <a:latin typeface="+mn-lt"/>
              </a:rPr>
              <a:t> 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C09A9-3C2A-FE4A-9F09-D4DA03C93AC6}"/>
              </a:ext>
            </a:extLst>
          </p:cNvPr>
          <p:cNvSpPr txBox="1"/>
          <p:nvPr/>
        </p:nvSpPr>
        <p:spPr>
          <a:xfrm>
            <a:off x="1912777" y="459324"/>
            <a:ext cx="2275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Executive Order</a:t>
            </a:r>
          </a:p>
        </p:txBody>
      </p:sp>
      <p:sp>
        <p:nvSpPr>
          <p:cNvPr id="11" name="Google Shape;1045;p17">
            <a:extLst>
              <a:ext uri="{FF2B5EF4-FFF2-40B4-BE49-F238E27FC236}">
                <a16:creationId xmlns:a16="http://schemas.microsoft.com/office/drawing/2014/main" id="{D10D7A24-F880-4B48-BAF5-262F3AFE904B}"/>
              </a:ext>
            </a:extLst>
          </p:cNvPr>
          <p:cNvSpPr txBox="1"/>
          <p:nvPr/>
        </p:nvSpPr>
        <p:spPr>
          <a:xfrm>
            <a:off x="471591" y="4754880"/>
            <a:ext cx="226800" cy="274275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46;p17">
            <a:extLst>
              <a:ext uri="{FF2B5EF4-FFF2-40B4-BE49-F238E27FC236}">
                <a16:creationId xmlns:a16="http://schemas.microsoft.com/office/drawing/2014/main" id="{AFADDB1F-BDA1-654B-86E1-6355516B70CE}"/>
              </a:ext>
            </a:extLst>
          </p:cNvPr>
          <p:cNvSpPr txBox="1"/>
          <p:nvPr/>
        </p:nvSpPr>
        <p:spPr>
          <a:xfrm>
            <a:off x="519795" y="4980979"/>
            <a:ext cx="130275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3" name="Google Shape;767;p60">
            <a:extLst>
              <a:ext uri="{FF2B5EF4-FFF2-40B4-BE49-F238E27FC236}">
                <a16:creationId xmlns:a16="http://schemas.microsoft.com/office/drawing/2014/main" id="{B3F8164D-7A9A-9646-A8E4-E1CFFC0CFA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31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"/>
          <p:cNvSpPr txBox="1"/>
          <p:nvPr/>
        </p:nvSpPr>
        <p:spPr>
          <a:xfrm>
            <a:off x="937979" y="1235022"/>
            <a:ext cx="3518852" cy="354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Pelaksanaan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LAYANAN PUBLIK MANAJEMEN ASN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yaitu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  <a:endParaRPr dirty="0">
              <a:latin typeface="+mn-lt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Perencanaan</a:t>
            </a:r>
            <a:r>
              <a:rPr lang="en-ID" sz="1400" b="1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pengadaan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ASN</a:t>
            </a:r>
            <a:endParaRPr sz="1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Perekrutan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dan </a:t>
            </a: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orientasi</a:t>
            </a:r>
            <a:r>
              <a:rPr lang="en-ID" sz="1400" b="0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untuk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mendapatkan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talenta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terbaik</a:t>
            </a:r>
            <a:endParaRPr sz="1400" b="0" i="0" u="none" strike="noStrike" cap="none" dirty="0">
              <a:solidFill>
                <a:srgbClr val="3E4095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Pengembangan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kapasitas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melalui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pengurangan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kesenjangan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kompetensi</a:t>
            </a:r>
            <a:endParaRPr sz="1400" b="0" i="0" u="none" strike="noStrike" cap="none" dirty="0">
              <a:solidFill>
                <a:srgbClr val="3E4095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Penilaian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Kinerja 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dan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pemberian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penghargaan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untuk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meningkatkan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kinerja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berkelanjutan</a:t>
            </a:r>
            <a:endParaRPr sz="1400" b="0" i="0" u="none" strike="noStrike" cap="none" dirty="0">
              <a:solidFill>
                <a:srgbClr val="3E4095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Promosi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Rotasi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dan </a:t>
            </a: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Pengembangan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karir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menuju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ASN yang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dinamis</a:t>
            </a:r>
            <a:endParaRPr sz="1400" b="0" i="0" u="none" strike="noStrike" cap="none" dirty="0">
              <a:solidFill>
                <a:srgbClr val="3E4095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98438" marR="0" lvl="1" indent="-198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F48"/>
              </a:buClr>
              <a:buSzPts val="800"/>
              <a:buFont typeface="Noto Sans Symbols"/>
              <a:buChar char="▪"/>
            </a:pPr>
            <a:r>
              <a:rPr lang="en-ID" sz="1400" b="1" i="0" u="none" strike="noStrike" cap="none" dirty="0" err="1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Purnabakti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melalui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pemberian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apresiasi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yang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layak</a:t>
            </a:r>
            <a:endParaRPr sz="1400" b="0" i="0" u="none" strike="noStrike" cap="none" dirty="0">
              <a:solidFill>
                <a:srgbClr val="3E4095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"/>
          <p:cNvSpPr txBox="1"/>
          <p:nvPr/>
        </p:nvSpPr>
        <p:spPr>
          <a:xfrm>
            <a:off x="5247167" y="1061502"/>
            <a:ext cx="3429000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Mewujudkan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1" i="0" u="none" strike="noStrike" cap="none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SATU DATA ASN YANG BERKUALITAS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mendukung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penyusunan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kebijakan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ASN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berbasis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 data 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Wingdings" pitchFamily="2" charset="2"/>
              </a:rPr>
              <a:t> </a:t>
            </a:r>
            <a:r>
              <a:rPr lang="en-ID" sz="1400" b="0" i="0" u="none" strike="noStrike" cap="none" dirty="0" err="1">
                <a:solidFill>
                  <a:srgbClr val="3E4095"/>
                </a:solidFill>
                <a:latin typeface="+mn-lt"/>
                <a:ea typeface="Calibri"/>
                <a:cs typeface="Calibri"/>
                <a:sym typeface="Wingdings" pitchFamily="2" charset="2"/>
              </a:rPr>
              <a:t>Perpres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Wingdings" pitchFamily="2" charset="2"/>
              </a:rPr>
              <a:t> 39/2019 SDI</a:t>
            </a:r>
            <a:r>
              <a:rPr lang="en-ID" sz="1400" b="0" i="0" u="none" strike="noStrike" cap="none" dirty="0">
                <a:solidFill>
                  <a:srgbClr val="3E4095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"/>
          <p:cNvSpPr/>
          <p:nvPr/>
        </p:nvSpPr>
        <p:spPr>
          <a:xfrm>
            <a:off x="4688949" y="1276945"/>
            <a:ext cx="547963" cy="5001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endParaRPr sz="1100" b="1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"/>
          <p:cNvSpPr txBox="1"/>
          <p:nvPr/>
        </p:nvSpPr>
        <p:spPr>
          <a:xfrm>
            <a:off x="1856792" y="215639"/>
            <a:ext cx="643812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dley"/>
              <a:buNone/>
            </a:pPr>
            <a:r>
              <a:rPr lang="en-ID" sz="2800" b="1" i="0" u="none" strike="noStrike" cap="none" dirty="0" err="1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Untuk</a:t>
            </a:r>
            <a:r>
              <a:rPr lang="en-ID" sz="2800" b="1" i="0" u="none" strike="noStrike" cap="none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ID" sz="2800" b="1" i="0" u="none" strike="noStrike" cap="none" dirty="0" err="1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apa</a:t>
            </a:r>
            <a:r>
              <a:rPr lang="en-ID" sz="2800" b="1" i="0" u="none" strike="noStrike" cap="none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ID" sz="2800" b="1" i="0" u="none" strike="noStrike" cap="none" dirty="0" err="1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Digitalisasi</a:t>
            </a:r>
            <a:r>
              <a:rPr lang="en-ID" sz="2800" b="1" i="0" u="none" strike="noStrike" cap="none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ID" sz="2800" b="1" i="0" u="none" strike="noStrike" cap="none" dirty="0" err="1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Manajemen</a:t>
            </a:r>
            <a:r>
              <a:rPr lang="en-ID" sz="2800" b="1" i="0" u="none" strike="noStrike" cap="none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ASN?</a:t>
            </a:r>
            <a:endParaRPr sz="2800" b="1" i="0" u="none" strike="noStrike" cap="none" dirty="0">
              <a:solidFill>
                <a:srgbClr val="002060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"/>
          <p:cNvSpPr txBox="1"/>
          <p:nvPr/>
        </p:nvSpPr>
        <p:spPr>
          <a:xfrm>
            <a:off x="471591" y="4754880"/>
            <a:ext cx="226800" cy="274275"/>
          </a:xfrm>
          <a:prstGeom prst="rect">
            <a:avLst/>
          </a:prstGeom>
          <a:solidFill>
            <a:schemeClr val="lt1">
              <a:alpha val="81568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"/>
          <p:cNvSpPr txBox="1"/>
          <p:nvPr/>
        </p:nvSpPr>
        <p:spPr>
          <a:xfrm>
            <a:off x="519795" y="4980979"/>
            <a:ext cx="130275" cy="114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93286261-019C-5645-B45A-321C045E7839}"/>
              </a:ext>
            </a:extLst>
          </p:cNvPr>
          <p:cNvSpPr/>
          <p:nvPr/>
        </p:nvSpPr>
        <p:spPr>
          <a:xfrm rot="5400000">
            <a:off x="6166635" y="1728033"/>
            <a:ext cx="907699" cy="146010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oogle Shape;872;p14" descr="Logo&#10;&#10;Description automatically generated">
            <a:extLst>
              <a:ext uri="{FF2B5EF4-FFF2-40B4-BE49-F238E27FC236}">
                <a16:creationId xmlns:a16="http://schemas.microsoft.com/office/drawing/2014/main" id="{E25F6ED4-8A65-624D-BA26-9DC3DC02C5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4671" y="2206475"/>
            <a:ext cx="538822" cy="56187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873;p14">
            <a:extLst>
              <a:ext uri="{FF2B5EF4-FFF2-40B4-BE49-F238E27FC236}">
                <a16:creationId xmlns:a16="http://schemas.microsoft.com/office/drawing/2014/main" id="{FA810E65-9F08-A64E-9E2E-B8762890D325}"/>
              </a:ext>
            </a:extLst>
          </p:cNvPr>
          <p:cNvSpPr/>
          <p:nvPr/>
        </p:nvSpPr>
        <p:spPr>
          <a:xfrm>
            <a:off x="5890434" y="3066356"/>
            <a:ext cx="273788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adalah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proses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peremajaan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dan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pembaharuan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data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secara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mandiri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untuk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mewujudkan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data yang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akurat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terkini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terpadu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, dan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berkualitas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guna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meningkatkan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kualitas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layanan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ID" b="0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managemen</a:t>
            </a:r>
            <a:r>
              <a:rPr lang="en-ID" b="0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ASN </a:t>
            </a:r>
            <a:endParaRPr sz="11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Google Shape;477;p3">
            <a:extLst>
              <a:ext uri="{FF2B5EF4-FFF2-40B4-BE49-F238E27FC236}">
                <a16:creationId xmlns:a16="http://schemas.microsoft.com/office/drawing/2014/main" id="{B11F0B3F-D5A2-E84E-A522-485477CAADE8}"/>
              </a:ext>
            </a:extLst>
          </p:cNvPr>
          <p:cNvSpPr/>
          <p:nvPr/>
        </p:nvSpPr>
        <p:spPr>
          <a:xfrm>
            <a:off x="270222" y="1276945"/>
            <a:ext cx="547963" cy="5001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1</a:t>
            </a:r>
            <a:endParaRPr sz="1100" b="1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1070;p176">
            <a:extLst>
              <a:ext uri="{FF2B5EF4-FFF2-40B4-BE49-F238E27FC236}">
                <a16:creationId xmlns:a16="http://schemas.microsoft.com/office/drawing/2014/main" id="{308A6C35-7B62-2847-93CE-5ACC8D0A24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6934" y="3361785"/>
            <a:ext cx="824628" cy="34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073;p176">
            <a:extLst>
              <a:ext uri="{FF2B5EF4-FFF2-40B4-BE49-F238E27FC236}">
                <a16:creationId xmlns:a16="http://schemas.microsoft.com/office/drawing/2014/main" id="{404C29EE-C286-7445-B459-0CA640C022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2930" y="3792124"/>
            <a:ext cx="754362" cy="5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7;p60">
            <a:extLst>
              <a:ext uri="{FF2B5EF4-FFF2-40B4-BE49-F238E27FC236}">
                <a16:creationId xmlns:a16="http://schemas.microsoft.com/office/drawing/2014/main" id="{6C716671-934A-7F49-A8F9-C62ABE73A0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50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0"/>
          <p:cNvSpPr txBox="1">
            <a:spLocks noGrp="1"/>
          </p:cNvSpPr>
          <p:nvPr>
            <p:ph type="title" idx="4294967295"/>
          </p:nvPr>
        </p:nvSpPr>
        <p:spPr>
          <a:xfrm>
            <a:off x="2004797" y="87622"/>
            <a:ext cx="3629400" cy="68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</a:pPr>
            <a:r>
              <a:rPr lang="en-GB" b="1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PERAN BKN </a:t>
            </a:r>
            <a:br>
              <a:rPr lang="en-GB" b="1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</a:br>
            <a:r>
              <a:rPr lang="en-GB" sz="2000" b="1" dirty="0">
                <a:solidFill>
                  <a:srgbClr val="002060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UU 5/2014 ASN</a:t>
            </a:r>
            <a:endParaRPr b="1" dirty="0">
              <a:solidFill>
                <a:srgbClr val="002060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0"/>
          <p:cNvSpPr txBox="1"/>
          <p:nvPr/>
        </p:nvSpPr>
        <p:spPr>
          <a:xfrm>
            <a:off x="6178435" y="2195377"/>
            <a:ext cx="1395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12" name="Google Shape;312;p60"/>
          <p:cNvSpPr/>
          <p:nvPr/>
        </p:nvSpPr>
        <p:spPr>
          <a:xfrm>
            <a:off x="6323400" y="-125"/>
            <a:ext cx="2820649" cy="51435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396" y="725311"/>
            <a:ext cx="1296729" cy="39125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60"/>
          <p:cNvSpPr txBox="1"/>
          <p:nvPr/>
        </p:nvSpPr>
        <p:spPr>
          <a:xfrm>
            <a:off x="6532906" y="1209869"/>
            <a:ext cx="2426114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ASN (SI-ASN)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adalah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rangkaian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 data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Pegawai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ASN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disusun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secara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sistematis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menyeluruh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dan 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terintegrasi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berbasis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teknologi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Pasal</a:t>
            </a:r>
            <a:r>
              <a:rPr lang="en-GB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1, </a:t>
            </a:r>
            <a:r>
              <a:rPr lang="en-GB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angka</a:t>
            </a:r>
            <a:r>
              <a:rPr lang="en-GB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6</a:t>
            </a:r>
            <a:endParaRPr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96;p60">
            <a:extLst>
              <a:ext uri="{FF2B5EF4-FFF2-40B4-BE49-F238E27FC236}">
                <a16:creationId xmlns:a16="http://schemas.microsoft.com/office/drawing/2014/main" id="{A726272E-94C3-D241-8856-9CB7C37CC526}"/>
              </a:ext>
            </a:extLst>
          </p:cNvPr>
          <p:cNvSpPr txBox="1"/>
          <p:nvPr/>
        </p:nvSpPr>
        <p:spPr>
          <a:xfrm>
            <a:off x="6525297" y="2894748"/>
            <a:ext cx="139087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2"/>
                </a:solidFill>
                <a:latin typeface="Mansalva"/>
                <a:ea typeface="Mansalva"/>
                <a:cs typeface="Mansalva"/>
                <a:sym typeface="Mansalva"/>
              </a:rPr>
              <a:t>TUGAS BKN</a:t>
            </a:r>
            <a:endParaRPr sz="1000" dirty="0"/>
          </a:p>
        </p:txBody>
      </p:sp>
      <p:pic>
        <p:nvPicPr>
          <p:cNvPr id="27" name="Google Shape;767;p60">
            <a:extLst>
              <a:ext uri="{FF2B5EF4-FFF2-40B4-BE49-F238E27FC236}">
                <a16:creationId xmlns:a16="http://schemas.microsoft.com/office/drawing/2014/main" id="{87035D9D-3E34-9B4E-91EB-CD3FD409C2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0"/>
          <p:cNvSpPr txBox="1"/>
          <p:nvPr/>
        </p:nvSpPr>
        <p:spPr>
          <a:xfrm>
            <a:off x="6532905" y="3202490"/>
            <a:ext cx="2495235" cy="146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7938" lvl="1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</a:pPr>
            <a:r>
              <a:rPr lang="en-GB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Mengelola</a:t>
            </a:r>
            <a:r>
              <a:rPr lang="en-GB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dan </a:t>
            </a:r>
            <a:r>
              <a:rPr lang="en-GB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mengembangkan</a:t>
            </a:r>
            <a:r>
              <a:rPr lang="en-GB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Sistem</a:t>
            </a:r>
            <a:r>
              <a:rPr lang="en-GB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Informasi</a:t>
            </a:r>
            <a:r>
              <a:rPr lang="en-GB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Kepegawaian</a:t>
            </a:r>
            <a:r>
              <a:rPr lang="en-GB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ASN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berbasis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kompetensi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didukung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oleh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sistem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informasi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kearsipan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yang </a:t>
            </a:r>
            <a:r>
              <a:rPr lang="en-GB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komprehensif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Pasal</a:t>
            </a:r>
            <a:r>
              <a:rPr lang="en-GB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48, </a:t>
            </a:r>
            <a:r>
              <a:rPr lang="en-GB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huruf</a:t>
            </a:r>
            <a:r>
              <a:rPr lang="en-GB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endParaRPr lang="en-GB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" name="Google Shape;354;p1">
            <a:extLst>
              <a:ext uri="{FF2B5EF4-FFF2-40B4-BE49-F238E27FC236}">
                <a16:creationId xmlns:a16="http://schemas.microsoft.com/office/drawing/2014/main" id="{9F90EAB9-EE34-EC4F-8074-6C022B2951F1}"/>
              </a:ext>
            </a:extLst>
          </p:cNvPr>
          <p:cNvGrpSpPr/>
          <p:nvPr/>
        </p:nvGrpSpPr>
        <p:grpSpPr>
          <a:xfrm>
            <a:off x="1698514" y="1204369"/>
            <a:ext cx="3257566" cy="2766622"/>
            <a:chOff x="3407701" y="1012154"/>
            <a:chExt cx="5341091" cy="4441440"/>
          </a:xfrm>
        </p:grpSpPr>
        <p:sp>
          <p:nvSpPr>
            <p:cNvPr id="72" name="Google Shape;355;p1">
              <a:extLst>
                <a:ext uri="{FF2B5EF4-FFF2-40B4-BE49-F238E27FC236}">
                  <a16:creationId xmlns:a16="http://schemas.microsoft.com/office/drawing/2014/main" id="{45E7B3C3-F33B-1F4C-AE0B-FB54E066743B}"/>
                </a:ext>
              </a:extLst>
            </p:cNvPr>
            <p:cNvSpPr/>
            <p:nvPr/>
          </p:nvSpPr>
          <p:spPr>
            <a:xfrm>
              <a:off x="3909882" y="1107114"/>
              <a:ext cx="4316400" cy="4316400"/>
            </a:xfrm>
            <a:prstGeom prst="ellipse">
              <a:avLst/>
            </a:prstGeom>
            <a:solidFill>
              <a:srgbClr val="FFFFFF"/>
            </a:solidFill>
            <a:ln w="50800" cap="flat" cmpd="sng">
              <a:solidFill>
                <a:srgbClr val="1834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67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grpSp>
          <p:nvGrpSpPr>
            <p:cNvPr id="73" name="Google Shape;356;p1">
              <a:extLst>
                <a:ext uri="{FF2B5EF4-FFF2-40B4-BE49-F238E27FC236}">
                  <a16:creationId xmlns:a16="http://schemas.microsoft.com/office/drawing/2014/main" id="{5EDEF62A-2058-6E4B-976C-3195C873EB72}"/>
                </a:ext>
              </a:extLst>
            </p:cNvPr>
            <p:cNvGrpSpPr/>
            <p:nvPr/>
          </p:nvGrpSpPr>
          <p:grpSpPr>
            <a:xfrm>
              <a:off x="5100090" y="2243761"/>
              <a:ext cx="1991985" cy="1991985"/>
              <a:chOff x="7092280" y="2517710"/>
              <a:chExt cx="971700" cy="971700"/>
            </a:xfrm>
          </p:grpSpPr>
          <p:sp>
            <p:nvSpPr>
              <p:cNvPr id="87" name="Google Shape;357;p1">
                <a:extLst>
                  <a:ext uri="{FF2B5EF4-FFF2-40B4-BE49-F238E27FC236}">
                    <a16:creationId xmlns:a16="http://schemas.microsoft.com/office/drawing/2014/main" id="{A85DEF66-DC73-304D-8894-05BFB11BD212}"/>
                  </a:ext>
                </a:extLst>
              </p:cNvPr>
              <p:cNvSpPr/>
              <p:nvPr/>
            </p:nvSpPr>
            <p:spPr>
              <a:xfrm>
                <a:off x="7092280" y="2517710"/>
                <a:ext cx="971700" cy="971700"/>
              </a:xfrm>
              <a:prstGeom prst="ellipse">
                <a:avLst/>
              </a:prstGeom>
              <a:solidFill>
                <a:srgbClr val="FFFFFF"/>
              </a:solidFill>
              <a:ln w="50800" cap="flat" cmpd="sng">
                <a:solidFill>
                  <a:srgbClr val="18344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867"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358;p1">
                <a:extLst>
                  <a:ext uri="{FF2B5EF4-FFF2-40B4-BE49-F238E27FC236}">
                    <a16:creationId xmlns:a16="http://schemas.microsoft.com/office/drawing/2014/main" id="{FEA99A37-D194-9446-ACB3-54D9A2ED1B56}"/>
                  </a:ext>
                </a:extLst>
              </p:cNvPr>
              <p:cNvSpPr/>
              <p:nvPr/>
            </p:nvSpPr>
            <p:spPr>
              <a:xfrm>
                <a:off x="7170399" y="2595829"/>
                <a:ext cx="815400" cy="815400"/>
              </a:xfrm>
              <a:prstGeom prst="ellipse">
                <a:avLst/>
              </a:prstGeom>
              <a:solidFill>
                <a:srgbClr val="183440"/>
              </a:solidFill>
              <a:ln w="12700" cap="flat" cmpd="sng">
                <a:solidFill>
                  <a:srgbClr val="18344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24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4" name="Google Shape;359;p1">
              <a:extLst>
                <a:ext uri="{FF2B5EF4-FFF2-40B4-BE49-F238E27FC236}">
                  <a16:creationId xmlns:a16="http://schemas.microsoft.com/office/drawing/2014/main" id="{2E8C571E-1816-F24C-A240-6663D5F40920}"/>
                </a:ext>
              </a:extLst>
            </p:cNvPr>
            <p:cNvSpPr/>
            <p:nvPr/>
          </p:nvSpPr>
          <p:spPr>
            <a:xfrm>
              <a:off x="6902589" y="4528994"/>
              <a:ext cx="924600" cy="9246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0;p1">
              <a:extLst>
                <a:ext uri="{FF2B5EF4-FFF2-40B4-BE49-F238E27FC236}">
                  <a16:creationId xmlns:a16="http://schemas.microsoft.com/office/drawing/2014/main" id="{B02E0851-E61E-9A42-B001-21DB8029E5C8}"/>
                </a:ext>
              </a:extLst>
            </p:cNvPr>
            <p:cNvSpPr/>
            <p:nvPr/>
          </p:nvSpPr>
          <p:spPr>
            <a:xfrm>
              <a:off x="4345856" y="4528994"/>
              <a:ext cx="924600" cy="924600"/>
            </a:xfrm>
            <a:prstGeom prst="ellipse">
              <a:avLst/>
            </a:prstGeom>
            <a:solidFill>
              <a:srgbClr val="F1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1;p1">
              <a:extLst>
                <a:ext uri="{FF2B5EF4-FFF2-40B4-BE49-F238E27FC236}">
                  <a16:creationId xmlns:a16="http://schemas.microsoft.com/office/drawing/2014/main" id="{A656C95F-C31E-F240-AFCE-3BD5BD41B99B}"/>
                </a:ext>
              </a:extLst>
            </p:cNvPr>
            <p:cNvSpPr/>
            <p:nvPr/>
          </p:nvSpPr>
          <p:spPr>
            <a:xfrm>
              <a:off x="3407701" y="2770574"/>
              <a:ext cx="924600" cy="9246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2;p1">
              <a:extLst>
                <a:ext uri="{FF2B5EF4-FFF2-40B4-BE49-F238E27FC236}">
                  <a16:creationId xmlns:a16="http://schemas.microsoft.com/office/drawing/2014/main" id="{9EA96FC1-FDAD-4142-B89B-D982BF497370}"/>
                </a:ext>
              </a:extLst>
            </p:cNvPr>
            <p:cNvSpPr/>
            <p:nvPr/>
          </p:nvSpPr>
          <p:spPr>
            <a:xfrm>
              <a:off x="4345856" y="1012154"/>
              <a:ext cx="924600" cy="924600"/>
            </a:xfrm>
            <a:prstGeom prst="ellipse">
              <a:avLst/>
            </a:prstGeom>
            <a:solidFill>
              <a:srgbClr val="F1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3;p1">
              <a:extLst>
                <a:ext uri="{FF2B5EF4-FFF2-40B4-BE49-F238E27FC236}">
                  <a16:creationId xmlns:a16="http://schemas.microsoft.com/office/drawing/2014/main" id="{C0C8D4E2-F5B9-C946-BDD0-C995F3C5324C}"/>
                </a:ext>
              </a:extLst>
            </p:cNvPr>
            <p:cNvSpPr/>
            <p:nvPr/>
          </p:nvSpPr>
          <p:spPr>
            <a:xfrm>
              <a:off x="6902589" y="1012154"/>
              <a:ext cx="924600" cy="9246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64;p1">
              <a:extLst>
                <a:ext uri="{FF2B5EF4-FFF2-40B4-BE49-F238E27FC236}">
                  <a16:creationId xmlns:a16="http://schemas.microsoft.com/office/drawing/2014/main" id="{A709E4CA-6F61-5D42-ADDD-6D9384CCEEC8}"/>
                </a:ext>
              </a:extLst>
            </p:cNvPr>
            <p:cNvSpPr/>
            <p:nvPr/>
          </p:nvSpPr>
          <p:spPr>
            <a:xfrm>
              <a:off x="7824192" y="2770574"/>
              <a:ext cx="924600" cy="924600"/>
            </a:xfrm>
            <a:prstGeom prst="ellipse">
              <a:avLst/>
            </a:prstGeom>
            <a:solidFill>
              <a:srgbClr val="F1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65;p1">
              <a:extLst>
                <a:ext uri="{FF2B5EF4-FFF2-40B4-BE49-F238E27FC236}">
                  <a16:creationId xmlns:a16="http://schemas.microsoft.com/office/drawing/2014/main" id="{358218D6-D8F6-7647-AF53-B1ACAC193CA1}"/>
                </a:ext>
              </a:extLst>
            </p:cNvPr>
            <p:cNvSpPr/>
            <p:nvPr/>
          </p:nvSpPr>
          <p:spPr>
            <a:xfrm>
              <a:off x="4528235" y="1192987"/>
              <a:ext cx="557598" cy="562255"/>
            </a:xfrm>
            <a:custGeom>
              <a:avLst/>
              <a:gdLst/>
              <a:ahLst/>
              <a:cxnLst/>
              <a:rect l="l" t="t" r="r" b="b"/>
              <a:pathLst>
                <a:path w="1652142" h="1665940" extrusionOk="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66;p1">
              <a:extLst>
                <a:ext uri="{FF2B5EF4-FFF2-40B4-BE49-F238E27FC236}">
                  <a16:creationId xmlns:a16="http://schemas.microsoft.com/office/drawing/2014/main" id="{EF994C12-A45D-7649-9487-C48B85CC2236}"/>
                </a:ext>
              </a:extLst>
            </p:cNvPr>
            <p:cNvSpPr/>
            <p:nvPr/>
          </p:nvSpPr>
          <p:spPr>
            <a:xfrm>
              <a:off x="4529066" y="4776910"/>
              <a:ext cx="557694" cy="428385"/>
            </a:xfrm>
            <a:custGeom>
              <a:avLst/>
              <a:gdLst/>
              <a:ahLst/>
              <a:cxnLst/>
              <a:rect l="l" t="t" r="r" b="b"/>
              <a:pathLst>
                <a:path w="3186824" h="2447912" extrusionOk="0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67;p1">
              <a:extLst>
                <a:ext uri="{FF2B5EF4-FFF2-40B4-BE49-F238E27FC236}">
                  <a16:creationId xmlns:a16="http://schemas.microsoft.com/office/drawing/2014/main" id="{4B5111BA-A42D-C94F-9410-BC225D26169C}"/>
                </a:ext>
              </a:extLst>
            </p:cNvPr>
            <p:cNvSpPr/>
            <p:nvPr/>
          </p:nvSpPr>
          <p:spPr>
            <a:xfrm>
              <a:off x="3606708" y="3005652"/>
              <a:ext cx="526501" cy="454365"/>
            </a:xfrm>
            <a:custGeom>
              <a:avLst/>
              <a:gdLst/>
              <a:ahLst/>
              <a:cxnLst/>
              <a:rect l="l" t="t" r="r" b="b"/>
              <a:pathLst>
                <a:path w="3240006" h="2796091" extrusionOk="0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68;p1">
              <a:extLst>
                <a:ext uri="{FF2B5EF4-FFF2-40B4-BE49-F238E27FC236}">
                  <a16:creationId xmlns:a16="http://schemas.microsoft.com/office/drawing/2014/main" id="{8E96D10D-2348-8B40-A2A5-A23D6A069480}"/>
                </a:ext>
              </a:extLst>
            </p:cNvPr>
            <p:cNvSpPr/>
            <p:nvPr/>
          </p:nvSpPr>
          <p:spPr>
            <a:xfrm>
              <a:off x="8035679" y="2998088"/>
              <a:ext cx="502200" cy="470103"/>
            </a:xfrm>
            <a:custGeom>
              <a:avLst/>
              <a:gdLst/>
              <a:ahLst/>
              <a:cxnLst/>
              <a:rect l="l" t="t" r="r" b="b"/>
              <a:pathLst>
                <a:path w="3239999" h="3032924" extrusionOk="0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69;p1">
              <a:extLst>
                <a:ext uri="{FF2B5EF4-FFF2-40B4-BE49-F238E27FC236}">
                  <a16:creationId xmlns:a16="http://schemas.microsoft.com/office/drawing/2014/main" id="{8E4A4698-C2B3-F347-8434-0ECC7A79A899}"/>
                </a:ext>
              </a:extLst>
            </p:cNvPr>
            <p:cNvSpPr/>
            <p:nvPr/>
          </p:nvSpPr>
          <p:spPr>
            <a:xfrm>
              <a:off x="7211039" y="4725059"/>
              <a:ext cx="308914" cy="534600"/>
            </a:xfrm>
            <a:custGeom>
              <a:avLst/>
              <a:gdLst/>
              <a:ahLst/>
              <a:cxnLst/>
              <a:rect l="l" t="t" r="r" b="b"/>
              <a:pathLst>
                <a:path w="1872208" h="3240000" extrusionOk="0">
                  <a:moveTo>
                    <a:pt x="936104" y="2852499"/>
                  </a:moveTo>
                  <a:cubicBezTo>
                    <a:pt x="861605" y="2852499"/>
                    <a:pt x="801211" y="2912893"/>
                    <a:pt x="801211" y="2987392"/>
                  </a:cubicBezTo>
                  <a:cubicBezTo>
                    <a:pt x="801211" y="3061891"/>
                    <a:pt x="861605" y="3122285"/>
                    <a:pt x="936104" y="3122285"/>
                  </a:cubicBezTo>
                  <a:cubicBezTo>
                    <a:pt x="1010603" y="3122285"/>
                    <a:pt x="1070997" y="3061891"/>
                    <a:pt x="1070997" y="2987392"/>
                  </a:cubicBezTo>
                  <a:cubicBezTo>
                    <a:pt x="1070997" y="2912893"/>
                    <a:pt x="1010603" y="2852499"/>
                    <a:pt x="936104" y="2852499"/>
                  </a:cubicBezTo>
                  <a:close/>
                  <a:moveTo>
                    <a:pt x="144016" y="323096"/>
                  </a:moveTo>
                  <a:lnTo>
                    <a:pt x="144016" y="2699360"/>
                  </a:lnTo>
                  <a:lnTo>
                    <a:pt x="1728192" y="2699360"/>
                  </a:lnTo>
                  <a:lnTo>
                    <a:pt x="1728192" y="323096"/>
                  </a:lnTo>
                  <a:close/>
                  <a:moveTo>
                    <a:pt x="720104" y="107072"/>
                  </a:moveTo>
                  <a:cubicBezTo>
                    <a:pt x="690281" y="107072"/>
                    <a:pt x="666104" y="131249"/>
                    <a:pt x="666104" y="161072"/>
                  </a:cubicBezTo>
                  <a:cubicBezTo>
                    <a:pt x="666104" y="190895"/>
                    <a:pt x="690281" y="215072"/>
                    <a:pt x="720104" y="215072"/>
                  </a:cubicBezTo>
                  <a:lnTo>
                    <a:pt x="1152104" y="215072"/>
                  </a:lnTo>
                  <a:cubicBezTo>
                    <a:pt x="1181927" y="215072"/>
                    <a:pt x="1206104" y="190895"/>
                    <a:pt x="1206104" y="161072"/>
                  </a:cubicBezTo>
                  <a:cubicBezTo>
                    <a:pt x="1206104" y="131249"/>
                    <a:pt x="1181927" y="107072"/>
                    <a:pt x="1152104" y="107072"/>
                  </a:cubicBezTo>
                  <a:close/>
                  <a:moveTo>
                    <a:pt x="312041" y="0"/>
                  </a:moveTo>
                  <a:lnTo>
                    <a:pt x="1560167" y="0"/>
                  </a:lnTo>
                  <a:cubicBezTo>
                    <a:pt x="1732502" y="0"/>
                    <a:pt x="1872208" y="139706"/>
                    <a:pt x="1872208" y="312041"/>
                  </a:cubicBezTo>
                  <a:lnTo>
                    <a:pt x="1872208" y="2927959"/>
                  </a:lnTo>
                  <a:cubicBezTo>
                    <a:pt x="1872208" y="3100294"/>
                    <a:pt x="1732502" y="3240000"/>
                    <a:pt x="1560167" y="3240000"/>
                  </a:cubicBezTo>
                  <a:lnTo>
                    <a:pt x="312041" y="3240000"/>
                  </a:lnTo>
                  <a:cubicBezTo>
                    <a:pt x="139706" y="3240000"/>
                    <a:pt x="0" y="3100294"/>
                    <a:pt x="0" y="2927959"/>
                  </a:cubicBezTo>
                  <a:lnTo>
                    <a:pt x="0" y="312041"/>
                  </a:lnTo>
                  <a:cubicBezTo>
                    <a:pt x="0" y="139706"/>
                    <a:pt x="139706" y="0"/>
                    <a:pt x="312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70;p1">
              <a:extLst>
                <a:ext uri="{FF2B5EF4-FFF2-40B4-BE49-F238E27FC236}">
                  <a16:creationId xmlns:a16="http://schemas.microsoft.com/office/drawing/2014/main" id="{21217679-84C9-9247-A801-F4784307E959}"/>
                </a:ext>
              </a:extLst>
            </p:cNvPr>
            <p:cNvSpPr/>
            <p:nvPr/>
          </p:nvSpPr>
          <p:spPr>
            <a:xfrm>
              <a:off x="7067321" y="1284136"/>
              <a:ext cx="600203" cy="353055"/>
            </a:xfrm>
            <a:custGeom>
              <a:avLst/>
              <a:gdLst/>
              <a:ahLst/>
              <a:cxnLst/>
              <a:rect l="l" t="t" r="r" b="b"/>
              <a:pathLst>
                <a:path w="4529836" h="2664566" extrusionOk="0">
                  <a:moveTo>
                    <a:pt x="1861969" y="0"/>
                  </a:moveTo>
                  <a:cubicBezTo>
                    <a:pt x="2177122" y="0"/>
                    <a:pt x="2455874" y="155855"/>
                    <a:pt x="2611443" y="404565"/>
                  </a:cubicBezTo>
                  <a:cubicBezTo>
                    <a:pt x="2709453" y="315054"/>
                    <a:pt x="2840684" y="266178"/>
                    <a:pt x="2983336" y="266178"/>
                  </a:cubicBezTo>
                  <a:cubicBezTo>
                    <a:pt x="3293144" y="266178"/>
                    <a:pt x="3549108" y="496718"/>
                    <a:pt x="3578241" y="797044"/>
                  </a:cubicBezTo>
                  <a:cubicBezTo>
                    <a:pt x="3583592" y="793823"/>
                    <a:pt x="3589010" y="793774"/>
                    <a:pt x="3594440" y="793774"/>
                  </a:cubicBezTo>
                  <a:cubicBezTo>
                    <a:pt x="4111042" y="793774"/>
                    <a:pt x="4529836" y="1212568"/>
                    <a:pt x="4529836" y="1729170"/>
                  </a:cubicBezTo>
                  <a:cubicBezTo>
                    <a:pt x="4529836" y="2216938"/>
                    <a:pt x="4156487" y="2617512"/>
                    <a:pt x="3679930" y="2660249"/>
                  </a:cubicBezTo>
                  <a:lnTo>
                    <a:pt x="3679930" y="2664566"/>
                  </a:lnTo>
                  <a:lnTo>
                    <a:pt x="3594440" y="2664566"/>
                  </a:lnTo>
                  <a:lnTo>
                    <a:pt x="1043912" y="2664566"/>
                  </a:lnTo>
                  <a:lnTo>
                    <a:pt x="1043912" y="2657589"/>
                  </a:lnTo>
                  <a:cubicBezTo>
                    <a:pt x="1008374" y="2662448"/>
                    <a:pt x="972132" y="2664566"/>
                    <a:pt x="935396" y="2664566"/>
                  </a:cubicBezTo>
                  <a:cubicBezTo>
                    <a:pt x="418794" y="2664566"/>
                    <a:pt x="0" y="2245772"/>
                    <a:pt x="0" y="1729170"/>
                  </a:cubicBezTo>
                  <a:cubicBezTo>
                    <a:pt x="0" y="1212568"/>
                    <a:pt x="418794" y="793774"/>
                    <a:pt x="935396" y="793774"/>
                  </a:cubicBezTo>
                  <a:lnTo>
                    <a:pt x="954395" y="797612"/>
                  </a:lnTo>
                  <a:cubicBezTo>
                    <a:pt x="1004779" y="344999"/>
                    <a:pt x="1393085" y="0"/>
                    <a:pt x="186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4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86" name="Google Shape;371;p1">
              <a:extLst>
                <a:ext uri="{FF2B5EF4-FFF2-40B4-BE49-F238E27FC236}">
                  <a16:creationId xmlns:a16="http://schemas.microsoft.com/office/drawing/2014/main" id="{02D1E89D-91D6-3C46-8792-5B61B88FE1C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801" y="2926406"/>
              <a:ext cx="1602537" cy="677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372;p1">
            <a:extLst>
              <a:ext uri="{FF2B5EF4-FFF2-40B4-BE49-F238E27FC236}">
                <a16:creationId xmlns:a16="http://schemas.microsoft.com/office/drawing/2014/main" id="{F956C144-F433-1A40-8E4E-19D24612D536}"/>
              </a:ext>
            </a:extLst>
          </p:cNvPr>
          <p:cNvGrpSpPr/>
          <p:nvPr/>
        </p:nvGrpSpPr>
        <p:grpSpPr>
          <a:xfrm>
            <a:off x="4919283" y="1922066"/>
            <a:ext cx="1504390" cy="1798396"/>
            <a:chOff x="2113658" y="4283314"/>
            <a:chExt cx="2120100" cy="1348832"/>
          </a:xfrm>
        </p:grpSpPr>
        <p:sp>
          <p:nvSpPr>
            <p:cNvPr id="90" name="Google Shape;373;p1">
              <a:extLst>
                <a:ext uri="{FF2B5EF4-FFF2-40B4-BE49-F238E27FC236}">
                  <a16:creationId xmlns:a16="http://schemas.microsoft.com/office/drawing/2014/main" id="{48FB9ACF-83A9-FE4E-A856-7C0609585086}"/>
                </a:ext>
              </a:extLst>
            </p:cNvPr>
            <p:cNvSpPr txBox="1"/>
            <p:nvPr/>
          </p:nvSpPr>
          <p:spPr>
            <a:xfrm>
              <a:off x="2113658" y="4593404"/>
              <a:ext cx="2120100" cy="10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BKN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menyiapkan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aplikasi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informasi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kinerja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PNS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secara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nasional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yang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dapat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diintegrasikan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dengan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instansi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pemerintah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Google Shape;374;p1">
              <a:extLst>
                <a:ext uri="{FF2B5EF4-FFF2-40B4-BE49-F238E27FC236}">
                  <a16:creationId xmlns:a16="http://schemas.microsoft.com/office/drawing/2014/main" id="{3367E49E-2C4A-D444-B8B2-9BF46A093B39}"/>
                </a:ext>
              </a:extLst>
            </p:cNvPr>
            <p:cNvSpPr txBox="1"/>
            <p:nvPr/>
          </p:nvSpPr>
          <p:spPr>
            <a:xfrm>
              <a:off x="2113658" y="4283314"/>
              <a:ext cx="2120100" cy="346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PERMENPAN RB 6/2022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oogle Shape;375;p1">
            <a:extLst>
              <a:ext uri="{FF2B5EF4-FFF2-40B4-BE49-F238E27FC236}">
                <a16:creationId xmlns:a16="http://schemas.microsoft.com/office/drawing/2014/main" id="{6BA2BACA-18CA-8641-A6DD-C33D3966F337}"/>
              </a:ext>
            </a:extLst>
          </p:cNvPr>
          <p:cNvGrpSpPr/>
          <p:nvPr/>
        </p:nvGrpSpPr>
        <p:grpSpPr>
          <a:xfrm>
            <a:off x="-79069" y="2437865"/>
            <a:ext cx="1740764" cy="1208299"/>
            <a:chOff x="1878993" y="4225472"/>
            <a:chExt cx="2402694" cy="906249"/>
          </a:xfrm>
        </p:grpSpPr>
        <p:sp>
          <p:nvSpPr>
            <p:cNvPr id="93" name="Google Shape;376;p1">
              <a:extLst>
                <a:ext uri="{FF2B5EF4-FFF2-40B4-BE49-F238E27FC236}">
                  <a16:creationId xmlns:a16="http://schemas.microsoft.com/office/drawing/2014/main" id="{CC68E6F5-18D5-C34A-B567-E16E7F644EE7}"/>
                </a:ext>
              </a:extLst>
            </p:cNvPr>
            <p:cNvSpPr txBox="1"/>
            <p:nvPr/>
          </p:nvSpPr>
          <p:spPr>
            <a:xfrm>
              <a:off x="1878993" y="4369984"/>
              <a:ext cx="2358599" cy="7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Tata Kelola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Pemerintahan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bersih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efektif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transparan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akuntable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peningkatan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layanan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publik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Google Shape;377;p1">
              <a:extLst>
                <a:ext uri="{FF2B5EF4-FFF2-40B4-BE49-F238E27FC236}">
                  <a16:creationId xmlns:a16="http://schemas.microsoft.com/office/drawing/2014/main" id="{332CB135-0049-8549-B5B2-C5B7A705F8DA}"/>
                </a:ext>
              </a:extLst>
            </p:cNvPr>
            <p:cNvSpPr txBox="1"/>
            <p:nvPr/>
          </p:nvSpPr>
          <p:spPr>
            <a:xfrm>
              <a:off x="2161585" y="4225472"/>
              <a:ext cx="2120102" cy="20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PERPRES 95/2018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oogle Shape;378;p1">
            <a:extLst>
              <a:ext uri="{FF2B5EF4-FFF2-40B4-BE49-F238E27FC236}">
                <a16:creationId xmlns:a16="http://schemas.microsoft.com/office/drawing/2014/main" id="{CF8E0820-31E4-BA45-9C78-C193FAC902DA}"/>
              </a:ext>
            </a:extLst>
          </p:cNvPr>
          <p:cNvGrpSpPr/>
          <p:nvPr/>
        </p:nvGrpSpPr>
        <p:grpSpPr>
          <a:xfrm>
            <a:off x="185973" y="4045147"/>
            <a:ext cx="2704143" cy="1091170"/>
            <a:chOff x="1980335" y="4283314"/>
            <a:chExt cx="2455657" cy="818398"/>
          </a:xfrm>
        </p:grpSpPr>
        <p:sp>
          <p:nvSpPr>
            <p:cNvPr id="96" name="Google Shape;379;p1">
              <a:extLst>
                <a:ext uri="{FF2B5EF4-FFF2-40B4-BE49-F238E27FC236}">
                  <a16:creationId xmlns:a16="http://schemas.microsoft.com/office/drawing/2014/main" id="{396006F7-A2C3-3E49-95C1-751ADD9A7D0B}"/>
                </a:ext>
              </a:extLst>
            </p:cNvPr>
            <p:cNvSpPr txBox="1"/>
            <p:nvPr/>
          </p:nvSpPr>
          <p:spPr>
            <a:xfrm>
              <a:off x="1980335" y="4478479"/>
              <a:ext cx="2443500" cy="623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SATU DATA INDONESIA</a:t>
              </a: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Keterpaduan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perencanaan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pelaksanaa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evaluasi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dan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pengendalian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pembangunan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dengan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satu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Data.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Google Shape;380;p1">
              <a:extLst>
                <a:ext uri="{FF2B5EF4-FFF2-40B4-BE49-F238E27FC236}">
                  <a16:creationId xmlns:a16="http://schemas.microsoft.com/office/drawing/2014/main" id="{FDE8A6BD-98AC-F747-AC28-DCFAF7482448}"/>
                </a:ext>
              </a:extLst>
            </p:cNvPr>
            <p:cNvSpPr txBox="1"/>
            <p:nvPr/>
          </p:nvSpPr>
          <p:spPr>
            <a:xfrm>
              <a:off x="2315892" y="4283314"/>
              <a:ext cx="2120100" cy="20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PERPRES 39/2019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8" name="Google Shape;381;p1">
            <a:extLst>
              <a:ext uri="{FF2B5EF4-FFF2-40B4-BE49-F238E27FC236}">
                <a16:creationId xmlns:a16="http://schemas.microsoft.com/office/drawing/2014/main" id="{39C1DEB4-E170-7F45-A60D-8BB76D982B45}"/>
              </a:ext>
            </a:extLst>
          </p:cNvPr>
          <p:cNvGrpSpPr/>
          <p:nvPr/>
        </p:nvGrpSpPr>
        <p:grpSpPr>
          <a:xfrm>
            <a:off x="302178" y="819033"/>
            <a:ext cx="1900392" cy="1408903"/>
            <a:chOff x="2113658" y="4283314"/>
            <a:chExt cx="2132158" cy="1056704"/>
          </a:xfrm>
        </p:grpSpPr>
        <p:sp>
          <p:nvSpPr>
            <p:cNvPr id="99" name="Google Shape;382;p1">
              <a:extLst>
                <a:ext uri="{FF2B5EF4-FFF2-40B4-BE49-F238E27FC236}">
                  <a16:creationId xmlns:a16="http://schemas.microsoft.com/office/drawing/2014/main" id="{92EAF077-2EBC-5E40-A17B-81BBCC6E6395}"/>
                </a:ext>
              </a:extLst>
            </p:cNvPr>
            <p:cNvSpPr txBox="1"/>
            <p:nvPr/>
          </p:nvSpPr>
          <p:spPr>
            <a:xfrm>
              <a:off x="2125716" y="4439779"/>
              <a:ext cx="2120100" cy="900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Fungsi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BKN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0" lvl="0" indent="-1730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100"/>
                <a:buFont typeface="Arial"/>
                <a:buChar char="●"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Penyimpanan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informasi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dan data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pegawai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ASN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0" lvl="0" indent="-1730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100"/>
                <a:buFont typeface="Arial"/>
                <a:buChar char="●"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Bertanggung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jawab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pengelolaan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dan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pengembangan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SIASN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Google Shape;383;p1">
              <a:extLst>
                <a:ext uri="{FF2B5EF4-FFF2-40B4-BE49-F238E27FC236}">
                  <a16:creationId xmlns:a16="http://schemas.microsoft.com/office/drawing/2014/main" id="{8315027A-81C5-C449-A98A-3695E2E86C12}"/>
                </a:ext>
              </a:extLst>
            </p:cNvPr>
            <p:cNvSpPr txBox="1"/>
            <p:nvPr/>
          </p:nvSpPr>
          <p:spPr>
            <a:xfrm>
              <a:off x="2113658" y="4283314"/>
              <a:ext cx="2120100" cy="20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</a:rPr>
                <a:t>UU 5/2014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oogle Shape;384;p1">
            <a:extLst>
              <a:ext uri="{FF2B5EF4-FFF2-40B4-BE49-F238E27FC236}">
                <a16:creationId xmlns:a16="http://schemas.microsoft.com/office/drawing/2014/main" id="{38C516F1-E541-5C4A-9142-3740913327DD}"/>
              </a:ext>
            </a:extLst>
          </p:cNvPr>
          <p:cNvGrpSpPr/>
          <p:nvPr/>
        </p:nvGrpSpPr>
        <p:grpSpPr>
          <a:xfrm>
            <a:off x="4436264" y="1033944"/>
            <a:ext cx="1798481" cy="676500"/>
            <a:chOff x="2233923" y="4283314"/>
            <a:chExt cx="2838588" cy="507389"/>
          </a:xfrm>
        </p:grpSpPr>
        <p:sp>
          <p:nvSpPr>
            <p:cNvPr id="102" name="Google Shape;385;p1">
              <a:extLst>
                <a:ext uri="{FF2B5EF4-FFF2-40B4-BE49-F238E27FC236}">
                  <a16:creationId xmlns:a16="http://schemas.microsoft.com/office/drawing/2014/main" id="{4CF9541B-D8CB-634E-9038-7304786100F5}"/>
                </a:ext>
              </a:extLst>
            </p:cNvPr>
            <p:cNvSpPr txBox="1"/>
            <p:nvPr/>
          </p:nvSpPr>
          <p:spPr>
            <a:xfrm>
              <a:off x="2250885" y="4444475"/>
              <a:ext cx="2821626" cy="346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Profil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PNS di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Simpeg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diintegrasikan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ke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SIASN.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Google Shape;386;p1">
              <a:extLst>
                <a:ext uri="{FF2B5EF4-FFF2-40B4-BE49-F238E27FC236}">
                  <a16:creationId xmlns:a16="http://schemas.microsoft.com/office/drawing/2014/main" id="{BE229197-6B38-1C4A-8532-3BB01C5C4C4C}"/>
                </a:ext>
              </a:extLst>
            </p:cNvPr>
            <p:cNvSpPr txBox="1"/>
            <p:nvPr/>
          </p:nvSpPr>
          <p:spPr>
            <a:xfrm>
              <a:off x="2233923" y="4283314"/>
              <a:ext cx="2120101" cy="20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PP 11/2017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oogle Shape;387;p1">
            <a:extLst>
              <a:ext uri="{FF2B5EF4-FFF2-40B4-BE49-F238E27FC236}">
                <a16:creationId xmlns:a16="http://schemas.microsoft.com/office/drawing/2014/main" id="{DDA4A182-52CD-3848-832D-284F04929E3D}"/>
              </a:ext>
            </a:extLst>
          </p:cNvPr>
          <p:cNvGrpSpPr/>
          <p:nvPr/>
        </p:nvGrpSpPr>
        <p:grpSpPr>
          <a:xfrm>
            <a:off x="3327297" y="4063866"/>
            <a:ext cx="2911742" cy="923249"/>
            <a:chOff x="2106832" y="4283314"/>
            <a:chExt cx="2323240" cy="692454"/>
          </a:xfrm>
        </p:grpSpPr>
        <p:sp>
          <p:nvSpPr>
            <p:cNvPr id="105" name="Google Shape;388;p1">
              <a:extLst>
                <a:ext uri="{FF2B5EF4-FFF2-40B4-BE49-F238E27FC236}">
                  <a16:creationId xmlns:a16="http://schemas.microsoft.com/office/drawing/2014/main" id="{367AA2D7-991E-AE4B-A9D2-4F559D7B532C}"/>
                </a:ext>
              </a:extLst>
            </p:cNvPr>
            <p:cNvSpPr txBox="1"/>
            <p:nvPr/>
          </p:nvSpPr>
          <p:spPr>
            <a:xfrm>
              <a:off x="2111108" y="4491038"/>
              <a:ext cx="2318964" cy="48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30188" marR="0" lvl="0" indent="-2079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100"/>
                <a:buFont typeface="Arial"/>
                <a:buChar char="●"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Penerapan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system merit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dalam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manajemen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ASN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30188" marR="0" lvl="0" indent="-2079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100"/>
                <a:buFont typeface="Arial"/>
                <a:buChar char="●"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Integrasi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Sistem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Informasi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kepegawaian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Google Shape;389;p1">
              <a:extLst>
                <a:ext uri="{FF2B5EF4-FFF2-40B4-BE49-F238E27FC236}">
                  <a16:creationId xmlns:a16="http://schemas.microsoft.com/office/drawing/2014/main" id="{6301FE22-69BE-F447-9F4A-54A505609E51}"/>
                </a:ext>
              </a:extLst>
            </p:cNvPr>
            <p:cNvSpPr txBox="1"/>
            <p:nvPr/>
          </p:nvSpPr>
          <p:spPr>
            <a:xfrm>
              <a:off x="2106832" y="4283314"/>
              <a:ext cx="2120100" cy="20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24C5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PERPRES 54/2018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24C5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5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50474-3B66-CB41-B69D-028AE424F8C7}"/>
              </a:ext>
            </a:extLst>
          </p:cNvPr>
          <p:cNvSpPr/>
          <p:nvPr/>
        </p:nvSpPr>
        <p:spPr>
          <a:xfrm>
            <a:off x="0" y="0"/>
            <a:ext cx="9144000" cy="52881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KONDISI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67B3F-1788-F09F-6A9E-310AA79C5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3"/>
          <a:stretch/>
        </p:blipFill>
        <p:spPr>
          <a:xfrm>
            <a:off x="3856325" y="150086"/>
            <a:ext cx="5243228" cy="2994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4B43DA-B827-0014-CD76-BACEDAA5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547" r="-272" b="8291"/>
          <a:stretch/>
        </p:blipFill>
        <p:spPr>
          <a:xfrm>
            <a:off x="41136" y="3223975"/>
            <a:ext cx="4786044" cy="1967208"/>
          </a:xfrm>
          <a:prstGeom prst="rect">
            <a:avLst/>
          </a:prstGeom>
        </p:spPr>
      </p:pic>
      <p:pic>
        <p:nvPicPr>
          <p:cNvPr id="7" name="Google Shape;767;p60">
            <a:extLst>
              <a:ext uri="{FF2B5EF4-FFF2-40B4-BE49-F238E27FC236}">
                <a16:creationId xmlns:a16="http://schemas.microsoft.com/office/drawing/2014/main" id="{76944507-3731-6B81-E509-877D302FB8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515CC8-B0AF-7D49-834E-760DC5BBC4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r="2513"/>
          <a:stretch/>
        </p:blipFill>
        <p:spPr>
          <a:xfrm>
            <a:off x="5095019" y="3272496"/>
            <a:ext cx="2677381" cy="1718403"/>
          </a:xfrm>
          <a:prstGeom prst="rect">
            <a:avLst/>
          </a:prstGeom>
        </p:spPr>
      </p:pic>
      <p:pic>
        <p:nvPicPr>
          <p:cNvPr id="12" name="Google Shape;644;p57">
            <a:extLst>
              <a:ext uri="{FF2B5EF4-FFF2-40B4-BE49-F238E27FC236}">
                <a16:creationId xmlns:a16="http://schemas.microsoft.com/office/drawing/2014/main" id="{893ED8CF-8A1F-8443-8434-D594C9403B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96817"/>
            <a:ext cx="3866958" cy="16824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044A9-8958-BD4A-8427-92471C5A65A1}"/>
              </a:ext>
            </a:extLst>
          </p:cNvPr>
          <p:cNvSpPr txBox="1"/>
          <p:nvPr/>
        </p:nvSpPr>
        <p:spPr>
          <a:xfrm>
            <a:off x="17058" y="2872679"/>
            <a:ext cx="1829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2000" dirty="0">
                <a:solidFill>
                  <a:schemeClr val="dk1"/>
                </a:solidFill>
                <a:latin typeface="Fira Sans Extra Condensed"/>
              </a:rPr>
              <a:t>KONDISI SAAT INI</a:t>
            </a:r>
          </a:p>
        </p:txBody>
      </p:sp>
    </p:spTree>
    <p:extLst>
      <p:ext uri="{BB962C8B-B14F-4D97-AF65-F5344CB8AC3E}">
        <p14:creationId xmlns:p14="http://schemas.microsoft.com/office/powerpoint/2010/main" val="149414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1"/>
          <p:cNvSpPr/>
          <p:nvPr/>
        </p:nvSpPr>
        <p:spPr>
          <a:xfrm>
            <a:off x="1374900" y="4470100"/>
            <a:ext cx="3957900" cy="384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23" name="Google Shape;323;p61"/>
          <p:cNvSpPr/>
          <p:nvPr/>
        </p:nvSpPr>
        <p:spPr>
          <a:xfrm>
            <a:off x="84450" y="60150"/>
            <a:ext cx="7740000" cy="502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1"/>
          <p:cNvSpPr txBox="1"/>
          <p:nvPr/>
        </p:nvSpPr>
        <p:spPr>
          <a:xfrm>
            <a:off x="2385423" y="1334749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Spanlapor</a:t>
            </a:r>
            <a:endParaRPr sz="800" b="0" i="0" u="none" strike="noStrike" cap="non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5" name="Google Shape;325;p61"/>
          <p:cNvSpPr txBox="1"/>
          <p:nvPr/>
        </p:nvSpPr>
        <p:spPr>
          <a:xfrm>
            <a:off x="5068484" y="1502723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61"/>
          <p:cNvSpPr txBox="1"/>
          <p:nvPr/>
        </p:nvSpPr>
        <p:spPr>
          <a:xfrm>
            <a:off x="4714904" y="1334749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FASN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1"/>
          <p:cNvSpPr txBox="1"/>
          <p:nvPr/>
        </p:nvSpPr>
        <p:spPr>
          <a:xfrm>
            <a:off x="5106745" y="2688031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TASPEN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61"/>
          <p:cNvSpPr txBox="1"/>
          <p:nvPr/>
        </p:nvSpPr>
        <p:spPr>
          <a:xfrm>
            <a:off x="5693905" y="4678468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BPJS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1"/>
          <p:cNvSpPr txBox="1"/>
          <p:nvPr/>
        </p:nvSpPr>
        <p:spPr>
          <a:xfrm>
            <a:off x="6825432" y="3622393"/>
            <a:ext cx="523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TAPERA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1"/>
          <p:cNvSpPr/>
          <p:nvPr/>
        </p:nvSpPr>
        <p:spPr>
          <a:xfrm>
            <a:off x="3612391" y="2952164"/>
            <a:ext cx="1423800" cy="1423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9036" y="3416760"/>
            <a:ext cx="1182824" cy="404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61"/>
          <p:cNvGrpSpPr/>
          <p:nvPr/>
        </p:nvGrpSpPr>
        <p:grpSpPr>
          <a:xfrm>
            <a:off x="1841056" y="2918856"/>
            <a:ext cx="1423650" cy="1423650"/>
            <a:chOff x="5358511" y="5328052"/>
            <a:chExt cx="2847300" cy="2847300"/>
          </a:xfrm>
        </p:grpSpPr>
        <p:sp>
          <p:nvSpPr>
            <p:cNvPr id="333" name="Google Shape;333;p61"/>
            <p:cNvSpPr/>
            <p:nvPr/>
          </p:nvSpPr>
          <p:spPr>
            <a:xfrm>
              <a:off x="5358511" y="5328052"/>
              <a:ext cx="2847300" cy="28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4" name="Google Shape;334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67681" y="5753100"/>
              <a:ext cx="2180919" cy="1405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5" name="Google Shape;335;p61"/>
          <p:cNvGrpSpPr/>
          <p:nvPr/>
        </p:nvGrpSpPr>
        <p:grpSpPr>
          <a:xfrm>
            <a:off x="2680821" y="1054138"/>
            <a:ext cx="1434719" cy="1423650"/>
            <a:chOff x="9063694" y="5412468"/>
            <a:chExt cx="2869438" cy="2847300"/>
          </a:xfrm>
        </p:grpSpPr>
        <p:sp>
          <p:nvSpPr>
            <p:cNvPr id="336" name="Google Shape;336;p61"/>
            <p:cNvSpPr/>
            <p:nvPr/>
          </p:nvSpPr>
          <p:spPr>
            <a:xfrm>
              <a:off x="9085832" y="5412468"/>
              <a:ext cx="2847300" cy="28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7" name="Google Shape;337;p6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63694" y="6292082"/>
              <a:ext cx="2663719" cy="68233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8" name="Google Shape;338;p61"/>
          <p:cNvCxnSpPr/>
          <p:nvPr/>
        </p:nvCxnSpPr>
        <p:spPr>
          <a:xfrm flipH="1">
            <a:off x="2796266" y="2363574"/>
            <a:ext cx="210600" cy="5880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Google Shape;339;p61"/>
          <p:cNvCxnSpPr/>
          <p:nvPr/>
        </p:nvCxnSpPr>
        <p:spPr>
          <a:xfrm>
            <a:off x="3817499" y="2350916"/>
            <a:ext cx="221100" cy="6879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0" name="Google Shape;340;p61"/>
          <p:cNvGrpSpPr/>
          <p:nvPr/>
        </p:nvGrpSpPr>
        <p:grpSpPr>
          <a:xfrm>
            <a:off x="799647" y="2967845"/>
            <a:ext cx="929960" cy="1232623"/>
            <a:chOff x="285750" y="6639311"/>
            <a:chExt cx="2736785" cy="2465246"/>
          </a:xfrm>
        </p:grpSpPr>
        <p:sp>
          <p:nvSpPr>
            <p:cNvPr id="341" name="Google Shape;341;p61"/>
            <p:cNvSpPr/>
            <p:nvPr/>
          </p:nvSpPr>
          <p:spPr>
            <a:xfrm>
              <a:off x="285750" y="6649993"/>
              <a:ext cx="2705342" cy="2454564"/>
            </a:xfrm>
            <a:custGeom>
              <a:avLst/>
              <a:gdLst/>
              <a:ahLst/>
              <a:cxnLst/>
              <a:rect l="l" t="t" r="r" b="b"/>
              <a:pathLst>
                <a:path w="1238143" h="1913890" extrusionOk="0">
                  <a:moveTo>
                    <a:pt x="1113683" y="59690"/>
                  </a:moveTo>
                  <a:cubicBezTo>
                    <a:pt x="1149243" y="59690"/>
                    <a:pt x="1178453" y="88900"/>
                    <a:pt x="1178453" y="124460"/>
                  </a:cubicBezTo>
                  <a:lnTo>
                    <a:pt x="1178453" y="1789430"/>
                  </a:lnTo>
                  <a:cubicBezTo>
                    <a:pt x="1178453" y="1824990"/>
                    <a:pt x="1149243" y="1854200"/>
                    <a:pt x="1113683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13683" y="59690"/>
                  </a:lnTo>
                  <a:moveTo>
                    <a:pt x="111368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1113683" y="1913890"/>
                  </a:lnTo>
                  <a:cubicBezTo>
                    <a:pt x="1182263" y="1913890"/>
                    <a:pt x="1238143" y="1858010"/>
                    <a:pt x="1238143" y="1789430"/>
                  </a:cubicBezTo>
                  <a:lnTo>
                    <a:pt x="1238143" y="124460"/>
                  </a:lnTo>
                  <a:cubicBezTo>
                    <a:pt x="1238143" y="55880"/>
                    <a:pt x="1182263" y="0"/>
                    <a:pt x="111368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1"/>
            <p:cNvSpPr txBox="1"/>
            <p:nvPr/>
          </p:nvSpPr>
          <p:spPr>
            <a:xfrm>
              <a:off x="317435" y="6639311"/>
              <a:ext cx="2705100" cy="23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Layanan Kepegawaian</a:t>
              </a:r>
              <a:endParaRPr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Layanan Kinerja</a:t>
              </a:r>
              <a:endParaRPr sz="7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Absensi</a:t>
              </a:r>
              <a:endParaRPr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Dashboard</a:t>
              </a:r>
              <a:endParaRPr sz="7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Layanan Helpdesk</a:t>
              </a:r>
              <a:endParaRPr sz="7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39700" marR="0" lvl="0" indent="-133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 Narrow"/>
                <a:buChar char="▪"/>
              </a:pPr>
              <a:r>
                <a:rPr lang="en-GB" sz="80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Layanan Interoperabitiy</a:t>
              </a:r>
              <a:endParaRPr sz="11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343" name="Google Shape;343;p61"/>
          <p:cNvSpPr/>
          <p:nvPr/>
        </p:nvSpPr>
        <p:spPr>
          <a:xfrm>
            <a:off x="4189800" y="387200"/>
            <a:ext cx="1368148" cy="2263175"/>
          </a:xfrm>
          <a:custGeom>
            <a:avLst/>
            <a:gdLst/>
            <a:ahLst/>
            <a:cxnLst/>
            <a:rect l="l" t="t" r="r" b="b"/>
            <a:pathLst>
              <a:path w="1238143" h="1913890" extrusionOk="0">
                <a:moveTo>
                  <a:pt x="1113683" y="59690"/>
                </a:moveTo>
                <a:cubicBezTo>
                  <a:pt x="1149243" y="59690"/>
                  <a:pt x="1178453" y="88900"/>
                  <a:pt x="1178453" y="124460"/>
                </a:cubicBezTo>
                <a:lnTo>
                  <a:pt x="1178453" y="1789430"/>
                </a:lnTo>
                <a:cubicBezTo>
                  <a:pt x="1178453" y="1824990"/>
                  <a:pt x="1149243" y="1854200"/>
                  <a:pt x="1113683" y="1854200"/>
                </a:cubicBezTo>
                <a:lnTo>
                  <a:pt x="124460" y="1854200"/>
                </a:lnTo>
                <a:cubicBezTo>
                  <a:pt x="88900" y="1854200"/>
                  <a:pt x="59690" y="1824990"/>
                  <a:pt x="59690" y="178943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1113683" y="59690"/>
                </a:lnTo>
                <a:moveTo>
                  <a:pt x="1113683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789430"/>
                </a:lnTo>
                <a:cubicBezTo>
                  <a:pt x="0" y="1858010"/>
                  <a:pt x="55880" y="1913890"/>
                  <a:pt x="124460" y="1913890"/>
                </a:cubicBezTo>
                <a:lnTo>
                  <a:pt x="1113683" y="1913890"/>
                </a:lnTo>
                <a:cubicBezTo>
                  <a:pt x="1182263" y="1913890"/>
                  <a:pt x="1238143" y="1858010"/>
                  <a:pt x="1238143" y="1789430"/>
                </a:cubicBezTo>
                <a:lnTo>
                  <a:pt x="1238143" y="124460"/>
                </a:lnTo>
                <a:cubicBezTo>
                  <a:pt x="1238143" y="55880"/>
                  <a:pt x="1182263" y="0"/>
                  <a:pt x="1113683" y="0"/>
                </a:cubicBezTo>
                <a:close/>
              </a:path>
            </a:pathLst>
          </a:custGeom>
          <a:solidFill>
            <a:srgbClr val="0A458A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3250" y="1272380"/>
            <a:ext cx="545659" cy="57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2448" y="1338162"/>
            <a:ext cx="518912" cy="5116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61"/>
          <p:cNvCxnSpPr/>
          <p:nvPr/>
        </p:nvCxnSpPr>
        <p:spPr>
          <a:xfrm rot="10800000">
            <a:off x="1904998" y="3372468"/>
            <a:ext cx="2184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347" name="Google Shape;347;p61" descr="Logo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5447" y="4221710"/>
            <a:ext cx="1119901" cy="66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26300" y="203550"/>
            <a:ext cx="999000" cy="439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61"/>
          <p:cNvCxnSpPr/>
          <p:nvPr/>
        </p:nvCxnSpPr>
        <p:spPr>
          <a:xfrm flipH="1">
            <a:off x="8553923" y="4008460"/>
            <a:ext cx="14100" cy="53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50" name="Google Shape;350;p61"/>
          <p:cNvGrpSpPr/>
          <p:nvPr/>
        </p:nvGrpSpPr>
        <p:grpSpPr>
          <a:xfrm>
            <a:off x="3026980" y="2029124"/>
            <a:ext cx="769540" cy="275000"/>
            <a:chOff x="3408017" y="2070317"/>
            <a:chExt cx="1065845" cy="386182"/>
          </a:xfrm>
        </p:grpSpPr>
        <p:pic>
          <p:nvPicPr>
            <p:cNvPr id="351" name="Google Shape;351;p61"/>
            <p:cNvPicPr preferRelativeResize="0"/>
            <p:nvPr/>
          </p:nvPicPr>
          <p:blipFill rotWithShape="1">
            <a:blip r:embed="rId10">
              <a:alphaModFix/>
            </a:blip>
            <a:srcRect l="789" t="13532" r="-789" b="12233"/>
            <a:stretch/>
          </p:blipFill>
          <p:spPr>
            <a:xfrm>
              <a:off x="3408017" y="2095245"/>
              <a:ext cx="643414" cy="361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61"/>
            <p:cNvPicPr preferRelativeResize="0"/>
            <p:nvPr/>
          </p:nvPicPr>
          <p:blipFill rotWithShape="1">
            <a:blip r:embed="rId11">
              <a:alphaModFix/>
            </a:blip>
            <a:srcRect l="24634" t="5891" r="24791" b="6435"/>
            <a:stretch/>
          </p:blipFill>
          <p:spPr>
            <a:xfrm>
              <a:off x="4109911" y="2070317"/>
              <a:ext cx="363951" cy="34497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3" name="Google Shape;353;p61"/>
          <p:cNvCxnSpPr/>
          <p:nvPr/>
        </p:nvCxnSpPr>
        <p:spPr>
          <a:xfrm rot="10800000">
            <a:off x="84600" y="2649075"/>
            <a:ext cx="5493900" cy="40500"/>
          </a:xfrm>
          <a:prstGeom prst="straightConnector1">
            <a:avLst/>
          </a:prstGeom>
          <a:noFill/>
          <a:ln w="38100" cap="flat" cmpd="sng">
            <a:solidFill>
              <a:srgbClr val="CC412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55" name="Google Shape;355;p61"/>
          <p:cNvSpPr/>
          <p:nvPr/>
        </p:nvSpPr>
        <p:spPr>
          <a:xfrm>
            <a:off x="770262" y="4274998"/>
            <a:ext cx="1064100" cy="2019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Instansi Pembina JF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61"/>
          <p:cNvSpPr/>
          <p:nvPr/>
        </p:nvSpPr>
        <p:spPr>
          <a:xfrm>
            <a:off x="778172" y="4535716"/>
            <a:ext cx="1064100" cy="2019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SRIKANDI-ANRI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778172" y="4797146"/>
            <a:ext cx="1064100" cy="2019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 RI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61"/>
          <p:cNvCxnSpPr/>
          <p:nvPr/>
        </p:nvCxnSpPr>
        <p:spPr>
          <a:xfrm flipH="1">
            <a:off x="3282150" y="3703250"/>
            <a:ext cx="341700" cy="69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9" name="Google Shape;359;p61"/>
          <p:cNvSpPr txBox="1"/>
          <p:nvPr/>
        </p:nvSpPr>
        <p:spPr>
          <a:xfrm>
            <a:off x="3200400" y="3117964"/>
            <a:ext cx="699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SSO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61"/>
          <p:cNvPicPr preferRelativeResize="0"/>
          <p:nvPr/>
        </p:nvPicPr>
        <p:blipFill rotWithShape="1">
          <a:blip r:embed="rId12">
            <a:alphaModFix/>
          </a:blip>
          <a:srcRect t="6252"/>
          <a:stretch/>
        </p:blipFill>
        <p:spPr>
          <a:xfrm>
            <a:off x="3522249" y="2728066"/>
            <a:ext cx="363950" cy="3167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1" name="Google Shape;361;p6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72466" y="2740230"/>
            <a:ext cx="686984" cy="2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150250" y="3966813"/>
            <a:ext cx="411600" cy="4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/>
          <p:nvPr/>
        </p:nvSpPr>
        <p:spPr>
          <a:xfrm>
            <a:off x="3707601" y="3900575"/>
            <a:ext cx="1244400" cy="201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>
                <a:latin typeface="Calibri"/>
                <a:ea typeface="Calibri"/>
                <a:cs typeface="Calibri"/>
                <a:sym typeface="Calibri"/>
              </a:rPr>
              <a:t>Instansi Ekosistem ASN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61"/>
          <p:cNvSpPr/>
          <p:nvPr/>
        </p:nvSpPr>
        <p:spPr>
          <a:xfrm>
            <a:off x="2824300" y="1791000"/>
            <a:ext cx="1119900" cy="201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ASN Mobile App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61"/>
          <p:cNvSpPr/>
          <p:nvPr/>
        </p:nvSpPr>
        <p:spPr>
          <a:xfrm>
            <a:off x="1986100" y="3924600"/>
            <a:ext cx="1119900" cy="201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>
                <a:latin typeface="Calibri"/>
                <a:ea typeface="Calibri"/>
                <a:cs typeface="Calibri"/>
                <a:sym typeface="Calibri"/>
              </a:rPr>
              <a:t>Instansi Pusat/Daerah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61"/>
          <p:cNvSpPr/>
          <p:nvPr/>
        </p:nvSpPr>
        <p:spPr>
          <a:xfrm>
            <a:off x="6891475" y="3575225"/>
            <a:ext cx="839400" cy="275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WALI DATA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61"/>
          <p:cNvSpPr/>
          <p:nvPr/>
        </p:nvSpPr>
        <p:spPr>
          <a:xfrm flipH="1">
            <a:off x="6882050" y="3183625"/>
            <a:ext cx="839400" cy="275100"/>
          </a:xfrm>
          <a:prstGeom prst="roundRect">
            <a:avLst>
              <a:gd name="adj" fmla="val 10969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 RI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61"/>
          <p:cNvSpPr/>
          <p:nvPr/>
        </p:nvSpPr>
        <p:spPr>
          <a:xfrm>
            <a:off x="6882050" y="2798250"/>
            <a:ext cx="839400" cy="275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E-MUTASI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Kemendagri</a:t>
            </a:r>
            <a:endParaRPr sz="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61"/>
          <p:cNvSpPr/>
          <p:nvPr/>
        </p:nvSpPr>
        <p:spPr>
          <a:xfrm>
            <a:off x="6882075" y="1964225"/>
            <a:ext cx="839400" cy="275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E-FORMASI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Kemenpan RB</a:t>
            </a:r>
            <a:endParaRPr sz="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61"/>
          <p:cNvSpPr/>
          <p:nvPr/>
        </p:nvSpPr>
        <p:spPr>
          <a:xfrm>
            <a:off x="6882050" y="2345325"/>
            <a:ext cx="839400" cy="275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SIAPP- Setneg</a:t>
            </a:r>
            <a:endParaRPr sz="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61"/>
          <p:cNvSpPr/>
          <p:nvPr/>
        </p:nvSpPr>
        <p:spPr>
          <a:xfrm>
            <a:off x="948275" y="1844100"/>
            <a:ext cx="1434600" cy="702000"/>
          </a:xfrm>
          <a:prstGeom prst="flowChartAlternateProcess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" name="Google Shape;374;p61"/>
          <p:cNvGrpSpPr/>
          <p:nvPr/>
        </p:nvGrpSpPr>
        <p:grpSpPr>
          <a:xfrm>
            <a:off x="948275" y="1806450"/>
            <a:ext cx="1361602" cy="683725"/>
            <a:chOff x="456075" y="791375"/>
            <a:chExt cx="1361602" cy="683725"/>
          </a:xfrm>
        </p:grpSpPr>
        <p:sp>
          <p:nvSpPr>
            <p:cNvPr id="375" name="Google Shape;375;p61"/>
            <p:cNvSpPr txBox="1"/>
            <p:nvPr/>
          </p:nvSpPr>
          <p:spPr>
            <a:xfrm>
              <a:off x="456075" y="791375"/>
              <a:ext cx="129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Partner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Platform</a:t>
              </a:r>
              <a:endParaRPr sz="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6" name="Google Shape;376;p6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1807" y="1192759"/>
              <a:ext cx="421234" cy="274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6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94038" y="1130075"/>
              <a:ext cx="335831" cy="3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6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406077" y="1136665"/>
              <a:ext cx="411600" cy="326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61"/>
          <p:cNvGrpSpPr/>
          <p:nvPr/>
        </p:nvGrpSpPr>
        <p:grpSpPr>
          <a:xfrm>
            <a:off x="7892700" y="880250"/>
            <a:ext cx="1182900" cy="3065400"/>
            <a:chOff x="7892700" y="118250"/>
            <a:chExt cx="1182900" cy="3065400"/>
          </a:xfrm>
        </p:grpSpPr>
        <p:sp>
          <p:nvSpPr>
            <p:cNvPr id="388" name="Google Shape;388;p61"/>
            <p:cNvSpPr/>
            <p:nvPr/>
          </p:nvSpPr>
          <p:spPr>
            <a:xfrm>
              <a:off x="7892700" y="118250"/>
              <a:ext cx="1182900" cy="3065400"/>
            </a:xfrm>
            <a:prstGeom prst="flowChartAlternateProcess">
              <a:avLst/>
            </a:prstGeom>
            <a:solidFill>
              <a:schemeClr val="lt1"/>
            </a:solidFill>
            <a:ln w="19050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" name="Google Shape;389;p61"/>
            <p:cNvGrpSpPr/>
            <p:nvPr/>
          </p:nvGrpSpPr>
          <p:grpSpPr>
            <a:xfrm>
              <a:off x="7968900" y="213675"/>
              <a:ext cx="1064100" cy="2841350"/>
              <a:chOff x="7892700" y="61275"/>
              <a:chExt cx="1064100" cy="2841350"/>
            </a:xfrm>
          </p:grpSpPr>
          <p:sp>
            <p:nvSpPr>
              <p:cNvPr id="390" name="Google Shape;390;p61"/>
              <p:cNvSpPr/>
              <p:nvPr/>
            </p:nvSpPr>
            <p:spPr>
              <a:xfrm>
                <a:off x="7892700" y="6127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LAYANAN KEPEGAWAIAN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61"/>
              <p:cNvSpPr/>
              <p:nvPr/>
            </p:nvSpPr>
            <p:spPr>
              <a:xfrm>
                <a:off x="7892700" y="40852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PENGEMBANGAN KOMPETENSI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61"/>
              <p:cNvSpPr/>
              <p:nvPr/>
            </p:nvSpPr>
            <p:spPr>
              <a:xfrm>
                <a:off x="7892700" y="78952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PERFORMANCE MANAGEMENT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61"/>
              <p:cNvSpPr/>
              <p:nvPr/>
            </p:nvSpPr>
            <p:spPr>
              <a:xfrm>
                <a:off x="7892700" y="151777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WALIDATA REFERENSI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61"/>
              <p:cNvSpPr/>
              <p:nvPr/>
            </p:nvSpPr>
            <p:spPr>
              <a:xfrm>
                <a:off x="7892700" y="113677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DATA MART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61"/>
              <p:cNvSpPr/>
              <p:nvPr/>
            </p:nvSpPr>
            <p:spPr>
              <a:xfrm>
                <a:off x="7892700" y="1895800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WELFARE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61"/>
              <p:cNvSpPr/>
              <p:nvPr/>
            </p:nvSpPr>
            <p:spPr>
              <a:xfrm>
                <a:off x="7892700" y="2273800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ARSIP DIGITAL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61"/>
              <p:cNvSpPr/>
              <p:nvPr/>
            </p:nvSpPr>
            <p:spPr>
              <a:xfrm>
                <a:off x="7892700" y="2648825"/>
                <a:ext cx="1064100" cy="25380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25400" cap="flat" cmpd="sng">
                <a:solidFill>
                  <a:srgbClr val="99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800" b="1">
                    <a:latin typeface="Calibri"/>
                    <a:ea typeface="Calibri"/>
                    <a:cs typeface="Calibri"/>
                    <a:sym typeface="Calibri"/>
                  </a:rPr>
                  <a:t>PENGADUAN MASYARAKAT</a:t>
                </a:r>
                <a:endParaRPr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398" name="Google Shape;398;p61"/>
          <p:cNvCxnSpPr/>
          <p:nvPr/>
        </p:nvCxnSpPr>
        <p:spPr>
          <a:xfrm rot="10800000" flipH="1">
            <a:off x="6399650" y="2859600"/>
            <a:ext cx="482400" cy="9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9" name="Google Shape;399;p61"/>
          <p:cNvCxnSpPr/>
          <p:nvPr/>
        </p:nvCxnSpPr>
        <p:spPr>
          <a:xfrm rot="10800000" flipH="1">
            <a:off x="6551925" y="3240475"/>
            <a:ext cx="482400" cy="9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0" name="Google Shape;400;p61"/>
          <p:cNvCxnSpPr/>
          <p:nvPr/>
        </p:nvCxnSpPr>
        <p:spPr>
          <a:xfrm rot="10800000" flipH="1">
            <a:off x="6475725" y="2478475"/>
            <a:ext cx="482400" cy="9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p61"/>
          <p:cNvCxnSpPr/>
          <p:nvPr/>
        </p:nvCxnSpPr>
        <p:spPr>
          <a:xfrm rot="10800000" flipH="1">
            <a:off x="6411600" y="2554775"/>
            <a:ext cx="546600" cy="849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2" name="Google Shape;402;p61"/>
          <p:cNvCxnSpPr>
            <a:endCxn id="371" idx="1"/>
          </p:cNvCxnSpPr>
          <p:nvPr/>
        </p:nvCxnSpPr>
        <p:spPr>
          <a:xfrm rot="10800000" flipH="1">
            <a:off x="6597375" y="2101775"/>
            <a:ext cx="284700" cy="153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3" name="Google Shape;403;p61"/>
          <p:cNvCxnSpPr>
            <a:endCxn id="368" idx="1"/>
          </p:cNvCxnSpPr>
          <p:nvPr/>
        </p:nvCxnSpPr>
        <p:spPr>
          <a:xfrm>
            <a:off x="6560575" y="3568475"/>
            <a:ext cx="330900" cy="1443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61"/>
          <p:cNvSpPr/>
          <p:nvPr/>
        </p:nvSpPr>
        <p:spPr>
          <a:xfrm>
            <a:off x="5582625" y="1975050"/>
            <a:ext cx="1244029" cy="306700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1789430" y="59690"/>
                </a:moveTo>
                <a:cubicBezTo>
                  <a:pt x="1824990" y="59690"/>
                  <a:pt x="1854200" y="88900"/>
                  <a:pt x="1854200" y="124460"/>
                </a:cubicBezTo>
                <a:lnTo>
                  <a:pt x="1854200" y="1789430"/>
                </a:lnTo>
                <a:cubicBezTo>
                  <a:pt x="1854200" y="1824990"/>
                  <a:pt x="1824990" y="1854200"/>
                  <a:pt x="1789430" y="1854200"/>
                </a:cubicBezTo>
                <a:lnTo>
                  <a:pt x="124460" y="1854200"/>
                </a:lnTo>
                <a:cubicBezTo>
                  <a:pt x="88900" y="1854200"/>
                  <a:pt x="59690" y="1824990"/>
                  <a:pt x="59690" y="178943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1789430" y="59690"/>
                </a:lnTo>
                <a:moveTo>
                  <a:pt x="1789430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789430"/>
                </a:lnTo>
                <a:cubicBezTo>
                  <a:pt x="0" y="1858010"/>
                  <a:pt x="55880" y="1913890"/>
                  <a:pt x="124460" y="1913890"/>
                </a:cubicBezTo>
                <a:lnTo>
                  <a:pt x="1789430" y="1913890"/>
                </a:lnTo>
                <a:cubicBezTo>
                  <a:pt x="1858010" y="1913890"/>
                  <a:pt x="1913890" y="1858010"/>
                  <a:pt x="1913890" y="1789430"/>
                </a:cubicBezTo>
                <a:lnTo>
                  <a:pt x="1913890" y="124460"/>
                </a:lnTo>
                <a:cubicBezTo>
                  <a:pt x="1913890" y="55880"/>
                  <a:pt x="1858010" y="0"/>
                  <a:pt x="1789430" y="0"/>
                </a:cubicBezTo>
                <a:close/>
              </a:path>
            </a:pathLst>
          </a:cu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61"/>
          <p:cNvSpPr txBox="1"/>
          <p:nvPr/>
        </p:nvSpPr>
        <p:spPr>
          <a:xfrm>
            <a:off x="5602800" y="2167125"/>
            <a:ext cx="1182900" cy="30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Perencanan Kebutuhan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Pengadaan ASN</a:t>
            </a:r>
            <a:endParaRPr sz="11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Kenaikan Pangkat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Pemberhentian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Peremajaan Data</a:t>
            </a:r>
            <a:endParaRPr sz="11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Pindah Instansi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Layanan SKK</a:t>
            </a:r>
            <a:endParaRPr sz="11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Layanan Wasdal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Talent Manajemen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Layanan Bankum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Layanan Referensi</a:t>
            </a:r>
            <a:endParaRPr sz="8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Helpdesk</a:t>
            </a:r>
            <a:endParaRPr sz="7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Dashboard</a:t>
            </a:r>
            <a:endParaRPr sz="70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Interoperabitlay</a:t>
            </a:r>
            <a:endParaRPr sz="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Manajemen Pembina Jabatan Fungsional</a:t>
            </a: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Sistem Seleksi JPT</a:t>
            </a:r>
            <a:endParaRPr sz="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Sistem Seleksi PI</a:t>
            </a:r>
            <a:endParaRPr sz="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Integrated Disiplin </a:t>
            </a: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Bankum</a:t>
            </a: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Teken Digital</a:t>
            </a:r>
            <a:endParaRPr sz="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Manajemen Web Service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406" name="Google Shape;406;p61"/>
          <p:cNvCxnSpPr>
            <a:endCxn id="362" idx="1"/>
          </p:cNvCxnSpPr>
          <p:nvPr/>
        </p:nvCxnSpPr>
        <p:spPr>
          <a:xfrm>
            <a:off x="6230450" y="3647313"/>
            <a:ext cx="919800" cy="5253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61"/>
          <p:cNvCxnSpPr>
            <a:stCxn id="405" idx="0"/>
            <a:endCxn id="344" idx="2"/>
          </p:cNvCxnSpPr>
          <p:nvPr/>
        </p:nvCxnSpPr>
        <p:spPr>
          <a:xfrm rot="10800000">
            <a:off x="5935950" y="1847625"/>
            <a:ext cx="258300" cy="3195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" name="Google Shape;408;p61"/>
          <p:cNvCxnSpPr>
            <a:stCxn id="345" idx="1"/>
            <a:endCxn id="345" idx="1"/>
          </p:cNvCxnSpPr>
          <p:nvPr/>
        </p:nvCxnSpPr>
        <p:spPr>
          <a:xfrm>
            <a:off x="6402448" y="1593963"/>
            <a:ext cx="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9" name="Google Shape;409;p61"/>
          <p:cNvCxnSpPr>
            <a:endCxn id="357" idx="1"/>
          </p:cNvCxnSpPr>
          <p:nvPr/>
        </p:nvCxnSpPr>
        <p:spPr>
          <a:xfrm rot="5400000">
            <a:off x="-778" y="4051946"/>
            <a:ext cx="1625100" cy="67200"/>
          </a:xfrm>
          <a:prstGeom prst="bentConnector4">
            <a:avLst>
              <a:gd name="adj1" fmla="val -1494"/>
              <a:gd name="adj2" fmla="val 454353"/>
            </a:avLst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61"/>
          <p:cNvCxnSpPr>
            <a:endCxn id="356" idx="1"/>
          </p:cNvCxnSpPr>
          <p:nvPr/>
        </p:nvCxnSpPr>
        <p:spPr>
          <a:xfrm rot="5400000">
            <a:off x="121322" y="3929716"/>
            <a:ext cx="1363800" cy="50100"/>
          </a:xfrm>
          <a:prstGeom prst="bentConnector4">
            <a:avLst>
              <a:gd name="adj1" fmla="val -2656"/>
              <a:gd name="adj2" fmla="val 575299"/>
            </a:avLst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61"/>
          <p:cNvCxnSpPr>
            <a:endCxn id="355" idx="1"/>
          </p:cNvCxnSpPr>
          <p:nvPr/>
        </p:nvCxnSpPr>
        <p:spPr>
          <a:xfrm rot="5400000">
            <a:off x="247662" y="3795448"/>
            <a:ext cx="1103100" cy="57900"/>
          </a:xfrm>
          <a:prstGeom prst="bentConnector4">
            <a:avLst>
              <a:gd name="adj1" fmla="val -2187"/>
              <a:gd name="adj2" fmla="val 511269"/>
            </a:avLst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61"/>
          <p:cNvCxnSpPr>
            <a:stCxn id="330" idx="6"/>
            <a:endCxn id="405" idx="1"/>
          </p:cNvCxnSpPr>
          <p:nvPr/>
        </p:nvCxnSpPr>
        <p:spPr>
          <a:xfrm>
            <a:off x="5036191" y="3664064"/>
            <a:ext cx="566700" cy="153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61"/>
          <p:cNvCxnSpPr>
            <a:stCxn id="342" idx="3"/>
            <a:endCxn id="342" idx="3"/>
          </p:cNvCxnSpPr>
          <p:nvPr/>
        </p:nvCxnSpPr>
        <p:spPr>
          <a:xfrm>
            <a:off x="1729607" y="3556595"/>
            <a:ext cx="0" cy="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4" name="Google Shape;414;p61"/>
          <p:cNvCxnSpPr/>
          <p:nvPr/>
        </p:nvCxnSpPr>
        <p:spPr>
          <a:xfrm rot="10800000" flipH="1">
            <a:off x="6822125" y="2718450"/>
            <a:ext cx="942000" cy="11100"/>
          </a:xfrm>
          <a:prstGeom prst="straightConnector1">
            <a:avLst/>
          </a:prstGeom>
          <a:noFill/>
          <a:ln w="38100" cap="flat" cmpd="sng">
            <a:solidFill>
              <a:srgbClr val="CC412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15" name="Google Shape;415;p61"/>
          <p:cNvSpPr txBox="1"/>
          <p:nvPr/>
        </p:nvSpPr>
        <p:spPr>
          <a:xfrm>
            <a:off x="4242050" y="459850"/>
            <a:ext cx="1244400" cy="2162700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ADB"/>
              </a:buClr>
              <a:buSzPts val="500"/>
              <a:buFont typeface="Arial Narrow"/>
              <a:buChar char="▪"/>
            </a:pPr>
            <a:r>
              <a:rPr lang="en-GB" sz="800">
                <a:solidFill>
                  <a:srgbClr val="0C5ADB"/>
                </a:solidFill>
                <a:latin typeface="Arial Narrow"/>
                <a:ea typeface="Arial Narrow"/>
                <a:cs typeface="Arial Narrow"/>
                <a:sym typeface="Arial Narrow"/>
              </a:rPr>
              <a:t>Integrasi antar platform</a:t>
            </a:r>
            <a:endParaRPr sz="800">
              <a:solidFill>
                <a:srgbClr val="0C5AD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ADB"/>
              </a:buClr>
              <a:buSzPts val="800"/>
              <a:buFont typeface="Arial Narrow"/>
              <a:buChar char="▪"/>
            </a:pPr>
            <a:r>
              <a:rPr lang="en-GB" sz="800">
                <a:solidFill>
                  <a:srgbClr val="0C5ADB"/>
                </a:solidFill>
                <a:latin typeface="Arial Narrow"/>
                <a:ea typeface="Arial Narrow"/>
                <a:cs typeface="Arial Narrow"/>
                <a:sym typeface="Arial Narrow"/>
              </a:rPr>
              <a:t>Learning management</a:t>
            </a:r>
            <a:endParaRPr sz="800">
              <a:solidFill>
                <a:srgbClr val="0C5AD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ADB"/>
              </a:buClr>
              <a:buSzPts val="800"/>
              <a:buFont typeface="Arial Narrow"/>
              <a:buChar char="▪"/>
            </a:pPr>
            <a:r>
              <a:rPr lang="en-GB" sz="800">
                <a:solidFill>
                  <a:srgbClr val="0C5ADB"/>
                </a:solidFill>
                <a:latin typeface="Arial Narrow"/>
                <a:ea typeface="Arial Narrow"/>
                <a:cs typeface="Arial Narrow"/>
                <a:sym typeface="Arial Narrow"/>
              </a:rPr>
              <a:t>Performance management</a:t>
            </a:r>
            <a:endParaRPr sz="800">
              <a:solidFill>
                <a:srgbClr val="0C5AD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ADB"/>
              </a:buClr>
              <a:buSzPts val="800"/>
              <a:buFont typeface="Arial Narrow"/>
              <a:buChar char="▪"/>
            </a:pPr>
            <a:r>
              <a:rPr lang="en-GB" sz="800">
                <a:solidFill>
                  <a:srgbClr val="0C5ADB"/>
                </a:solidFill>
                <a:latin typeface="Arial Narrow"/>
                <a:ea typeface="Arial Narrow"/>
                <a:cs typeface="Arial Narrow"/>
                <a:sym typeface="Arial Narrow"/>
              </a:rPr>
              <a:t>Talent Management</a:t>
            </a:r>
            <a:endParaRPr sz="800">
              <a:solidFill>
                <a:srgbClr val="0C5AD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ADB"/>
              </a:buClr>
              <a:buSzPts val="800"/>
              <a:buFont typeface="Arial Narrow"/>
              <a:buChar char="▪"/>
            </a:pPr>
            <a:r>
              <a:rPr lang="en-GB" sz="800">
                <a:solidFill>
                  <a:srgbClr val="0C5ADB"/>
                </a:solidFill>
                <a:latin typeface="Arial Narrow"/>
                <a:ea typeface="Arial Narrow"/>
                <a:cs typeface="Arial Narrow"/>
                <a:sym typeface="Arial Narrow"/>
              </a:rPr>
              <a:t>Layanan Kepegawaian</a:t>
            </a:r>
            <a:endParaRPr sz="800">
              <a:solidFill>
                <a:srgbClr val="0C5AD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Pemutakhiran Data Mandiri</a:t>
            </a:r>
            <a:endParaRPr sz="8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Profile ASN</a:t>
            </a:r>
            <a:endParaRPr sz="7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Kompetensi dan Performa</a:t>
            </a:r>
            <a:endParaRPr sz="7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Notifikasi Status Layanan Kepegawaian</a:t>
            </a:r>
            <a:endParaRPr sz="8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Berita</a:t>
            </a:r>
            <a:endParaRPr sz="8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Dokumen Saya</a:t>
            </a:r>
            <a:endParaRPr sz="7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MyKPE</a:t>
            </a:r>
            <a:endParaRPr sz="8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 Narrow"/>
              <a:buChar char="▪"/>
            </a:pPr>
            <a:r>
              <a:rPr lang="en-GB" sz="80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Stakeholder</a:t>
            </a:r>
            <a:endParaRPr sz="110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9DCC38E-F5AD-1C4B-8B6E-EB431C83C630}"/>
              </a:ext>
            </a:extLst>
          </p:cNvPr>
          <p:cNvSpPr txBox="1"/>
          <p:nvPr/>
        </p:nvSpPr>
        <p:spPr>
          <a:xfrm>
            <a:off x="1644323" y="38270"/>
            <a:ext cx="2845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2400" b="1" dirty="0">
                <a:solidFill>
                  <a:srgbClr val="002060"/>
                </a:solidFill>
                <a:latin typeface="Tw Cen MT" panose="020B0602020104020603" pitchFamily="34" charset="77"/>
              </a:rPr>
              <a:t>3 PILAR DIGITAL MANAJEMEN ASN</a:t>
            </a:r>
          </a:p>
        </p:txBody>
      </p:sp>
      <p:pic>
        <p:nvPicPr>
          <p:cNvPr id="87" name="Google Shape;767;p60">
            <a:extLst>
              <a:ext uri="{FF2B5EF4-FFF2-40B4-BE49-F238E27FC236}">
                <a16:creationId xmlns:a16="http://schemas.microsoft.com/office/drawing/2014/main" id="{A22B5302-8112-F54F-B4E8-D5B72040B88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33552" y="220944"/>
            <a:ext cx="1308921" cy="41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721</Words>
  <Application>Microsoft Macintosh PowerPoint</Application>
  <PresentationFormat>On-screen Show (16:9)</PresentationFormat>
  <Paragraphs>157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Calibri</vt:lpstr>
      <vt:lpstr>Arial Rounded</vt:lpstr>
      <vt:lpstr>Arial Narrow</vt:lpstr>
      <vt:lpstr>Noto Sans Symbols</vt:lpstr>
      <vt:lpstr>Josefin Sans Thin</vt:lpstr>
      <vt:lpstr>Fira Sans Extra Condensed</vt:lpstr>
      <vt:lpstr>Radley</vt:lpstr>
      <vt:lpstr>Arial</vt:lpstr>
      <vt:lpstr>Roboto Condensed</vt:lpstr>
      <vt:lpstr>Lato</vt:lpstr>
      <vt:lpstr>Twentieth Century</vt:lpstr>
      <vt:lpstr>Fira Sans</vt:lpstr>
      <vt:lpstr>Helvetica Neue</vt:lpstr>
      <vt:lpstr>Mansalva</vt:lpstr>
      <vt:lpstr>Tw Cen MT</vt:lpstr>
      <vt:lpstr>Simple Light</vt:lpstr>
      <vt:lpstr>Simple Light</vt:lpstr>
      <vt:lpstr>Office Theme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PERAN BKN  UU 5/2014 ASN</vt:lpstr>
      <vt:lpstr>PowerPoint Presentation</vt:lpstr>
      <vt:lpstr>PowerPoint Presentation</vt:lpstr>
      <vt:lpstr>PowerPoint Presentation</vt:lpstr>
      <vt:lpstr>PowerPoint Presentation</vt:lpstr>
      <vt:lpstr>SIASN</vt:lpstr>
      <vt:lpstr>VALIDASI USUL KENAIKAN PANGKAT</vt:lpstr>
      <vt:lpstr>PEREMAJAAN DATA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Office User</cp:lastModifiedBy>
  <cp:revision>34</cp:revision>
  <dcterms:modified xsi:type="dcterms:W3CDTF">2022-06-30T02:05:38Z</dcterms:modified>
</cp:coreProperties>
</file>