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28" r:id="rId3"/>
    <p:sldId id="257" r:id="rId4"/>
    <p:sldId id="361" r:id="rId5"/>
    <p:sldId id="362" r:id="rId6"/>
    <p:sldId id="364" r:id="rId7"/>
    <p:sldId id="258" r:id="rId8"/>
    <p:sldId id="259" r:id="rId9"/>
    <p:sldId id="387" r:id="rId10"/>
    <p:sldId id="272" r:id="rId11"/>
    <p:sldId id="388" r:id="rId12"/>
    <p:sldId id="260" r:id="rId13"/>
    <p:sldId id="261" r:id="rId14"/>
    <p:sldId id="371" r:id="rId15"/>
    <p:sldId id="398" r:id="rId16"/>
    <p:sldId id="290" r:id="rId17"/>
    <p:sldId id="413" r:id="rId18"/>
    <p:sldId id="412" r:id="rId19"/>
    <p:sldId id="399" r:id="rId20"/>
    <p:sldId id="41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2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3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77225" y="234017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54950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249720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967985"/>
            <a:ext cx="9292823" cy="215188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>
            <a:off x="5941698" y="2849639"/>
            <a:ext cx="116608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5941696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直角三角形 11"/>
          <p:cNvSpPr/>
          <p:nvPr userDrawn="1"/>
        </p:nvSpPr>
        <p:spPr>
          <a:xfrm>
            <a:off x="5941698" y="1683659"/>
            <a:ext cx="116608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5941748" y="4015569"/>
            <a:ext cx="1165980" cy="11660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5941749" y="4015568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7107830" y="4015569"/>
            <a:ext cx="1165980" cy="116608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4775615" y="4015620"/>
            <a:ext cx="116608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直角三角形 16"/>
          <p:cNvSpPr/>
          <p:nvPr userDrawn="1"/>
        </p:nvSpPr>
        <p:spPr>
          <a:xfrm>
            <a:off x="4775616" y="4015621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4775615" y="5181601"/>
            <a:ext cx="116608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4775664" y="2849590"/>
            <a:ext cx="1165980" cy="1166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4775663" y="2849591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3609582" y="2849590"/>
            <a:ext cx="1165980" cy="11660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6168437" y="3550362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6168427" y="424705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5427390" y="4247048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5412583" y="356516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599178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599178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57311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857311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141647" y="2873826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41648" y="3265715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989123" y="5225143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9124" y="5617033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5853" y="4108913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2883" y="4500803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07421" y="1733189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664451" y="2125079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78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392594" y="3606090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948192"/>
            <a:ext cx="418276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25748" y="2982608"/>
            <a:ext cx="1271293" cy="30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676719" y="2277536"/>
            <a:ext cx="169348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605769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885191" y="3948192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2558131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2291285" y="4910233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842257" y="5476454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円/楕円 47"/>
          <p:cNvSpPr/>
          <p:nvPr userDrawn="1"/>
        </p:nvSpPr>
        <p:spPr>
          <a:xfrm>
            <a:off x="2774518" y="3823072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3053940" y="3947533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4726880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4460034" y="2985489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5011006" y="2280417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5226906" y="3948192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6899846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6633000" y="4910233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7183971" y="5476454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7116233" y="3823072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7395655" y="3947533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9068595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8801748" y="2985489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4" name="円/楕円 63"/>
          <p:cNvSpPr/>
          <p:nvPr userDrawn="1"/>
        </p:nvSpPr>
        <p:spPr>
          <a:xfrm>
            <a:off x="9352720" y="2280417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9286174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519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8967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985155" y="26190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9444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0997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1445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309935" y="261905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1922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50722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555209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9650686" y="261905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5997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053940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058427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3153904" y="486053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46262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98137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402624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7498100" y="4860535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690458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9565595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777225" y="19620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854950" y="2039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2119070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589855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6277591" y="19599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6355316" y="20377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9184" y="211700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06567" y="2587790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98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6777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936" y="2852936"/>
            <a:ext cx="10801146" cy="220824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14955" y="275692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564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47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6248557" y="161560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326282" y="169333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20149" y="1772628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3" y="2243412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6248557" y="389229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6326282" y="397002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20149" y="4049320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77533" y="4520105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5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51887" y="1595852"/>
            <a:ext cx="6932503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7612" y="3664893"/>
            <a:ext cx="4131548" cy="2308390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0213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878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2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990B2B-BDA3-42F4-9BD8-D9EFE30FB887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424178-D65C-4867-BB95-97C61B46E2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BD91-1820-4577-9D9D-6930EFC77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6000" dirty="0"/>
              <a:t>PENYUSUNAN SIMULASI</a:t>
            </a:r>
            <a:br>
              <a:rPr lang="id-ID" dirty="0"/>
            </a:br>
            <a:r>
              <a:rPr lang="id-ID" sz="4000" cap="none" dirty="0">
                <a:latin typeface="Amasis MT Pro Medium" panose="02040604050005020304" pitchFamily="18" charset="0"/>
              </a:rPr>
              <a:t>dalam </a:t>
            </a:r>
            <a:r>
              <a:rPr lang="id-ID" sz="4000" i="1" cap="none" dirty="0" err="1">
                <a:latin typeface="Amasis MT Pro Medium" panose="02040604050005020304" pitchFamily="18" charset="0"/>
              </a:rPr>
              <a:t>Assessment</a:t>
            </a:r>
            <a:r>
              <a:rPr lang="id-ID" sz="4000" i="1" cap="none" dirty="0">
                <a:latin typeface="Amasis MT Pro Medium" panose="02040604050005020304" pitchFamily="18" charset="0"/>
              </a:rPr>
              <a:t> Center</a:t>
            </a:r>
            <a:endParaRPr lang="en-US" i="1" dirty="0">
              <a:latin typeface="Amasis MT Pro Medium" panose="020406040500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BDE78-09F9-49CE-9363-CCF57795A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PUSAT PENILAIAN KOMPETENSI APARATUR SIPIL NEGARA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7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UMDA Tirta Pakuan">
            <a:extLst>
              <a:ext uri="{FF2B5EF4-FFF2-40B4-BE49-F238E27FC236}">
                <a16:creationId xmlns:a16="http://schemas.microsoft.com/office/drawing/2014/main" id="{C26E549E-C76C-4807-A5C9-D69A3C2CE65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/>
          <a:stretch/>
        </p:blipFill>
        <p:spPr bwMode="auto">
          <a:xfrm>
            <a:off x="-4716" y="34313"/>
            <a:ext cx="121909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8" name="図プレースホルダー 37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7" name="図プレースホルダー 36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/>
      </p:pic>
      <p:sp>
        <p:nvSpPr>
          <p:cNvPr id="13" name="テキスト プレースホルダー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ja-JP" sz="1800" dirty="0" err="1"/>
              <a:t>Mengetahui</a:t>
            </a:r>
            <a:r>
              <a:rPr lang="en-US" altLang="ja-JP" sz="1800" dirty="0"/>
              <a:t> ruang </a:t>
            </a:r>
            <a:r>
              <a:rPr lang="en-US" altLang="ja-JP" sz="1800" dirty="0" err="1"/>
              <a:t>lingkup</a:t>
            </a:r>
            <a:r>
              <a:rPr lang="en-US" altLang="ja-JP" sz="1800" dirty="0"/>
              <a:t> </a:t>
            </a:r>
            <a:r>
              <a:rPr lang="en-US" altLang="ja-JP" sz="1800" dirty="0" err="1"/>
              <a:t>pekerjaan</a:t>
            </a:r>
            <a:r>
              <a:rPr lang="en-US" altLang="ja-JP" sz="1800" dirty="0"/>
              <a:t>, </a:t>
            </a:r>
            <a:r>
              <a:rPr lang="en-US" altLang="ja-JP" sz="1800" dirty="0" err="1"/>
              <a:t>tugas</a:t>
            </a:r>
            <a:r>
              <a:rPr lang="en-US" altLang="ja-JP" sz="1800" dirty="0"/>
              <a:t> dan </a:t>
            </a:r>
            <a:r>
              <a:rPr lang="en-US" altLang="ja-JP" sz="1800" dirty="0" err="1"/>
              <a:t>tanggung</a:t>
            </a:r>
            <a:r>
              <a:rPr lang="en-US" altLang="ja-JP" sz="1800" dirty="0"/>
              <a:t> jawab </a:t>
            </a:r>
            <a:r>
              <a:rPr lang="en-US" altLang="ja-JP" sz="1800" dirty="0" err="1"/>
              <a:t>dari</a:t>
            </a:r>
            <a:r>
              <a:rPr lang="en-US" altLang="ja-JP" sz="1800" dirty="0"/>
              <a:t> </a:t>
            </a:r>
            <a:r>
              <a:rPr lang="en-US" altLang="ja-JP" sz="1800" i="1" dirty="0"/>
              <a:t>job target </a:t>
            </a:r>
            <a:r>
              <a:rPr lang="en-US" altLang="ja-JP" sz="1800" dirty="0"/>
              <a:t>yang </a:t>
            </a:r>
            <a:r>
              <a:rPr lang="en-US" altLang="ja-JP" sz="1800" dirty="0" err="1"/>
              <a:t>akan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diukur</a:t>
            </a:r>
            <a:endParaRPr kumimoji="1" lang="ja-JP" altLang="en-US" sz="18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ja-JP" sz="1800" dirty="0" err="1"/>
              <a:t>Mengetahui</a:t>
            </a:r>
            <a:r>
              <a:rPr lang="en-US" altLang="ja-JP" sz="1800" dirty="0"/>
              <a:t> </a:t>
            </a:r>
            <a:r>
              <a:rPr lang="id-ID" altLang="ja-JP" sz="1800" dirty="0"/>
              <a:t>ekspektasi </a:t>
            </a:r>
            <a:r>
              <a:rPr lang="id-ID" altLang="ja-JP" sz="1800" i="1" dirty="0" err="1"/>
              <a:t>stakeholder</a:t>
            </a:r>
            <a:r>
              <a:rPr lang="id-ID" altLang="ja-JP" sz="1800" dirty="0"/>
              <a:t> maupun pimpinan dari </a:t>
            </a:r>
            <a:r>
              <a:rPr lang="id-ID" altLang="ja-JP" sz="1800" i="1" dirty="0" err="1"/>
              <a:t>job</a:t>
            </a:r>
            <a:r>
              <a:rPr lang="id-ID" altLang="ja-JP" sz="1800" i="1" dirty="0"/>
              <a:t> target</a:t>
            </a:r>
            <a:endParaRPr kumimoji="1" lang="ja-JP" altLang="en-US" sz="18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ID" altLang="ja-JP" sz="1800" dirty="0" err="1"/>
              <a:t>Mengetahui</a:t>
            </a:r>
            <a:r>
              <a:rPr kumimoji="1" lang="en-ID" altLang="ja-JP" sz="1800" dirty="0"/>
              <a:t> </a:t>
            </a:r>
            <a:r>
              <a:rPr kumimoji="1" lang="en-ID" altLang="ja-JP" sz="1800" dirty="0" err="1"/>
              <a:t>karakteristik</a:t>
            </a:r>
            <a:r>
              <a:rPr kumimoji="1" lang="en-ID" altLang="ja-JP" sz="1800" dirty="0"/>
              <a:t> </a:t>
            </a:r>
            <a:r>
              <a:rPr kumimoji="1" lang="en-ID" altLang="ja-JP" sz="1800" dirty="0" err="1"/>
              <a:t>organisasi</a:t>
            </a:r>
            <a:r>
              <a:rPr kumimoji="1" lang="en-ID" altLang="ja-JP" sz="1800" dirty="0"/>
              <a:t> dan </a:t>
            </a:r>
            <a:r>
              <a:rPr kumimoji="1" lang="en-ID" altLang="ja-JP" sz="1800" i="1" dirty="0"/>
              <a:t>business process </a:t>
            </a:r>
            <a:r>
              <a:rPr kumimoji="1" lang="id-ID" altLang="ja-JP" sz="1800" dirty="0"/>
              <a:t>yang ada di dalam</a:t>
            </a:r>
            <a:r>
              <a:rPr kumimoji="1" lang="en-ID" altLang="ja-JP" sz="1800" dirty="0" err="1"/>
              <a:t>nya</a:t>
            </a:r>
            <a:endParaRPr kumimoji="1" lang="ja-JP" altLang="en-US" sz="18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9" name="タイトル 9">
            <a:extLst>
              <a:ext uri="{FF2B5EF4-FFF2-40B4-BE49-F238E27FC236}">
                <a16:creationId xmlns:a16="http://schemas.microsoft.com/office/drawing/2014/main" id="{5CDDCEFE-1B52-4FB7-B045-325812E9B124}"/>
              </a:ext>
            </a:extLst>
          </p:cNvPr>
          <p:cNvSpPr txBox="1">
            <a:spLocks/>
          </p:cNvSpPr>
          <p:nvPr/>
        </p:nvSpPr>
        <p:spPr>
          <a:xfrm>
            <a:off x="1512203" y="921978"/>
            <a:ext cx="9157103" cy="9829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108850" tIns="54425" rIns="108850" bIns="54425" rtlCol="0" anchor="b">
            <a:normAutofit lnSpcReduction="10000"/>
          </a:bodyPr>
          <a:lstStyle>
            <a:lvl1pPr algn="ctr" defTabSz="1632753" rtl="0" eaLnBrk="1" latinLnBrk="0" hangingPunct="1">
              <a:spcBef>
                <a:spcPct val="0"/>
              </a:spcBef>
              <a:buNone/>
              <a:defRPr kumimoji="1" sz="6600" kern="1200" baseline="0">
                <a:solidFill>
                  <a:schemeClr val="bg1"/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r>
              <a:rPr lang="en-US" altLang="ja-JP" sz="5867" b="1" dirty="0">
                <a:solidFill>
                  <a:srgbClr val="FF0000"/>
                </a:solidFill>
              </a:rPr>
              <a:t>KENAPA HARUS </a:t>
            </a:r>
            <a:r>
              <a:rPr lang="en-US" altLang="ja-JP" sz="5867" b="1" dirty="0">
                <a:solidFill>
                  <a:srgbClr val="FF0000"/>
                </a:solidFill>
                <a:latin typeface="Route 159 Bold" pitchFamily="50" charset="0"/>
              </a:rPr>
              <a:t>SURVEY</a:t>
            </a:r>
            <a:endParaRPr lang="ja-JP" altLang="en-US" sz="5867" b="1" dirty="0">
              <a:solidFill>
                <a:srgbClr val="FF0000"/>
              </a:solidFill>
              <a:latin typeface="Route 159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90093"/>
      </p:ext>
    </p:extLst>
  </p:cSld>
  <p:clrMapOvr>
    <a:masterClrMapping/>
  </p:clrMapOvr>
  <p:transition spd="slow" advTm="6161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Hal-</a:t>
            </a:r>
            <a:r>
              <a:rPr lang="en-US" altLang="ja-JP" dirty="0" err="1"/>
              <a:t>hal</a:t>
            </a:r>
            <a:r>
              <a:rPr lang="en-US" altLang="ja-JP" dirty="0"/>
              <a:t> </a:t>
            </a:r>
            <a:r>
              <a:rPr lang="en-US" altLang="ja-JP" dirty="0" err="1"/>
              <a:t>penting</a:t>
            </a:r>
            <a:r>
              <a:rPr lang="en-US" altLang="ja-JP" dirty="0"/>
              <a:t> </a:t>
            </a:r>
            <a:r>
              <a:rPr lang="en-US" altLang="ja-JP" dirty="0" err="1"/>
              <a:t>dalam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accent1"/>
                </a:solidFill>
                <a:latin typeface="Route 159 Bold" pitchFamily="50" charset="0"/>
              </a:rPr>
              <a:t>Survey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Target Data Survey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ja-JP" b="1" dirty="0" err="1">
                <a:solidFill>
                  <a:schemeClr val="accent1"/>
                </a:solidFill>
              </a:rPr>
              <a:t>Narasumber</a:t>
            </a:r>
            <a:r>
              <a:rPr lang="en-US" altLang="ja-JP" b="1" dirty="0">
                <a:solidFill>
                  <a:schemeClr val="accent1"/>
                </a:solidFill>
              </a:rPr>
              <a:t>. </a:t>
            </a:r>
          </a:p>
          <a:p>
            <a:r>
              <a:rPr lang="en-US" altLang="ja-JP" b="1" dirty="0" err="1">
                <a:solidFill>
                  <a:schemeClr val="accent1"/>
                </a:solidFill>
              </a:rPr>
              <a:t>Literatur</a:t>
            </a:r>
            <a:r>
              <a:rPr lang="en-US" altLang="ja-JP" b="1" dirty="0">
                <a:solidFill>
                  <a:schemeClr val="accent1"/>
                </a:solidFill>
              </a:rPr>
              <a:t>: </a:t>
            </a:r>
            <a:r>
              <a:rPr lang="en-US" altLang="ja-JP" dirty="0"/>
              <a:t>Job desc, </a:t>
            </a:r>
            <a:r>
              <a:rPr lang="en-US" altLang="ja-JP" dirty="0" err="1"/>
              <a:t>Visi</a:t>
            </a:r>
            <a:r>
              <a:rPr lang="en-US" altLang="ja-JP" dirty="0"/>
              <a:t> &amp; </a:t>
            </a:r>
            <a:r>
              <a:rPr lang="en-US" altLang="ja-JP" dirty="0" err="1"/>
              <a:t>Misi</a:t>
            </a:r>
            <a:r>
              <a:rPr lang="en-US" altLang="ja-JP" dirty="0"/>
              <a:t> organisasi, Value, Business Process, SOTK, </a:t>
            </a:r>
            <a:r>
              <a:rPr lang="en-US" altLang="ja-JP" dirty="0" err="1"/>
              <a:t>Kamus</a:t>
            </a:r>
            <a:r>
              <a:rPr lang="en-US" altLang="ja-JP" dirty="0"/>
              <a:t> </a:t>
            </a:r>
            <a:r>
              <a:rPr lang="en-US" altLang="ja-JP" dirty="0" err="1"/>
              <a:t>Kompetensi</a:t>
            </a:r>
            <a:r>
              <a:rPr lang="en-US" altLang="ja-JP" dirty="0"/>
              <a:t> </a:t>
            </a:r>
            <a:r>
              <a:rPr lang="en-US" altLang="ja-JP" dirty="0" err="1"/>
              <a:t>Khusus</a:t>
            </a:r>
            <a:r>
              <a:rPr lang="en-US" altLang="ja-JP" dirty="0"/>
              <a:t>, KPI, Annual Reports (LAKIP), </a:t>
            </a:r>
            <a:r>
              <a:rPr lang="en-US" altLang="ja-JP" dirty="0" err="1"/>
              <a:t>Renstra</a:t>
            </a:r>
            <a:r>
              <a:rPr lang="en-US" altLang="ja-JP" dirty="0"/>
              <a:t> </a:t>
            </a:r>
            <a:r>
              <a:rPr lang="en-US" altLang="ja-JP" dirty="0" err="1"/>
              <a:t>jika</a:t>
            </a:r>
            <a:r>
              <a:rPr lang="en-US" altLang="ja-JP" dirty="0"/>
              <a:t> </a:t>
            </a:r>
            <a:r>
              <a:rPr lang="en-US" altLang="ja-JP" dirty="0" err="1"/>
              <a:t>diperlukan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 err="1"/>
              <a:t>Kuesioner</a:t>
            </a:r>
            <a:r>
              <a:rPr kumimoji="1" lang="en-US" altLang="ja-JP" dirty="0"/>
              <a:t> Survey Organisasi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 err="1"/>
              <a:t>Meliputi</a:t>
            </a:r>
            <a:r>
              <a:rPr lang="en-US" altLang="ja-JP" dirty="0"/>
              <a:t>: </a:t>
            </a:r>
            <a:r>
              <a:rPr lang="en-US" altLang="ja-JP" dirty="0" err="1"/>
              <a:t>visi</a:t>
            </a:r>
            <a:r>
              <a:rPr lang="en-US" altLang="ja-JP" dirty="0"/>
              <a:t> &amp; </a:t>
            </a:r>
            <a:r>
              <a:rPr lang="en-US" altLang="ja-JP" dirty="0" err="1"/>
              <a:t>misi</a:t>
            </a:r>
            <a:r>
              <a:rPr lang="en-US" altLang="ja-JP" dirty="0"/>
              <a:t>, Business process, factor internal dan </a:t>
            </a:r>
            <a:r>
              <a:rPr lang="en-US" altLang="ja-JP" dirty="0" err="1"/>
              <a:t>eksternal</a:t>
            </a:r>
            <a:r>
              <a:rPr lang="en-US" altLang="ja-JP" dirty="0"/>
              <a:t>, </a:t>
            </a:r>
            <a:r>
              <a:rPr lang="en-US" altLang="ja-JP" dirty="0" err="1"/>
              <a:t>renstra</a:t>
            </a:r>
            <a:r>
              <a:rPr lang="en-US" altLang="ja-JP" dirty="0"/>
              <a:t>, </a:t>
            </a:r>
            <a:r>
              <a:rPr lang="en-US" altLang="ja-JP" dirty="0" err="1"/>
              <a:t>isu</a:t>
            </a:r>
            <a:r>
              <a:rPr lang="en-US" altLang="ja-JP" dirty="0"/>
              <a:t> </a:t>
            </a:r>
            <a:r>
              <a:rPr lang="en-US" altLang="ja-JP" dirty="0" err="1"/>
              <a:t>strategis</a:t>
            </a:r>
            <a:r>
              <a:rPr lang="en-US" altLang="ja-JP" dirty="0"/>
              <a:t>, </a:t>
            </a:r>
            <a:r>
              <a:rPr lang="en-US" altLang="ja-JP" dirty="0" err="1"/>
              <a:t>permasalahan</a:t>
            </a:r>
            <a:r>
              <a:rPr lang="en-US" altLang="ja-JP" dirty="0"/>
              <a:t> dan </a:t>
            </a:r>
            <a:r>
              <a:rPr lang="en-US" altLang="ja-JP" dirty="0" err="1"/>
              <a:t>solusinya</a:t>
            </a:r>
            <a:r>
              <a:rPr lang="en-US" altLang="ja-JP" dirty="0"/>
              <a:t> (program </a:t>
            </a:r>
            <a:r>
              <a:rPr lang="en-US" altLang="ja-JP" dirty="0" err="1"/>
              <a:t>kritikal</a:t>
            </a:r>
            <a:r>
              <a:rPr lang="en-US" altLang="ja-JP" dirty="0"/>
              <a:t> dan </a:t>
            </a:r>
            <a:r>
              <a:rPr lang="en-US" altLang="ja-JP" dirty="0" err="1"/>
              <a:t>jangka</a:t>
            </a:r>
            <a:r>
              <a:rPr lang="en-US" altLang="ja-JP" dirty="0"/>
              <a:t> </a:t>
            </a:r>
            <a:r>
              <a:rPr lang="en-US" altLang="ja-JP" dirty="0" err="1"/>
              <a:t>panjang</a:t>
            </a:r>
            <a:r>
              <a:rPr lang="en-US" altLang="ja-JP" dirty="0"/>
              <a:t>, </a:t>
            </a:r>
            <a:r>
              <a:rPr lang="en-US" altLang="ja-JP" dirty="0" err="1"/>
              <a:t>sumber</a:t>
            </a:r>
            <a:r>
              <a:rPr lang="en-US" altLang="ja-JP" dirty="0"/>
              <a:t> </a:t>
            </a:r>
            <a:r>
              <a:rPr lang="en-US" altLang="ja-JP" dirty="0" err="1"/>
              <a:t>daya</a:t>
            </a:r>
            <a:r>
              <a:rPr lang="en-US" altLang="ja-JP" dirty="0"/>
              <a:t> (</a:t>
            </a:r>
            <a:r>
              <a:rPr lang="en-US" altLang="ja-JP" dirty="0" err="1"/>
              <a:t>termasuk</a:t>
            </a:r>
            <a:r>
              <a:rPr lang="en-US" altLang="ja-JP" dirty="0"/>
              <a:t> SDM) dan </a:t>
            </a:r>
            <a:r>
              <a:rPr lang="en-US" altLang="ja-JP" dirty="0" err="1"/>
              <a:t>kapabilitas</a:t>
            </a:r>
            <a:r>
              <a:rPr lang="en-US" altLang="ja-JP" dirty="0"/>
              <a:t> organisasi.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Waktu </a:t>
            </a:r>
            <a:r>
              <a:rPr lang="en-US" altLang="ja-JP" dirty="0" err="1"/>
              <a:t>Pelaksanaan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dirty="0" err="1"/>
              <a:t>Atur</a:t>
            </a:r>
            <a:r>
              <a:rPr lang="en-US" altLang="ja-JP" dirty="0"/>
              <a:t> </a:t>
            </a:r>
            <a:r>
              <a:rPr lang="en-US" altLang="ja-JP" dirty="0" err="1"/>
              <a:t>perjanjian</a:t>
            </a:r>
            <a:r>
              <a:rPr lang="en-US" altLang="ja-JP" dirty="0"/>
              <a:t> survey </a:t>
            </a:r>
            <a:r>
              <a:rPr lang="en-US" altLang="ja-JP" dirty="0" err="1"/>
              <a:t>dengan</a:t>
            </a:r>
            <a:r>
              <a:rPr lang="en-US" altLang="ja-JP" dirty="0"/>
              <a:t> </a:t>
            </a:r>
            <a:r>
              <a:rPr lang="en-US" altLang="ja-JP" dirty="0" err="1"/>
              <a:t>pihak-pihak</a:t>
            </a:r>
            <a:r>
              <a:rPr lang="en-US" altLang="ja-JP" dirty="0"/>
              <a:t> yang </a:t>
            </a:r>
            <a:r>
              <a:rPr lang="en-US" altLang="ja-JP" dirty="0" err="1"/>
              <a:t>berkompeten</a:t>
            </a:r>
            <a:r>
              <a:rPr lang="en-US" altLang="ja-JP" dirty="0"/>
              <a:t> </a:t>
            </a:r>
            <a:r>
              <a:rPr lang="en-US" altLang="ja-JP" dirty="0" err="1"/>
              <a:t>untuk</a:t>
            </a:r>
            <a:r>
              <a:rPr lang="en-US" altLang="ja-JP" dirty="0"/>
              <a:t> </a:t>
            </a:r>
            <a:r>
              <a:rPr lang="en-US" altLang="ja-JP" dirty="0" err="1"/>
              <a:t>menjawab</a:t>
            </a:r>
            <a:r>
              <a:rPr lang="en-US" altLang="ja-JP" dirty="0"/>
              <a:t> </a:t>
            </a:r>
            <a:r>
              <a:rPr lang="en-US" altLang="ja-JP" dirty="0" err="1"/>
              <a:t>pertanyaan</a:t>
            </a:r>
            <a:r>
              <a:rPr lang="en-US" altLang="ja-JP" dirty="0"/>
              <a:t> survey, missal: </a:t>
            </a:r>
            <a:r>
              <a:rPr lang="en-US" altLang="ja-JP" dirty="0" err="1"/>
              <a:t>pejabat</a:t>
            </a:r>
            <a:r>
              <a:rPr lang="en-US" altLang="ja-JP" dirty="0"/>
              <a:t> incumbent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 err="1"/>
              <a:t>Kuesioner</a:t>
            </a:r>
            <a:r>
              <a:rPr kumimoji="1" lang="en-US" altLang="ja-JP" dirty="0"/>
              <a:t> Job Target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Meliputi</a:t>
            </a:r>
            <a:r>
              <a:rPr lang="en-US" altLang="ja-JP" dirty="0"/>
              <a:t>: </a:t>
            </a:r>
            <a:r>
              <a:rPr lang="en-US" altLang="ja-JP" dirty="0" err="1"/>
              <a:t>Prosedur</a:t>
            </a:r>
            <a:r>
              <a:rPr lang="en-US" altLang="ja-JP" dirty="0"/>
              <a:t> </a:t>
            </a:r>
            <a:r>
              <a:rPr lang="en-US" altLang="ja-JP" dirty="0" err="1"/>
              <a:t>kerja</a:t>
            </a:r>
            <a:r>
              <a:rPr lang="en-US" altLang="ja-JP" dirty="0"/>
              <a:t>, Ruang </a:t>
            </a:r>
            <a:r>
              <a:rPr lang="en-US" altLang="ja-JP" dirty="0" err="1"/>
              <a:t>lingkup</a:t>
            </a:r>
            <a:r>
              <a:rPr lang="en-US" altLang="ja-JP" dirty="0"/>
              <a:t> </a:t>
            </a:r>
            <a:r>
              <a:rPr lang="en-US" altLang="ja-JP" dirty="0" err="1"/>
              <a:t>pekerjaan</a:t>
            </a:r>
            <a:r>
              <a:rPr lang="en-US" altLang="ja-JP" dirty="0"/>
              <a:t>, </a:t>
            </a:r>
            <a:r>
              <a:rPr lang="en-US" altLang="ja-JP" dirty="0" err="1"/>
              <a:t>permasalahan</a:t>
            </a:r>
            <a:r>
              <a:rPr lang="en-US" altLang="ja-JP" dirty="0"/>
              <a:t> dan </a:t>
            </a:r>
            <a:r>
              <a:rPr lang="en-US" altLang="ja-JP" dirty="0" err="1"/>
              <a:t>tantangan</a:t>
            </a:r>
            <a:r>
              <a:rPr lang="en-US" altLang="ja-JP" dirty="0"/>
              <a:t> job target (</a:t>
            </a:r>
            <a:r>
              <a:rPr lang="en-US" altLang="ja-JP" dirty="0" err="1"/>
              <a:t>beragam</a:t>
            </a:r>
            <a:r>
              <a:rPr lang="en-US" altLang="ja-JP" dirty="0"/>
              <a:t> </a:t>
            </a:r>
            <a:r>
              <a:rPr lang="en-US" altLang="ja-JP" dirty="0" err="1"/>
              <a:t>masalah</a:t>
            </a:r>
            <a:r>
              <a:rPr lang="en-US" altLang="ja-JP" dirty="0"/>
              <a:t> internal dan </a:t>
            </a:r>
            <a:r>
              <a:rPr lang="en-US" altLang="ja-JP" dirty="0" err="1"/>
              <a:t>eksternal</a:t>
            </a:r>
            <a:r>
              <a:rPr lang="en-US" altLang="ja-JP" dirty="0"/>
              <a:t>) </a:t>
            </a:r>
            <a:r>
              <a:rPr lang="en-US" altLang="ja-JP" dirty="0" err="1"/>
              <a:t>serta</a:t>
            </a:r>
            <a:r>
              <a:rPr lang="en-US" altLang="ja-JP" dirty="0"/>
              <a:t> </a:t>
            </a:r>
            <a:r>
              <a:rPr lang="en-US" altLang="ja-JP" dirty="0" err="1"/>
              <a:t>solusinya</a:t>
            </a:r>
            <a:r>
              <a:rPr lang="en-US" altLang="ja-JP" dirty="0"/>
              <a:t>, </a:t>
            </a:r>
            <a:r>
              <a:rPr lang="en-US" altLang="ja-JP" dirty="0" err="1"/>
              <a:t>Tusi</a:t>
            </a:r>
            <a:r>
              <a:rPr lang="en-US" altLang="ja-JP" dirty="0"/>
              <a:t> dan </a:t>
            </a:r>
            <a:r>
              <a:rPr lang="en-US" altLang="ja-JP" dirty="0" err="1"/>
              <a:t>peran</a:t>
            </a:r>
            <a:r>
              <a:rPr lang="en-US" altLang="ja-JP" dirty="0"/>
              <a:t> job target </a:t>
            </a:r>
            <a:r>
              <a:rPr lang="en-US" altLang="ja-JP" dirty="0" err="1"/>
              <a:t>terhadap</a:t>
            </a:r>
            <a:r>
              <a:rPr lang="en-US" altLang="ja-JP" dirty="0"/>
              <a:t> organisasi, </a:t>
            </a:r>
            <a:r>
              <a:rPr lang="en-US" altLang="ja-JP" dirty="0" err="1"/>
              <a:t>Kriteria</a:t>
            </a:r>
            <a:r>
              <a:rPr lang="en-US" altLang="ja-JP" dirty="0"/>
              <a:t> </a:t>
            </a:r>
            <a:r>
              <a:rPr lang="en-US" altLang="ja-JP" dirty="0" err="1"/>
              <a:t>sukses</a:t>
            </a:r>
            <a:r>
              <a:rPr lang="en-US" altLang="ja-JP" dirty="0"/>
              <a:t>, </a:t>
            </a:r>
            <a:r>
              <a:rPr lang="en-US" altLang="ja-JP" dirty="0" err="1"/>
              <a:t>Jumlah</a:t>
            </a:r>
            <a:r>
              <a:rPr lang="en-US" altLang="ja-JP" dirty="0"/>
              <a:t> dan </a:t>
            </a:r>
            <a:r>
              <a:rPr lang="en-US" altLang="ja-JP" dirty="0" err="1"/>
              <a:t>karakteristik</a:t>
            </a:r>
            <a:r>
              <a:rPr lang="en-US" altLang="ja-JP" dirty="0"/>
              <a:t> </a:t>
            </a:r>
            <a:r>
              <a:rPr lang="en-US" altLang="ja-JP" dirty="0" err="1"/>
              <a:t>bawahan</a:t>
            </a:r>
            <a:r>
              <a:rPr lang="en-US" altLang="ja-JP" dirty="0"/>
              <a:t>, Fasilitas dan </a:t>
            </a:r>
            <a:r>
              <a:rPr lang="en-US" altLang="ja-JP" dirty="0" err="1"/>
              <a:t>sumber</a:t>
            </a:r>
            <a:r>
              <a:rPr lang="en-US" altLang="ja-JP" dirty="0"/>
              <a:t> </a:t>
            </a:r>
            <a:r>
              <a:rPr lang="en-US" altLang="ja-JP" dirty="0" err="1"/>
              <a:t>daya</a:t>
            </a:r>
            <a:r>
              <a:rPr lang="en-US" altLang="ja-JP" dirty="0"/>
              <a:t> yang </a:t>
            </a:r>
            <a:r>
              <a:rPr lang="en-US" altLang="ja-JP" dirty="0" err="1"/>
              <a:t>digunakan</a:t>
            </a:r>
            <a:r>
              <a:rPr lang="en-US" altLang="ja-JP" dirty="0"/>
              <a:t>. </a:t>
            </a:r>
          </a:p>
          <a:p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1693015"/>
      </p:ext>
    </p:extLst>
  </p:cSld>
  <p:clrMapOvr>
    <a:masterClrMapping/>
  </p:clrMapOvr>
  <p:transition spd="slow" advTm="10858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6BAB-74F3-4CA3-B667-4BF539A0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Tahap</a:t>
            </a:r>
            <a:r>
              <a:rPr lang="id-ID" dirty="0"/>
              <a:t> Penyusunan Spesifikasi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D54DC-6119-4608-A511-601B70FF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3545058" cy="4449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23B62-6B64-4EE6-9989-B390D33E19E3}"/>
              </a:ext>
            </a:extLst>
          </p:cNvPr>
          <p:cNvSpPr txBox="1"/>
          <p:nvPr/>
        </p:nvSpPr>
        <p:spPr>
          <a:xfrm>
            <a:off x="4982308" y="1845734"/>
            <a:ext cx="593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Mendeskripsikan kompetensi yang dibutuhkan dalam jabatan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33A1C-5CBD-42C3-94E9-2EB5803B21EC}"/>
              </a:ext>
            </a:extLst>
          </p:cNvPr>
          <p:cNvSpPr txBox="1"/>
          <p:nvPr/>
        </p:nvSpPr>
        <p:spPr>
          <a:xfrm>
            <a:off x="4982308" y="3047219"/>
            <a:ext cx="602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Mendeskripsikan tingkat/level kemampuan yang akan digali menggunakan simulasi yang akan disusun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CDD12-5697-4C05-9EB5-8FB8287DC7EA}"/>
              </a:ext>
            </a:extLst>
          </p:cNvPr>
          <p:cNvSpPr txBox="1"/>
          <p:nvPr/>
        </p:nvSpPr>
        <p:spPr>
          <a:xfrm>
            <a:off x="4982308" y="4818743"/>
            <a:ext cx="537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Memilih bentuk hasil kerja yang harus dibuat oleh </a:t>
            </a:r>
            <a:r>
              <a:rPr lang="id-ID" dirty="0" err="1"/>
              <a:t>asesi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3CEB6-155B-4251-88EE-BC3ED3543663}"/>
              </a:ext>
            </a:extLst>
          </p:cNvPr>
          <p:cNvSpPr txBox="1"/>
          <p:nvPr/>
        </p:nvSpPr>
        <p:spPr>
          <a:xfrm>
            <a:off x="4982308" y="5666937"/>
            <a:ext cx="582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Menentukan konteks / situasi / skenario yang akan disajikan pada </a:t>
            </a:r>
            <a:r>
              <a:rPr lang="id-ID" dirty="0" err="1"/>
              <a:t>asesi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2052-1EFF-493E-ABF8-37C55891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Tahap</a:t>
            </a:r>
            <a:r>
              <a:rPr lang="id-ID" dirty="0"/>
              <a:t> Konstruksi Simulasi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09399-204E-4C45-AE63-2FB09CE7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4159144" cy="4449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7FB55-E0BE-4690-81A3-28B46FAF1967}"/>
              </a:ext>
            </a:extLst>
          </p:cNvPr>
          <p:cNvSpPr txBox="1"/>
          <p:nvPr/>
        </p:nvSpPr>
        <p:spPr>
          <a:xfrm>
            <a:off x="5420548" y="3118338"/>
            <a:ext cx="4926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Menyusun skenario</a:t>
            </a:r>
            <a:r>
              <a:rPr lang="id-ID" dirty="0"/>
              <a:t>:</a:t>
            </a:r>
          </a:p>
          <a:p>
            <a:pPr marL="342900" indent="-342900">
              <a:buAutoNum type="arabicPeriod"/>
            </a:pPr>
            <a:r>
              <a:rPr lang="id-ID" dirty="0"/>
              <a:t>Peran yang dimainkan oleh </a:t>
            </a:r>
            <a:r>
              <a:rPr lang="id-ID" dirty="0" err="1"/>
              <a:t>asesi</a:t>
            </a:r>
            <a:endParaRPr lang="id-ID" dirty="0"/>
          </a:p>
          <a:p>
            <a:pPr marL="342900" indent="-342900">
              <a:buAutoNum type="arabicPeriod"/>
            </a:pPr>
            <a:r>
              <a:rPr lang="id-ID" dirty="0"/>
              <a:t>Peran yang dimainkan oleh </a:t>
            </a:r>
            <a:r>
              <a:rPr lang="id-ID" dirty="0" err="1"/>
              <a:t>asesor</a:t>
            </a:r>
            <a:endParaRPr lang="id-ID" dirty="0"/>
          </a:p>
          <a:p>
            <a:pPr marL="342900" indent="-342900">
              <a:buAutoNum type="arabicPeriod"/>
            </a:pPr>
            <a:r>
              <a:rPr lang="id-ID" dirty="0"/>
              <a:t>Gambaran latar belakang dan situasi organisasi</a:t>
            </a:r>
          </a:p>
          <a:p>
            <a:pPr marL="342900" indent="-342900">
              <a:buAutoNum type="arabicPeriod"/>
            </a:pPr>
            <a:r>
              <a:rPr lang="id-ID" dirty="0"/>
              <a:t>Protokol Simulasi (instruksi </a:t>
            </a:r>
            <a:r>
              <a:rPr lang="id-ID" dirty="0" err="1"/>
              <a:t>asesor</a:t>
            </a:r>
            <a:r>
              <a:rPr lang="id-ID" dirty="0"/>
              <a:t>)</a:t>
            </a:r>
          </a:p>
          <a:p>
            <a:pPr marL="342900" indent="-342900">
              <a:buAutoNum type="arabicPeriod"/>
            </a:pPr>
            <a:r>
              <a:rPr lang="id-ID" dirty="0"/>
              <a:t>Waktu Pengerjaan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5D3C4-1C2D-43E5-A175-A3928192B7A8}"/>
              </a:ext>
            </a:extLst>
          </p:cNvPr>
          <p:cNvSpPr txBox="1"/>
          <p:nvPr/>
        </p:nvSpPr>
        <p:spPr>
          <a:xfrm>
            <a:off x="5420548" y="1845734"/>
            <a:ext cx="57351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Menyusun </a:t>
            </a:r>
            <a:r>
              <a:rPr lang="id-ID" b="1" i="1" dirty="0" err="1"/>
              <a:t>Course</a:t>
            </a:r>
            <a:r>
              <a:rPr lang="id-ID" b="1" i="1" dirty="0"/>
              <a:t> </a:t>
            </a:r>
            <a:r>
              <a:rPr lang="id-ID" b="1" i="1" dirty="0" err="1"/>
              <a:t>of</a:t>
            </a:r>
            <a:r>
              <a:rPr lang="id-ID" b="1" i="1" dirty="0"/>
              <a:t> </a:t>
            </a:r>
            <a:r>
              <a:rPr lang="id-ID" b="1" i="1" dirty="0" err="1"/>
              <a:t>Action</a:t>
            </a:r>
            <a:r>
              <a:rPr lang="id-ID" b="1" dirty="0"/>
              <a:t> (</a:t>
            </a:r>
            <a:r>
              <a:rPr lang="id-ID" b="1" dirty="0" err="1"/>
              <a:t>CoA</a:t>
            </a:r>
            <a:r>
              <a:rPr lang="id-ID" b="1" dirty="0"/>
              <a:t>) </a:t>
            </a:r>
            <a:r>
              <a:rPr lang="id-ID" dirty="0"/>
              <a:t>:</a:t>
            </a:r>
          </a:p>
          <a:p>
            <a:pPr marL="285750" indent="-285750">
              <a:buFontTx/>
              <a:buChar char="-"/>
            </a:pPr>
            <a:r>
              <a:rPr lang="id-ID" sz="1600" dirty="0"/>
              <a:t>Menggambarkan alternatif tindakan/hasil kerja yang mungkin ditunjukkan oleh </a:t>
            </a:r>
            <a:r>
              <a:rPr lang="id-ID" sz="1600" dirty="0" err="1"/>
              <a:t>asesi</a:t>
            </a:r>
            <a:r>
              <a:rPr lang="id-ID" sz="1600" dirty="0"/>
              <a:t> dalam </a:t>
            </a:r>
            <a:r>
              <a:rPr lang="id-ID" sz="1600" dirty="0" err="1"/>
              <a:t>merespon</a:t>
            </a:r>
            <a:r>
              <a:rPr lang="id-ID" sz="1600" dirty="0"/>
              <a:t> tugas</a:t>
            </a:r>
          </a:p>
          <a:p>
            <a:pPr marL="285750" indent="-285750">
              <a:buFontTx/>
              <a:buChar char="-"/>
            </a:pPr>
            <a:r>
              <a:rPr lang="id-ID" sz="1600" i="1" dirty="0" err="1"/>
              <a:t>Rating</a:t>
            </a:r>
            <a:r>
              <a:rPr lang="id-ID" sz="1600" dirty="0"/>
              <a:t> dibuat dengan acuan standar kebutuhan level kemampuan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CC6BF-054A-4DD7-8BC0-4AD8B92F6054}"/>
              </a:ext>
            </a:extLst>
          </p:cNvPr>
          <p:cNvSpPr txBox="1"/>
          <p:nvPr/>
        </p:nvSpPr>
        <p:spPr>
          <a:xfrm>
            <a:off x="5520447" y="5371962"/>
            <a:ext cx="2363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Menyusun stimulus:</a:t>
            </a:r>
          </a:p>
          <a:p>
            <a:pPr marL="342900" indent="-342900">
              <a:buAutoNum type="arabicPeriod"/>
            </a:pPr>
            <a:r>
              <a:rPr lang="id-ID" dirty="0"/>
              <a:t>Soal dalam simulasi</a:t>
            </a:r>
          </a:p>
          <a:p>
            <a:pPr marL="342900" indent="-342900">
              <a:buAutoNum type="arabicPeriod"/>
            </a:pPr>
            <a:r>
              <a:rPr lang="id-ID" dirty="0"/>
              <a:t>Data pendukung </a:t>
            </a:r>
          </a:p>
        </p:txBody>
      </p:sp>
    </p:spTree>
    <p:extLst>
      <p:ext uri="{BB962C8B-B14F-4D97-AF65-F5344CB8AC3E}">
        <p14:creationId xmlns:p14="http://schemas.microsoft.com/office/powerpoint/2010/main" val="354775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  <a:latin typeface="Route 159 Bold" pitchFamily="50" charset="0"/>
              </a:rPr>
              <a:t>Do’s &amp; Don’t </a:t>
            </a:r>
            <a:r>
              <a:rPr kumimoji="1"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dalam</a:t>
            </a:r>
            <a:r>
              <a:rPr kumimoji="1" lang="en-US" altLang="ja-JP" dirty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r>
              <a:rPr kumimoji="1" lang="id-ID" altLang="ja-JP" dirty="0">
                <a:solidFill>
                  <a:schemeClr val="accent1"/>
                </a:solidFill>
                <a:latin typeface="Route 159 Bold" pitchFamily="50" charset="0"/>
              </a:rPr>
              <a:t>mendesain</a:t>
            </a:r>
            <a:r>
              <a:rPr kumimoji="1" lang="en-US" altLang="ja-JP" dirty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r>
              <a:rPr kumimoji="1"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simulasi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Do’s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>
          <a:xfrm>
            <a:off x="1806573" y="2589855"/>
            <a:ext cx="4098368" cy="3851585"/>
          </a:xfrm>
        </p:spPr>
        <p:txBody>
          <a:bodyPr>
            <a:normAutofit/>
          </a:bodyPr>
          <a:lstStyle/>
          <a:p>
            <a:pPr marL="304815" indent="-304815">
              <a:buFont typeface="+mj-lt"/>
              <a:buAutoNum type="arabicPeriod"/>
            </a:pPr>
            <a:r>
              <a:rPr lang="en-US" altLang="ja-JP" sz="1800" dirty="0" err="1"/>
              <a:t>Buat</a:t>
            </a:r>
            <a:r>
              <a:rPr lang="en-US" altLang="ja-JP" sz="1800" dirty="0"/>
              <a:t> </a:t>
            </a:r>
            <a:r>
              <a:rPr lang="en-US" altLang="ja-JP" sz="1800" dirty="0" err="1"/>
              <a:t>konstruksi</a:t>
            </a:r>
            <a:r>
              <a:rPr lang="en-US" altLang="ja-JP" sz="1800" dirty="0"/>
              <a:t> </a:t>
            </a:r>
            <a:r>
              <a:rPr lang="en-US" altLang="ja-JP" sz="1800" dirty="0" err="1"/>
              <a:t>simulasi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dalam</a:t>
            </a:r>
            <a:r>
              <a:rPr lang="en-US" altLang="ja-JP" sz="1800" dirty="0"/>
              <a:t> </a:t>
            </a:r>
            <a:r>
              <a:rPr lang="en-US" altLang="ja-JP" sz="1800" dirty="0" err="1"/>
              <a:t>sistematika</a:t>
            </a:r>
            <a:r>
              <a:rPr lang="en-US" altLang="ja-JP" sz="1800" dirty="0"/>
              <a:t> yang </a:t>
            </a:r>
            <a:r>
              <a:rPr lang="en-US" altLang="ja-JP" sz="1800" dirty="0" err="1"/>
              <a:t>mudah</a:t>
            </a:r>
            <a:r>
              <a:rPr lang="en-US" altLang="ja-JP" sz="1800" dirty="0"/>
              <a:t> dipahami dan </a:t>
            </a:r>
            <a:r>
              <a:rPr lang="en-US" altLang="ja-JP" sz="1800" dirty="0" err="1"/>
              <a:t>mudah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diadministrasikan</a:t>
            </a:r>
            <a:endParaRPr lang="en-US" altLang="ja-JP" sz="1800" dirty="0"/>
          </a:p>
          <a:p>
            <a:pPr marL="304815" indent="-304815">
              <a:buFont typeface="+mj-lt"/>
              <a:buAutoNum type="arabicPeriod"/>
            </a:pPr>
            <a:r>
              <a:rPr lang="en-US" altLang="ja-JP" sz="1800" dirty="0" err="1"/>
              <a:t>Buatlah</a:t>
            </a:r>
            <a:r>
              <a:rPr lang="en-US" altLang="ja-JP" sz="1800" dirty="0"/>
              <a:t> </a:t>
            </a:r>
            <a:r>
              <a:rPr lang="en-US" altLang="ja-JP" sz="1800" dirty="0" err="1"/>
              <a:t>konten</a:t>
            </a:r>
            <a:r>
              <a:rPr lang="en-US" altLang="ja-JP" sz="1800" dirty="0"/>
              <a:t> yang </a:t>
            </a:r>
            <a:r>
              <a:rPr lang="en-US" altLang="ja-JP" sz="1800" dirty="0" err="1"/>
              <a:t>relevan</a:t>
            </a:r>
            <a:r>
              <a:rPr lang="en-US" altLang="ja-JP" sz="1800" dirty="0"/>
              <a:t> </a:t>
            </a:r>
            <a:r>
              <a:rPr lang="en-US" altLang="ja-JP" sz="1800" dirty="0" err="1"/>
              <a:t>dengan</a:t>
            </a:r>
            <a:r>
              <a:rPr lang="en-US" altLang="ja-JP" sz="1800" dirty="0"/>
              <a:t> job target dan </a:t>
            </a:r>
            <a:r>
              <a:rPr lang="en-US" altLang="ja-JP" sz="1800" dirty="0" err="1"/>
              <a:t>memperhatikan</a:t>
            </a:r>
            <a:r>
              <a:rPr lang="en-US" altLang="ja-JP" sz="1800" dirty="0"/>
              <a:t> </a:t>
            </a:r>
            <a:r>
              <a:rPr lang="en-US" altLang="ja-JP" sz="1800" dirty="0" err="1"/>
              <a:t>kepatutan</a:t>
            </a:r>
            <a:r>
              <a:rPr lang="en-US" altLang="ja-JP" sz="1800" dirty="0"/>
              <a:t>.</a:t>
            </a:r>
          </a:p>
          <a:p>
            <a:pPr marL="304815" indent="-304815">
              <a:buFont typeface="+mj-lt"/>
              <a:buAutoNum type="arabicPeriod"/>
            </a:pPr>
            <a:r>
              <a:rPr lang="en-ID" altLang="ja-JP" sz="1800" dirty="0" err="1"/>
              <a:t>Siapkan</a:t>
            </a:r>
            <a:r>
              <a:rPr lang="en-ID" altLang="ja-JP" sz="1800" dirty="0"/>
              <a:t> </a:t>
            </a:r>
            <a:r>
              <a:rPr lang="en-ID" altLang="ja-JP" sz="1800" dirty="0" err="1"/>
              <a:t>peralatan</a:t>
            </a:r>
            <a:r>
              <a:rPr lang="en-ID" altLang="ja-JP" sz="1800" dirty="0"/>
              <a:t> </a:t>
            </a:r>
            <a:r>
              <a:rPr lang="en-ID" altLang="ja-JP" sz="1800" dirty="0" err="1"/>
              <a:t>penunjang</a:t>
            </a:r>
            <a:r>
              <a:rPr lang="en-ID" altLang="ja-JP" sz="1800" dirty="0"/>
              <a:t> yang </a:t>
            </a:r>
            <a:r>
              <a:rPr lang="en-ID" altLang="ja-JP" sz="1800" dirty="0" err="1"/>
              <a:t>diperlukan</a:t>
            </a:r>
            <a:r>
              <a:rPr lang="en-ID" altLang="ja-JP" sz="1800" dirty="0"/>
              <a:t> dan </a:t>
            </a:r>
            <a:r>
              <a:rPr lang="en-ID" altLang="ja-JP" sz="1800" dirty="0" err="1"/>
              <a:t>perlakukan</a:t>
            </a:r>
            <a:r>
              <a:rPr lang="en-ID" altLang="ja-JP" sz="1800" dirty="0"/>
              <a:t> </a:t>
            </a:r>
            <a:r>
              <a:rPr lang="en-ID" altLang="ja-JP" sz="1800" dirty="0" err="1"/>
              <a:t>assessee</a:t>
            </a:r>
            <a:r>
              <a:rPr lang="en-ID" altLang="ja-JP" sz="1800" dirty="0"/>
              <a:t> </a:t>
            </a:r>
            <a:r>
              <a:rPr lang="en-ID" altLang="ja-JP" sz="1800" dirty="0" err="1"/>
              <a:t>secara</a:t>
            </a:r>
            <a:r>
              <a:rPr lang="en-ID" altLang="ja-JP" sz="1800" dirty="0"/>
              <a:t> </a:t>
            </a:r>
            <a:r>
              <a:rPr lang="en-ID" altLang="ja-JP" sz="1800" dirty="0" err="1"/>
              <a:t>adil</a:t>
            </a:r>
            <a:endParaRPr lang="en-ID" altLang="ja-JP" sz="1800" dirty="0"/>
          </a:p>
          <a:p>
            <a:pPr marL="304815" indent="-304815">
              <a:buFont typeface="+mj-lt"/>
              <a:buAutoNum type="arabicPeriod"/>
            </a:pPr>
            <a:r>
              <a:rPr lang="en-ID" altLang="ja-JP" sz="1800" dirty="0" err="1"/>
              <a:t>Pertimbangkan</a:t>
            </a:r>
            <a:r>
              <a:rPr lang="en-ID" altLang="ja-JP" sz="1800" dirty="0"/>
              <a:t> </a:t>
            </a:r>
            <a:r>
              <a:rPr lang="en-ID" altLang="ja-JP" sz="1800" dirty="0" err="1"/>
              <a:t>pemilihan</a:t>
            </a:r>
            <a:r>
              <a:rPr lang="en-ID" altLang="ja-JP" sz="1800" dirty="0"/>
              <a:t> </a:t>
            </a:r>
            <a:r>
              <a:rPr lang="en-ID" altLang="ja-JP" sz="1800" dirty="0" err="1"/>
              <a:t>konten</a:t>
            </a:r>
            <a:r>
              <a:rPr lang="en-ID" altLang="ja-JP" sz="1800" dirty="0"/>
              <a:t> </a:t>
            </a:r>
            <a:r>
              <a:rPr lang="en-ID" altLang="ja-JP" sz="1800" dirty="0" err="1"/>
              <a:t>simulasi</a:t>
            </a:r>
            <a:r>
              <a:rPr lang="en-ID" altLang="ja-JP" sz="1800" dirty="0"/>
              <a:t> </a:t>
            </a:r>
            <a:r>
              <a:rPr lang="en-ID" altLang="ja-JP" sz="1800" dirty="0" err="1"/>
              <a:t>senetral</a:t>
            </a:r>
            <a:r>
              <a:rPr lang="en-ID" altLang="ja-JP" sz="1800" dirty="0"/>
              <a:t> </a:t>
            </a:r>
            <a:r>
              <a:rPr lang="en-ID" altLang="ja-JP" sz="1800" dirty="0" err="1"/>
              <a:t>mungkin</a:t>
            </a:r>
            <a:r>
              <a:rPr lang="en-ID" altLang="ja-JP" sz="1800" dirty="0"/>
              <a:t> agar </a:t>
            </a:r>
            <a:r>
              <a:rPr lang="en-ID" altLang="ja-JP" sz="1800" dirty="0" err="1"/>
              <a:t>dapat</a:t>
            </a:r>
            <a:r>
              <a:rPr lang="en-ID" altLang="ja-JP" sz="1800" dirty="0"/>
              <a:t> </a:t>
            </a:r>
            <a:r>
              <a:rPr lang="en-ID" altLang="ja-JP" sz="1800" dirty="0" err="1"/>
              <a:t>mengukur</a:t>
            </a:r>
            <a:r>
              <a:rPr lang="en-ID" altLang="ja-JP" sz="1800" dirty="0"/>
              <a:t> </a:t>
            </a:r>
            <a:r>
              <a:rPr lang="en-ID" altLang="ja-JP" sz="1800" dirty="0" err="1"/>
              <a:t>kompetensi</a:t>
            </a:r>
            <a:r>
              <a:rPr lang="en-ID" altLang="ja-JP" sz="1800" dirty="0"/>
              <a:t> </a:t>
            </a:r>
            <a:r>
              <a:rPr lang="en-ID" altLang="ja-JP" sz="1800" dirty="0" err="1"/>
              <a:t>assessee</a:t>
            </a:r>
            <a:r>
              <a:rPr lang="en-ID" altLang="ja-JP" sz="1800" dirty="0"/>
              <a:t> </a:t>
            </a:r>
            <a:r>
              <a:rPr lang="en-ID" altLang="ja-JP" sz="1800" dirty="0" err="1"/>
              <a:t>secara</a:t>
            </a:r>
            <a:r>
              <a:rPr lang="en-ID" altLang="ja-JP" sz="1800" dirty="0"/>
              <a:t> </a:t>
            </a:r>
            <a:r>
              <a:rPr lang="en-ID" altLang="ja-JP" sz="1800" dirty="0" err="1"/>
              <a:t>obyektif</a:t>
            </a:r>
            <a:endParaRPr lang="en-ID" altLang="ja-JP" sz="18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Don’t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>
          <a:xfrm>
            <a:off x="7306462" y="2587790"/>
            <a:ext cx="4098368" cy="3698670"/>
          </a:xfrm>
        </p:spPr>
        <p:txBody>
          <a:bodyPr>
            <a:normAutofit/>
          </a:bodyPr>
          <a:lstStyle/>
          <a:p>
            <a:pPr marL="304815" indent="-304815">
              <a:buFont typeface="+mj-lt"/>
              <a:buAutoNum type="arabicPeriod"/>
            </a:pPr>
            <a:r>
              <a:rPr lang="en-ID" altLang="ja-JP" sz="1600" dirty="0" err="1"/>
              <a:t>Pertimbangkan</a:t>
            </a:r>
            <a:r>
              <a:rPr lang="en-ID" altLang="ja-JP" sz="1600" dirty="0"/>
              <a:t> </a:t>
            </a:r>
            <a:r>
              <a:rPr lang="en-ID" altLang="ja-JP" sz="1600" dirty="0" err="1"/>
              <a:t>pemilihan</a:t>
            </a:r>
            <a:r>
              <a:rPr lang="en-ID" altLang="ja-JP" sz="1600" dirty="0"/>
              <a:t> </a:t>
            </a:r>
            <a:r>
              <a:rPr lang="en-ID" altLang="ja-JP" sz="1600" dirty="0" err="1"/>
              <a:t>konten</a:t>
            </a:r>
            <a:r>
              <a:rPr lang="en-ID" altLang="ja-JP" sz="1600" dirty="0"/>
              <a:t> </a:t>
            </a:r>
            <a:r>
              <a:rPr lang="en-ID" altLang="ja-JP" sz="1600" dirty="0" err="1"/>
              <a:t>simulasi</a:t>
            </a:r>
            <a:r>
              <a:rPr lang="en-ID" altLang="ja-JP" sz="1600" dirty="0"/>
              <a:t> </a:t>
            </a:r>
            <a:r>
              <a:rPr lang="en-ID" altLang="ja-JP" sz="1600" dirty="0" err="1"/>
              <a:t>senetral</a:t>
            </a:r>
            <a:r>
              <a:rPr lang="en-ID" altLang="ja-JP" sz="1600" dirty="0"/>
              <a:t> </a:t>
            </a:r>
            <a:r>
              <a:rPr lang="en-ID" altLang="ja-JP" sz="1600" dirty="0" err="1"/>
              <a:t>mungkin</a:t>
            </a:r>
            <a:r>
              <a:rPr lang="en-ID" altLang="ja-JP" sz="1600" dirty="0"/>
              <a:t> agar </a:t>
            </a:r>
            <a:r>
              <a:rPr lang="en-ID" altLang="ja-JP" sz="1600" dirty="0" err="1"/>
              <a:t>dapat</a:t>
            </a:r>
            <a:r>
              <a:rPr lang="en-ID" altLang="ja-JP" sz="1600" dirty="0"/>
              <a:t> </a:t>
            </a:r>
            <a:r>
              <a:rPr lang="en-ID" altLang="ja-JP" sz="1600" dirty="0" err="1"/>
              <a:t>mengukur</a:t>
            </a:r>
            <a:r>
              <a:rPr lang="en-ID" altLang="ja-JP" sz="1600" dirty="0"/>
              <a:t> </a:t>
            </a:r>
            <a:r>
              <a:rPr lang="en-ID" altLang="ja-JP" sz="1600" dirty="0" err="1"/>
              <a:t>kompetensi</a:t>
            </a:r>
            <a:r>
              <a:rPr lang="en-ID" altLang="ja-JP" sz="1600" dirty="0"/>
              <a:t> </a:t>
            </a:r>
            <a:r>
              <a:rPr lang="en-ID" altLang="ja-JP" sz="1600" dirty="0" err="1"/>
              <a:t>assessee</a:t>
            </a:r>
            <a:r>
              <a:rPr lang="en-ID" altLang="ja-JP" sz="1600" dirty="0"/>
              <a:t> </a:t>
            </a:r>
            <a:r>
              <a:rPr lang="en-ID" altLang="ja-JP" sz="1600" dirty="0" err="1"/>
              <a:t>secara</a:t>
            </a:r>
            <a:r>
              <a:rPr lang="en-ID" altLang="ja-JP" sz="1600" dirty="0"/>
              <a:t> </a:t>
            </a:r>
            <a:r>
              <a:rPr lang="en-ID" altLang="ja-JP" sz="1600" dirty="0" err="1"/>
              <a:t>obyektif</a:t>
            </a:r>
            <a:endParaRPr lang="en-ID" altLang="ja-JP" sz="1600" dirty="0"/>
          </a:p>
          <a:p>
            <a:pPr marL="304815" indent="-304815">
              <a:buFont typeface="+mj-lt"/>
              <a:buAutoNum type="arabicPeriod"/>
            </a:pPr>
            <a:r>
              <a:rPr lang="en-ID" altLang="ja-JP" sz="1600" dirty="0" err="1"/>
              <a:t>Hindari</a:t>
            </a:r>
            <a:r>
              <a:rPr lang="en-ID" altLang="ja-JP" sz="1600" dirty="0"/>
              <a:t> </a:t>
            </a:r>
            <a:r>
              <a:rPr lang="en-ID" altLang="ja-JP" sz="1600" dirty="0" err="1"/>
              <a:t>memasukkan</a:t>
            </a:r>
            <a:r>
              <a:rPr lang="en-ID" altLang="ja-JP" sz="1600" dirty="0"/>
              <a:t> </a:t>
            </a:r>
            <a:r>
              <a:rPr lang="en-ID" altLang="ja-JP" sz="1600" dirty="0" err="1"/>
              <a:t>jumlah</a:t>
            </a:r>
            <a:r>
              <a:rPr lang="en-ID" altLang="ja-JP" sz="1600" dirty="0"/>
              <a:t> </a:t>
            </a:r>
            <a:r>
              <a:rPr lang="en-ID" altLang="ja-JP" sz="1600" dirty="0" err="1"/>
              <a:t>kompetensi</a:t>
            </a:r>
            <a:r>
              <a:rPr lang="en-ID" altLang="ja-JP" sz="1600" dirty="0"/>
              <a:t> </a:t>
            </a:r>
            <a:r>
              <a:rPr lang="en-ID" altLang="ja-JP" sz="1600" dirty="0" err="1"/>
              <a:t>secara</a:t>
            </a:r>
            <a:r>
              <a:rPr lang="en-ID" altLang="ja-JP" sz="1600" dirty="0"/>
              <a:t> </a:t>
            </a:r>
            <a:r>
              <a:rPr lang="en-ID" altLang="ja-JP" sz="1600" dirty="0" err="1"/>
              <a:t>berlebihan</a:t>
            </a:r>
            <a:endParaRPr lang="en-ID" altLang="ja-JP" sz="1600" dirty="0"/>
          </a:p>
          <a:p>
            <a:pPr marL="304815" indent="-304815">
              <a:buFont typeface="+mj-lt"/>
              <a:buAutoNum type="arabicPeriod"/>
            </a:pPr>
            <a:r>
              <a:rPr lang="sv-SE" altLang="ja-JP" sz="1600" dirty="0"/>
              <a:t>Hindari membuat konten yang terlalu simple atau memasukkan istilah yang tidak pantas</a:t>
            </a:r>
          </a:p>
          <a:p>
            <a:pPr marL="304815" indent="-304815">
              <a:buFont typeface="+mj-lt"/>
              <a:buAutoNum type="arabicPeriod"/>
            </a:pPr>
            <a:r>
              <a:rPr lang="en-ID" altLang="ja-JP" sz="1600" dirty="0" err="1"/>
              <a:t>Hindari</a:t>
            </a:r>
            <a:r>
              <a:rPr lang="en-ID" altLang="ja-JP" sz="1600" dirty="0"/>
              <a:t> </a:t>
            </a:r>
            <a:r>
              <a:rPr lang="en-ID" altLang="ja-JP" sz="1600" dirty="0" err="1"/>
              <a:t>adanya</a:t>
            </a:r>
            <a:r>
              <a:rPr lang="en-ID" altLang="ja-JP" sz="1600" dirty="0"/>
              <a:t> </a:t>
            </a:r>
            <a:r>
              <a:rPr lang="en-ID" altLang="ja-JP" sz="1600" dirty="0" err="1"/>
              <a:t>kondisi</a:t>
            </a:r>
            <a:r>
              <a:rPr lang="en-ID" altLang="ja-JP" sz="1600" dirty="0"/>
              <a:t>/</a:t>
            </a:r>
            <a:r>
              <a:rPr lang="en-ID" altLang="ja-JP" sz="1600" dirty="0" err="1"/>
              <a:t>situasi</a:t>
            </a:r>
            <a:r>
              <a:rPr lang="en-ID" altLang="ja-JP" sz="1600" dirty="0"/>
              <a:t> yang </a:t>
            </a:r>
            <a:r>
              <a:rPr lang="en-ID" altLang="ja-JP" sz="1600" dirty="0" err="1"/>
              <a:t>membuat</a:t>
            </a:r>
            <a:r>
              <a:rPr lang="en-ID" altLang="ja-JP" sz="1600" dirty="0"/>
              <a:t> </a:t>
            </a:r>
            <a:r>
              <a:rPr lang="en-ID" altLang="ja-JP" sz="1600" dirty="0" err="1"/>
              <a:t>assessee</a:t>
            </a:r>
            <a:r>
              <a:rPr lang="en-ID" altLang="ja-JP" sz="1600" dirty="0"/>
              <a:t> </a:t>
            </a:r>
            <a:r>
              <a:rPr lang="en-ID" altLang="ja-JP" sz="1600" dirty="0" err="1"/>
              <a:t>merasa</a:t>
            </a:r>
            <a:r>
              <a:rPr lang="en-ID" altLang="ja-JP" sz="1600" dirty="0"/>
              <a:t> </a:t>
            </a:r>
            <a:r>
              <a:rPr lang="en-ID" altLang="ja-JP" sz="1600" dirty="0" err="1"/>
              <a:t>diperlakukan</a:t>
            </a:r>
            <a:r>
              <a:rPr lang="en-ID" altLang="ja-JP" sz="1600" dirty="0"/>
              <a:t> </a:t>
            </a:r>
            <a:r>
              <a:rPr lang="en-ID" altLang="ja-JP" sz="1600" dirty="0" err="1"/>
              <a:t>tidak</a:t>
            </a:r>
            <a:r>
              <a:rPr lang="en-ID" altLang="ja-JP" sz="1600" dirty="0"/>
              <a:t> </a:t>
            </a:r>
            <a:r>
              <a:rPr lang="en-ID" altLang="ja-JP" sz="1600" dirty="0" err="1"/>
              <a:t>adil</a:t>
            </a:r>
            <a:endParaRPr lang="en-ID" altLang="ja-JP" sz="1600" dirty="0"/>
          </a:p>
          <a:p>
            <a:pPr marL="304815" indent="-304815">
              <a:buFont typeface="+mj-lt"/>
              <a:buAutoNum type="arabicPeriod"/>
            </a:pPr>
            <a:r>
              <a:rPr lang="sv-SE" altLang="ja-JP" sz="1600" dirty="0"/>
              <a:t>Hindari membuat konten simulasi yang terlalu konkret (merupakan pengalaman nyata) yang dapat mengarahkan bagi Sebagian assessee</a:t>
            </a:r>
          </a:p>
        </p:txBody>
      </p:sp>
    </p:spTree>
    <p:extLst>
      <p:ext uri="{BB962C8B-B14F-4D97-AF65-F5344CB8AC3E}">
        <p14:creationId xmlns:p14="http://schemas.microsoft.com/office/powerpoint/2010/main" val="148226889"/>
      </p:ext>
    </p:extLst>
  </p:cSld>
  <p:clrMapOvr>
    <a:masterClrMapping/>
  </p:clrMapOvr>
  <p:transition spd="slow" advTm="7188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altLang="ja-JP" sz="4000" dirty="0"/>
              <a:t>Contoh</a:t>
            </a:r>
            <a:r>
              <a:rPr lang="en-US" altLang="ja-JP" sz="4000" dirty="0"/>
              <a:t> </a:t>
            </a:r>
            <a:r>
              <a:rPr lang="id-ID" altLang="ja-JP" sz="4000" dirty="0"/>
              <a:t>Desain</a:t>
            </a:r>
            <a:r>
              <a:rPr lang="en-US" altLang="ja-JP" sz="4000" dirty="0"/>
              <a:t> </a:t>
            </a:r>
            <a:r>
              <a:rPr lang="id-ID" altLang="ja-JP" sz="4000" dirty="0"/>
              <a:t>Instruksi </a:t>
            </a:r>
            <a:r>
              <a:rPr lang="en-US" altLang="ja-JP" sz="4000" dirty="0" err="1"/>
              <a:t>Simulasi</a:t>
            </a:r>
            <a:r>
              <a:rPr lang="en-US" altLang="ja-JP" sz="4000" dirty="0"/>
              <a:t> </a:t>
            </a:r>
            <a:r>
              <a:rPr lang="en-US" altLang="ja-JP" sz="4000" dirty="0" err="1"/>
              <a:t>Analisis</a:t>
            </a:r>
            <a:r>
              <a:rPr lang="en-US" altLang="ja-JP" sz="4000" dirty="0"/>
              <a:t> </a:t>
            </a:r>
            <a:r>
              <a:rPr lang="en-US" altLang="ja-JP" sz="4000" dirty="0" err="1"/>
              <a:t>Kasus</a:t>
            </a:r>
            <a:endParaRPr kumimoji="1" lang="ja-JP" altLang="en-US" sz="40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1" lang="en-US" altLang="ja-JP" dirty="0"/>
              <a:t>Situasi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altLang="ja-JP" dirty="0"/>
              <a:t>Mediocrity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kumimoji="1" lang="en-US" altLang="ja-JP" dirty="0"/>
              <a:t>Actor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kumimoji="1" lang="en-US" altLang="ja-JP" dirty="0"/>
              <a:t>Role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altLang="ja-JP" dirty="0"/>
              <a:t>Task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4080B-F92D-47F1-8AD3-2643106E9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2580" y="1758955"/>
            <a:ext cx="9553890" cy="3360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Desain exercise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(SMART)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AE0F21-FD59-4FD0-9507-FE10B0CDA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403" y="4780193"/>
            <a:ext cx="11036247" cy="1508333"/>
          </a:xfrm>
        </p:spPr>
        <p:txBody>
          <a:bodyPr>
            <a:normAutofit/>
          </a:bodyPr>
          <a:lstStyle/>
          <a:p>
            <a:r>
              <a:rPr lang="id-ID" sz="1600" b="1" dirty="0"/>
              <a:t>Contoh</a:t>
            </a:r>
            <a:r>
              <a:rPr lang="en-ID" sz="1600" dirty="0"/>
              <a:t> : (</a:t>
            </a:r>
            <a:r>
              <a:rPr lang="en-ID" sz="1600" dirty="0" err="1"/>
              <a:t>situasi</a:t>
            </a:r>
            <a:r>
              <a:rPr lang="en-ID" sz="1600" dirty="0"/>
              <a:t>) Badan </a:t>
            </a:r>
            <a:r>
              <a:rPr lang="en-ID" sz="1600" dirty="0" err="1"/>
              <a:t>Kepegawaian</a:t>
            </a:r>
            <a:r>
              <a:rPr lang="en-ID" sz="1600" dirty="0"/>
              <a:t> Nasional </a:t>
            </a:r>
            <a:r>
              <a:rPr lang="en-ID" sz="1600" dirty="0" err="1"/>
              <a:t>menghadapi</a:t>
            </a:r>
            <a:r>
              <a:rPr lang="en-ID" sz="1600" dirty="0"/>
              <a:t> </a:t>
            </a:r>
            <a:r>
              <a:rPr lang="en-ID" sz="1600" dirty="0" err="1"/>
              <a:t>permasalahan</a:t>
            </a:r>
            <a:r>
              <a:rPr lang="en-ID" sz="1600" dirty="0"/>
              <a:t> </a:t>
            </a:r>
            <a:r>
              <a:rPr lang="en-ID" sz="1600" dirty="0" err="1"/>
              <a:t>terkait</a:t>
            </a:r>
            <a:r>
              <a:rPr lang="en-ID" sz="1600" dirty="0"/>
              <a:t> </a:t>
            </a:r>
            <a:r>
              <a:rPr lang="en-ID" sz="1600" dirty="0" err="1"/>
              <a:t>perubahan</a:t>
            </a:r>
            <a:r>
              <a:rPr lang="en-ID" sz="1600" dirty="0"/>
              <a:t>. Anda </a:t>
            </a:r>
            <a:r>
              <a:rPr lang="en-ID" sz="1600" dirty="0" err="1"/>
              <a:t>ditunjuk</a:t>
            </a:r>
            <a:r>
              <a:rPr lang="en-ID" sz="1600" dirty="0"/>
              <a:t> oleh </a:t>
            </a:r>
            <a:r>
              <a:rPr lang="en-ID" sz="1600" dirty="0" err="1"/>
              <a:t>pimpinan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ketua</a:t>
            </a:r>
            <a:r>
              <a:rPr lang="en-ID" sz="1600" dirty="0"/>
              <a:t> Tim </a:t>
            </a:r>
            <a:r>
              <a:rPr lang="en-ID" sz="1600" dirty="0" err="1"/>
              <a:t>Perubahan</a:t>
            </a:r>
            <a:r>
              <a:rPr lang="en-ID" sz="1600" dirty="0"/>
              <a:t> (</a:t>
            </a:r>
            <a:r>
              <a:rPr lang="en-ID" sz="1600" dirty="0" err="1"/>
              <a:t>Aktor</a:t>
            </a:r>
            <a:r>
              <a:rPr lang="en-ID" sz="1600" dirty="0"/>
              <a:t>).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ketua</a:t>
            </a:r>
            <a:r>
              <a:rPr lang="en-ID" sz="1600" dirty="0"/>
              <a:t> </a:t>
            </a:r>
            <a:r>
              <a:rPr lang="en-ID" sz="1600" dirty="0" err="1"/>
              <a:t>tim</a:t>
            </a:r>
            <a:r>
              <a:rPr lang="en-ID" sz="1600" dirty="0"/>
              <a:t> </a:t>
            </a:r>
            <a:r>
              <a:rPr lang="en-ID" sz="1600" dirty="0" err="1"/>
              <a:t>perubahan</a:t>
            </a:r>
            <a:r>
              <a:rPr lang="en-ID" sz="1600" dirty="0"/>
              <a:t>, Anda </a:t>
            </a:r>
            <a:r>
              <a:rPr lang="en-ID" sz="1600" dirty="0" err="1"/>
              <a:t>diharapkan</a:t>
            </a:r>
            <a:r>
              <a:rPr lang="en-ID" sz="1600" dirty="0"/>
              <a:t> </a:t>
            </a:r>
            <a:r>
              <a:rPr lang="en-ID" sz="1600" dirty="0" err="1"/>
              <a:t>pimpinan</a:t>
            </a:r>
            <a:r>
              <a:rPr lang="id-ID" sz="1600" dirty="0"/>
              <a:t> </a:t>
            </a:r>
            <a:r>
              <a:rPr lang="en-ID" sz="1600" dirty="0" err="1"/>
              <a:t>utk</a:t>
            </a:r>
            <a:r>
              <a:rPr lang="en-ID" sz="1600" dirty="0"/>
              <a:t>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memimpin</a:t>
            </a:r>
            <a:r>
              <a:rPr lang="en-ID" sz="1600" dirty="0"/>
              <a:t> proses </a:t>
            </a:r>
            <a:r>
              <a:rPr lang="en-ID" sz="1600" dirty="0" err="1"/>
              <a:t>perubahan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rangka</a:t>
            </a:r>
            <a:r>
              <a:rPr lang="en-ID" sz="1600" dirty="0"/>
              <a:t> </a:t>
            </a:r>
            <a:r>
              <a:rPr lang="en-ID" sz="1600" dirty="0" err="1"/>
              <a:t>menyelesaikan</a:t>
            </a:r>
            <a:r>
              <a:rPr lang="en-ID" sz="1600" dirty="0"/>
              <a:t> </a:t>
            </a:r>
            <a:r>
              <a:rPr lang="en-ID" sz="1600" dirty="0" err="1"/>
              <a:t>permasalahan</a:t>
            </a:r>
            <a:r>
              <a:rPr lang="en-ID" sz="1600" dirty="0"/>
              <a:t> </a:t>
            </a:r>
            <a:r>
              <a:rPr lang="en-ID" sz="1600" dirty="0" err="1"/>
              <a:t>yg</a:t>
            </a:r>
            <a:r>
              <a:rPr lang="en-ID" sz="1600" dirty="0"/>
              <a:t> </a:t>
            </a:r>
            <a:r>
              <a:rPr lang="en-ID" sz="1600" dirty="0" err="1"/>
              <a:t>terjadi</a:t>
            </a:r>
            <a:r>
              <a:rPr lang="en-ID" sz="1600" dirty="0"/>
              <a:t> di </a:t>
            </a:r>
            <a:r>
              <a:rPr lang="en-ID" sz="1600" dirty="0" err="1"/>
              <a:t>lapangan</a:t>
            </a:r>
            <a:r>
              <a:rPr lang="en-ID" sz="1600" dirty="0"/>
              <a:t> (mediocrity) (Role). </a:t>
            </a:r>
            <a:r>
              <a:rPr lang="en-ID" sz="1600" dirty="0" err="1"/>
              <a:t>Selain</a:t>
            </a:r>
            <a:r>
              <a:rPr lang="en-ID" sz="1600" dirty="0"/>
              <a:t> </a:t>
            </a:r>
            <a:r>
              <a:rPr lang="en-ID" sz="1600" dirty="0" err="1"/>
              <a:t>itu</a:t>
            </a:r>
            <a:r>
              <a:rPr lang="en-ID" sz="1600" dirty="0"/>
              <a:t> </a:t>
            </a:r>
            <a:r>
              <a:rPr lang="en-ID" sz="1600" dirty="0" err="1"/>
              <a:t>pimpinan</a:t>
            </a:r>
            <a:r>
              <a:rPr lang="en-ID" sz="1600" dirty="0"/>
              <a:t> </a:t>
            </a:r>
            <a:r>
              <a:rPr lang="en-ID" sz="1600" dirty="0" err="1"/>
              <a:t>meminta</a:t>
            </a:r>
            <a:r>
              <a:rPr lang="en-ID" sz="1600" dirty="0"/>
              <a:t> Anda </a:t>
            </a:r>
            <a:r>
              <a:rPr lang="en-ID" sz="1600" dirty="0" err="1"/>
              <a:t>utk</a:t>
            </a:r>
            <a:r>
              <a:rPr lang="en-ID" sz="1600" dirty="0"/>
              <a:t> </a:t>
            </a:r>
            <a:r>
              <a:rPr lang="en-ID" sz="1600" dirty="0" err="1"/>
              <a:t>menentukan</a:t>
            </a:r>
            <a:r>
              <a:rPr lang="en-ID" sz="1600" dirty="0"/>
              <a:t> kegiatan2 </a:t>
            </a:r>
            <a:r>
              <a:rPr lang="en-ID" sz="1600" dirty="0" err="1"/>
              <a:t>konkrit</a:t>
            </a:r>
            <a:r>
              <a:rPr lang="en-ID" sz="1600" dirty="0"/>
              <a:t> di </a:t>
            </a:r>
            <a:r>
              <a:rPr lang="en-ID" sz="1600" dirty="0" err="1"/>
              <a:t>lapangan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memanifestasikan</a:t>
            </a:r>
            <a:r>
              <a:rPr lang="en-ID" sz="1600" dirty="0"/>
              <a:t> </a:t>
            </a:r>
            <a:r>
              <a:rPr lang="en-ID" sz="1600" dirty="0" err="1"/>
              <a:t>tanggungjawab</a:t>
            </a:r>
            <a:r>
              <a:rPr lang="en-ID" sz="1600" dirty="0"/>
              <a:t> Anda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Ketua</a:t>
            </a:r>
            <a:r>
              <a:rPr lang="en-ID" sz="1600" dirty="0"/>
              <a:t> Tim </a:t>
            </a:r>
            <a:r>
              <a:rPr lang="en-ID" sz="1600" dirty="0" err="1"/>
              <a:t>Perubahan</a:t>
            </a:r>
            <a:r>
              <a:rPr lang="en-ID" sz="1600" dirty="0"/>
              <a:t> dan </a:t>
            </a:r>
            <a:r>
              <a:rPr lang="en-ID" sz="1600" dirty="0" err="1"/>
              <a:t>membangun</a:t>
            </a:r>
            <a:r>
              <a:rPr lang="en-ID" sz="1600" dirty="0"/>
              <a:t> </a:t>
            </a:r>
            <a:r>
              <a:rPr lang="en-ID" sz="1600" dirty="0" err="1"/>
              <a:t>kerjasama</a:t>
            </a:r>
            <a:r>
              <a:rPr lang="en-ID" sz="1600" dirty="0"/>
              <a:t> </a:t>
            </a:r>
            <a:r>
              <a:rPr lang="en-ID" sz="1600" dirty="0" err="1"/>
              <a:t>lintas</a:t>
            </a:r>
            <a:r>
              <a:rPr lang="en-ID" sz="1600" dirty="0"/>
              <a:t> </a:t>
            </a:r>
            <a:r>
              <a:rPr lang="en-ID" sz="1600" dirty="0" err="1"/>
              <a:t>sektoral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konkrit</a:t>
            </a:r>
            <a:r>
              <a:rPr lang="en-ID" sz="1600" dirty="0"/>
              <a:t> di </a:t>
            </a:r>
            <a:r>
              <a:rPr lang="en-ID" sz="1600" dirty="0" err="1"/>
              <a:t>lapangan</a:t>
            </a:r>
            <a:r>
              <a:rPr lang="en-ID" sz="1600" dirty="0"/>
              <a:t> (Task)</a:t>
            </a:r>
          </a:p>
        </p:txBody>
      </p:sp>
    </p:spTree>
    <p:extLst>
      <p:ext uri="{BB962C8B-B14F-4D97-AF65-F5344CB8AC3E}">
        <p14:creationId xmlns:p14="http://schemas.microsoft.com/office/powerpoint/2010/main" val="1694000679"/>
      </p:ext>
    </p:extLst>
  </p:cSld>
  <p:clrMapOvr>
    <a:masterClrMapping/>
  </p:clrMapOvr>
  <p:transition spd="slow" advTm="9757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7"/>
          <p:cNvSpPr>
            <a:spLocks noGrp="1"/>
          </p:cNvSpPr>
          <p:nvPr>
            <p:ph type="sldNum" sz="quarter" idx="11"/>
          </p:nvPr>
        </p:nvSpPr>
        <p:spPr>
          <a:xfrm>
            <a:off x="11424592" y="6288526"/>
            <a:ext cx="72008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fld id="{E6459DFB-86F3-43FA-8567-2EA6E426AE90}" type="slidenum">
              <a:rPr lang="ja-JP" altLang="en-US" smtClean="0"/>
              <a:pPr>
                <a:lnSpc>
                  <a:spcPct val="90000"/>
                </a:lnSpc>
                <a:spcAft>
                  <a:spcPts val="400"/>
                </a:spcAft>
              </a:pPr>
              <a:t>16</a:t>
            </a:fld>
            <a:endParaRPr lang="ja-JP" alt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D295F03-E80E-49A1-AF87-0FF7082BE7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280" r="-252"/>
          <a:stretch/>
        </p:blipFill>
        <p:spPr>
          <a:xfrm>
            <a:off x="479377" y="1596204"/>
            <a:ext cx="6907473" cy="3896673"/>
          </a:xfrm>
          <a:noFill/>
        </p:spPr>
      </p:pic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7584165" y="553329"/>
            <a:ext cx="4128459" cy="2810021"/>
          </a:xfrm>
        </p:spPr>
        <p:txBody>
          <a:bodyPr anchor="b">
            <a:normAutofit/>
          </a:bodyPr>
          <a:lstStyle/>
          <a:p>
            <a:r>
              <a:rPr kumimoji="1" lang="en-US" altLang="ja-JP" dirty="0" err="1"/>
              <a:t>Contoh</a:t>
            </a:r>
            <a:r>
              <a:rPr kumimoji="1" lang="en-US" altLang="ja-JP" dirty="0"/>
              <a:t> C</a:t>
            </a:r>
            <a:r>
              <a:rPr kumimoji="1" lang="id-ID" altLang="ja-JP" dirty="0"/>
              <a:t>o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4"/>
          </p:nvPr>
        </p:nvSpPr>
        <p:spPr>
          <a:xfrm>
            <a:off x="7597482" y="3664893"/>
            <a:ext cx="4131189" cy="2308390"/>
          </a:xfrm>
        </p:spPr>
        <p:txBody>
          <a:bodyPr anchor="t"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4679235"/>
      </p:ext>
    </p:extLst>
  </p:cSld>
  <p:clrMapOvr>
    <a:masterClrMapping/>
  </p:clrMapOvr>
  <p:transition spd="slow" advTm="3434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30204-06FE-472E-9279-9FA56AE1F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24592" y="6288526"/>
            <a:ext cx="72008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fld id="{E6459DFB-86F3-43FA-8567-2EA6E426AE90}" type="slidenum">
              <a:rPr lang="ja-JP" altLang="en-US" smtClean="0"/>
              <a:pPr>
                <a:lnSpc>
                  <a:spcPct val="90000"/>
                </a:lnSpc>
                <a:spcAft>
                  <a:spcPts val="400"/>
                </a:spcAft>
              </a:pPr>
              <a:t>17</a:t>
            </a:fld>
            <a:endParaRPr lang="ja-JP" alt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D03601A-5C6B-4CB3-9CF6-F6509C7654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29" b="-1325"/>
          <a:stretch/>
        </p:blipFill>
        <p:spPr>
          <a:xfrm>
            <a:off x="452377" y="1203570"/>
            <a:ext cx="6931901" cy="4769713"/>
          </a:xfr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0CB4597C-B90B-43B7-9D3E-08BAD0D4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165" y="553329"/>
            <a:ext cx="4128459" cy="2810021"/>
          </a:xfrm>
        </p:spPr>
        <p:txBody>
          <a:bodyPr/>
          <a:lstStyle/>
          <a:p>
            <a:r>
              <a:rPr lang="id-ID" dirty="0"/>
              <a:t>Contoh </a:t>
            </a:r>
            <a:r>
              <a:rPr lang="id-ID" dirty="0" err="1"/>
              <a:t>CoA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AB1C-A699-4CF7-9F62-E9751578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</a:t>
            </a:r>
            <a:r>
              <a:rPr lang="en-US" dirty="0"/>
              <a:t>COA LGD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63B75-443B-4EC2-B3A5-37535C91C8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9E1EC-2C8B-495C-A0E2-7371BEF3F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64" y="1820943"/>
            <a:ext cx="9320942" cy="45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4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80DF-BEF4-4A63-8408-D63EAB8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Tahap</a:t>
            </a:r>
            <a:r>
              <a:rPr lang="id-ID" dirty="0"/>
              <a:t> Uji Coba Simulasi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9F911-A3A4-4E0A-B77B-A88E5A42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772529"/>
            <a:ext cx="6104152" cy="4511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00138B-9D89-4D0C-A964-B823C7AA99BD}"/>
              </a:ext>
            </a:extLst>
          </p:cNvPr>
          <p:cNvSpPr txBox="1"/>
          <p:nvPr/>
        </p:nvSpPr>
        <p:spPr>
          <a:xfrm>
            <a:off x="6744232" y="1957754"/>
            <a:ext cx="5037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Prosedur:</a:t>
            </a:r>
          </a:p>
          <a:p>
            <a:pPr marL="342900" indent="-342900">
              <a:buAutoNum type="arabicPeriod"/>
            </a:pPr>
            <a:r>
              <a:rPr lang="id-ID" dirty="0"/>
              <a:t>Dilaksanakan seolah-olah dalam situasi AC</a:t>
            </a:r>
          </a:p>
          <a:p>
            <a:pPr marL="342900" indent="-342900">
              <a:buAutoNum type="arabicPeriod"/>
            </a:pPr>
            <a:r>
              <a:rPr lang="id-ID" dirty="0"/>
              <a:t>Responden/partisipan dapat dipilih dari level </a:t>
            </a:r>
            <a:r>
              <a:rPr lang="id-ID" i="1" dirty="0" err="1"/>
              <a:t>job</a:t>
            </a:r>
            <a:r>
              <a:rPr lang="id-ID" i="1" dirty="0"/>
              <a:t> target </a:t>
            </a:r>
            <a:r>
              <a:rPr lang="id-ID" dirty="0"/>
              <a:t>atau kandidatnya (jika memungkinkan dengan kemampuan bervariasi)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3BAFF-3671-48DD-9C70-D62CF10CCC0D}"/>
              </a:ext>
            </a:extLst>
          </p:cNvPr>
          <p:cNvSpPr txBox="1"/>
          <p:nvPr/>
        </p:nvSpPr>
        <p:spPr>
          <a:xfrm>
            <a:off x="6744231" y="3519155"/>
            <a:ext cx="5037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Bahan Analisis/Kajian:</a:t>
            </a:r>
          </a:p>
          <a:p>
            <a:pPr marL="342900" indent="-342900">
              <a:buAutoNum type="arabicPeriod"/>
            </a:pPr>
            <a:r>
              <a:rPr lang="id-ID" dirty="0" err="1"/>
              <a:t>Respon</a:t>
            </a:r>
            <a:r>
              <a:rPr lang="id-ID" dirty="0"/>
              <a:t> partisipan terhadap simulasi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Kesesuaian jawaban</a:t>
            </a:r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Variasi jawaban</a:t>
            </a:r>
          </a:p>
          <a:p>
            <a:pPr marL="342900" indent="-342900">
              <a:buAutoNum type="arabicPeriod"/>
            </a:pPr>
            <a:r>
              <a:rPr lang="id-ID" dirty="0"/>
              <a:t>Lingkup Kompetensi (</a:t>
            </a:r>
            <a:r>
              <a:rPr lang="id-ID" dirty="0" err="1"/>
              <a:t>dimension</a:t>
            </a:r>
            <a:r>
              <a:rPr lang="id-ID" dirty="0"/>
              <a:t>) yang dapat dimunculkan oleh simulasi</a:t>
            </a:r>
          </a:p>
          <a:p>
            <a:pPr marL="342900" indent="-342900">
              <a:buAutoNum type="arabicPeriod"/>
            </a:pPr>
            <a:r>
              <a:rPr lang="id-ID" dirty="0"/>
              <a:t>Akurasi </a:t>
            </a:r>
            <a:r>
              <a:rPr lang="id-ID" dirty="0" err="1"/>
              <a:t>CoA</a:t>
            </a:r>
            <a:endParaRPr lang="id-ID" dirty="0"/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Interpretasi </a:t>
            </a:r>
            <a:r>
              <a:rPr lang="id-ID" dirty="0" err="1"/>
              <a:t>asesor</a:t>
            </a:r>
            <a:endParaRPr lang="id-ID" dirty="0"/>
          </a:p>
          <a:p>
            <a:pPr marL="800100" lvl="1" indent="-342900">
              <a:buFont typeface="+mj-lt"/>
              <a:buAutoNum type="alphaLcPeriod"/>
            </a:pPr>
            <a:r>
              <a:rPr lang="id-ID" dirty="0"/>
              <a:t>Cakupan rentang kemampuan yang diukur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1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Pengertian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Simulasi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 err="1"/>
              <a:t>Simulasi</a:t>
            </a:r>
            <a:r>
              <a:rPr lang="en-US" altLang="ja-JP" dirty="0"/>
              <a:t> </a:t>
            </a:r>
            <a:r>
              <a:rPr lang="en-US" altLang="ja-JP" dirty="0" err="1"/>
              <a:t>adalah</a:t>
            </a:r>
            <a:r>
              <a:rPr lang="en-US" altLang="ja-JP" dirty="0"/>
              <a:t> …</a:t>
            </a:r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1806200" y="2967985"/>
            <a:ext cx="9292823" cy="3078252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2600" i="1" dirty="0">
                <a:solidFill>
                  <a:schemeClr val="accent2">
                    <a:lumMod val="75000"/>
                  </a:schemeClr>
                </a:solidFill>
              </a:rPr>
              <a:t>“An activity resembling an organizational situation in which participants are presented complex stimuli and expected to display complex overt behavior”</a:t>
            </a:r>
            <a:r>
              <a:rPr lang="en-US" altLang="ja-JP" sz="2600" i="1" dirty="0">
                <a:solidFill>
                  <a:srgbClr val="0070C0"/>
                </a:solidFill>
              </a:rPr>
              <a:t> </a:t>
            </a:r>
            <a:endParaRPr lang="id-ID" altLang="ja-JP" sz="2600" i="1" dirty="0">
              <a:solidFill>
                <a:srgbClr val="0070C0"/>
              </a:solidFill>
            </a:endParaRPr>
          </a:p>
          <a:p>
            <a:r>
              <a:rPr lang="en-US" altLang="ja-JP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(Thornton, 2004). </a:t>
            </a:r>
            <a:r>
              <a:rPr lang="en-US" altLang="ja-JP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Sumber</a:t>
            </a:r>
            <a:r>
              <a:rPr lang="en-US" altLang="ja-JP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Materi </a:t>
            </a:r>
            <a:r>
              <a:rPr lang="en-US" altLang="ja-JP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Diklat</a:t>
            </a:r>
            <a:r>
              <a:rPr lang="en-US" altLang="ja-JP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Asesor</a:t>
            </a:r>
            <a:r>
              <a:rPr lang="en-US" altLang="ja-JP" sz="2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Tk. 1</a:t>
            </a:r>
          </a:p>
          <a:p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Merupakan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kasus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dirancang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spesifik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sistematis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menstimulasi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perilaku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peserta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assessment center, yang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menggambarkan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kompetensi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relevan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pekerjaan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pada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jabatan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2600" dirty="0" err="1">
                <a:solidFill>
                  <a:schemeClr val="accent2">
                    <a:lumMod val="75000"/>
                  </a:schemeClr>
                </a:solidFill>
              </a:rPr>
              <a:t>sasaran</a:t>
            </a:r>
            <a:r>
              <a:rPr lang="en-US" altLang="ja-JP" sz="2600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endParaRPr lang="id-ID" altLang="ja-JP" sz="2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ja-JP" sz="16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Sumber</a:t>
            </a:r>
            <a:r>
              <a:rPr lang="en-US" altLang="ja-JP" sz="16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(KEPMENAKER 293 2019 </a:t>
            </a:r>
            <a:r>
              <a:rPr lang="en-US" altLang="ja-JP" sz="16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tentang</a:t>
            </a:r>
            <a:r>
              <a:rPr lang="en-US" altLang="ja-JP" sz="16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SKKNI ASSESSMENT CENTER)</a:t>
            </a:r>
            <a:endParaRPr kumimoji="1" lang="en-US" altLang="ja-JP" sz="16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EB9D-CADD-4396-B9E9-FB8581A2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DISKUSI</a:t>
            </a:r>
            <a:endParaRPr lang="en-US" dirty="0"/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7AEE3919-0631-498A-AEB0-110281C1B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1" b="27891"/>
          <a:stretch/>
        </p:blipFill>
        <p:spPr>
          <a:xfrm>
            <a:off x="43954" y="1737360"/>
            <a:ext cx="12048520" cy="41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98D7-5AFE-4B8E-9525-3FE48968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 sebagai Simulasi Kerja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355F5-427B-47EC-B471-950343B2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2106316"/>
            <a:ext cx="4139682" cy="3990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0D832C-4CE3-42E1-84DC-482E44DB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05" y="2103120"/>
            <a:ext cx="4210196" cy="3990055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08C2E6C-6AD3-44F9-B63E-A9D45D784303}"/>
              </a:ext>
            </a:extLst>
          </p:cNvPr>
          <p:cNvSpPr/>
          <p:nvPr/>
        </p:nvSpPr>
        <p:spPr>
          <a:xfrm>
            <a:off x="5346441" y="3825551"/>
            <a:ext cx="1568564" cy="3452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861F0-5557-4154-8DDA-87BA58A27954}"/>
              </a:ext>
            </a:extLst>
          </p:cNvPr>
          <p:cNvSpPr txBox="1"/>
          <p:nvPr/>
        </p:nvSpPr>
        <p:spPr>
          <a:xfrm>
            <a:off x="4485658" y="5889643"/>
            <a:ext cx="329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err="1"/>
              <a:t>Lievens</a:t>
            </a:r>
            <a:r>
              <a:rPr lang="id-ID" dirty="0"/>
              <a:t>, </a:t>
            </a:r>
            <a:r>
              <a:rPr lang="id-ID" dirty="0" err="1"/>
              <a:t>Tett</a:t>
            </a:r>
            <a:r>
              <a:rPr lang="id-ID" dirty="0"/>
              <a:t>, &amp; </a:t>
            </a:r>
            <a:r>
              <a:rPr lang="id-ID" dirty="0" err="1"/>
              <a:t>Schleicher</a:t>
            </a:r>
            <a:r>
              <a:rPr lang="id-ID" dirty="0"/>
              <a:t>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Keunggulan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Simulasi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28" name="図プレースホルダー 2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0" name="図プレースホルダー 2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7150887" y="2948947"/>
            <a:ext cx="4764645" cy="480053"/>
          </a:xfrm>
        </p:spPr>
        <p:txBody>
          <a:bodyPr/>
          <a:lstStyle/>
          <a:p>
            <a:r>
              <a:rPr lang="en-US" altLang="ja-JP" dirty="0" err="1"/>
              <a:t>S</a:t>
            </a:r>
            <a:r>
              <a:rPr kumimoji="1" lang="en-US" altLang="ja-JP" dirty="0" err="1"/>
              <a:t>imulasi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memungkinkan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dilakukan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penilaian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secara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simultan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terhadap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berbagai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dimensi</a:t>
            </a:r>
            <a:r>
              <a:rPr kumimoji="1" lang="en-US" altLang="ja-JP" dirty="0"/>
              <a:t> perilaku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4"/>
          </p:nvPr>
        </p:nvSpPr>
        <p:spPr>
          <a:xfrm>
            <a:off x="5989133" y="5225143"/>
            <a:ext cx="5626195" cy="480053"/>
          </a:xfrm>
        </p:spPr>
        <p:txBody>
          <a:bodyPr/>
          <a:lstStyle/>
          <a:p>
            <a:r>
              <a:rPr kumimoji="1" lang="en-US" altLang="ja-JP" dirty="0" err="1"/>
              <a:t>Melalui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simulasi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assessee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dimungkinkan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untuk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berespon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secara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alamiah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6"/>
          </p:nvPr>
        </p:nvSpPr>
        <p:spPr>
          <a:xfrm>
            <a:off x="211742" y="4037448"/>
            <a:ext cx="4408817" cy="480053"/>
          </a:xfrm>
        </p:spPr>
        <p:txBody>
          <a:bodyPr/>
          <a:lstStyle/>
          <a:p>
            <a:r>
              <a:rPr kumimoji="1" lang="en-US" altLang="ja-JP" dirty="0" err="1"/>
              <a:t>Simulasi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dianggap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lebih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memiliki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relevansi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dengan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pekerjaan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dari</a:t>
            </a:r>
            <a:r>
              <a:rPr kumimoji="1" lang="en-US" altLang="ja-JP" dirty="0"/>
              <a:t> pada paper &amp; pencil test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8"/>
          </p:nvPr>
        </p:nvSpPr>
        <p:spPr>
          <a:xfrm>
            <a:off x="385086" y="2100473"/>
            <a:ext cx="5421131" cy="480053"/>
          </a:xfrm>
        </p:spPr>
        <p:txBody>
          <a:bodyPr/>
          <a:lstStyle/>
          <a:p>
            <a:r>
              <a:rPr lang="en-US" altLang="ja-JP" dirty="0" err="1"/>
              <a:t>Melalui</a:t>
            </a:r>
            <a:r>
              <a:rPr lang="en-US" altLang="ja-JP" dirty="0"/>
              <a:t> </a:t>
            </a:r>
            <a:r>
              <a:rPr lang="en-US" altLang="ja-JP" dirty="0" err="1"/>
              <a:t>simulasi</a:t>
            </a:r>
            <a:r>
              <a:rPr lang="en-US" altLang="ja-JP" dirty="0"/>
              <a:t>, perilaku yang </a:t>
            </a:r>
            <a:r>
              <a:rPr lang="en-US" altLang="ja-JP" dirty="0" err="1"/>
              <a:t>kompleks</a:t>
            </a:r>
            <a:r>
              <a:rPr lang="en-US" altLang="ja-JP" dirty="0"/>
              <a:t> </a:t>
            </a:r>
            <a:r>
              <a:rPr lang="en-US" altLang="ja-JP" dirty="0" err="1"/>
              <a:t>dapat</a:t>
            </a:r>
            <a:r>
              <a:rPr lang="en-US" altLang="ja-JP" dirty="0"/>
              <a:t> </a:t>
            </a:r>
            <a:r>
              <a:rPr lang="en-US" altLang="ja-JP" dirty="0" err="1"/>
              <a:t>diamati</a:t>
            </a:r>
            <a:r>
              <a:rPr lang="en-US" altLang="ja-JP" dirty="0"/>
              <a:t> </a:t>
            </a:r>
            <a:r>
              <a:rPr lang="en-US" altLang="ja-JP" dirty="0" err="1"/>
              <a:t>secara</a:t>
            </a:r>
            <a:r>
              <a:rPr lang="en-US" altLang="ja-JP" dirty="0"/>
              <a:t> </a:t>
            </a:r>
            <a:r>
              <a:rPr lang="en-US" altLang="ja-JP" dirty="0" err="1"/>
              <a:t>langsung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937643"/>
      </p:ext>
    </p:extLst>
  </p:cSld>
  <p:clrMapOvr>
    <a:masterClrMapping/>
  </p:clrMapOvr>
  <p:transition spd="slow" advTm="12257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Keunggulan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Simulasi</a:t>
            </a:r>
            <a:r>
              <a:rPr lang="en-US" altLang="ja-JP" dirty="0">
                <a:solidFill>
                  <a:schemeClr val="accent1"/>
                </a:solidFill>
                <a:latin typeface="Route 159 Bold" pitchFamily="50" charset="0"/>
              </a:rPr>
              <a:t> </a:t>
            </a:r>
            <a:r>
              <a:rPr lang="en-US" altLang="ja-JP" sz="2400" dirty="0"/>
              <a:t>(lanjut…)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28" name="図プレースホルダー 2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0" name="図プレースホルダー 2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>
          <a:xfrm>
            <a:off x="7122896" y="3028464"/>
            <a:ext cx="4764645" cy="480053"/>
          </a:xfrm>
        </p:spPr>
        <p:txBody>
          <a:bodyPr/>
          <a:lstStyle/>
          <a:p>
            <a:r>
              <a:rPr lang="en-US" altLang="ja-JP" dirty="0" err="1"/>
              <a:t>S</a:t>
            </a:r>
            <a:r>
              <a:rPr kumimoji="1" lang="en-US" altLang="ja-JP" dirty="0" err="1"/>
              <a:t>imulasi</a:t>
            </a:r>
            <a:r>
              <a:rPr kumimoji="1" lang="en-US" altLang="ja-JP" dirty="0"/>
              <a:t> yang </a:t>
            </a:r>
            <a:r>
              <a:rPr kumimoji="1" lang="en-US" altLang="ja-JP" dirty="0" err="1"/>
              <a:t>dikembangkan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dengan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baik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memiliki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ketepatan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memprediksi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kinerja</a:t>
            </a:r>
            <a:r>
              <a:rPr kumimoji="1" lang="en-US" altLang="ja-JP" dirty="0"/>
              <a:t> di masa </a:t>
            </a:r>
            <a:r>
              <a:rPr kumimoji="1" lang="en-US" altLang="ja-JP" dirty="0" err="1"/>
              <a:t>datang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4"/>
          </p:nvPr>
        </p:nvSpPr>
        <p:spPr>
          <a:xfrm>
            <a:off x="5989133" y="5225143"/>
            <a:ext cx="5626195" cy="480053"/>
          </a:xfrm>
        </p:spPr>
        <p:txBody>
          <a:bodyPr/>
          <a:lstStyle/>
          <a:p>
            <a:r>
              <a:rPr kumimoji="1" lang="en-US" altLang="ja-JP" dirty="0" err="1"/>
              <a:t>Simulasi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dapat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dirancang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sesuai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kebutuhan</a:t>
            </a:r>
            <a:r>
              <a:rPr kumimoji="1" lang="en-US" altLang="ja-JP" dirty="0"/>
              <a:t> organisasi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6"/>
          </p:nvPr>
        </p:nvSpPr>
        <p:spPr>
          <a:xfrm>
            <a:off x="335902" y="4062260"/>
            <a:ext cx="4285353" cy="480053"/>
          </a:xfrm>
        </p:spPr>
        <p:txBody>
          <a:bodyPr/>
          <a:lstStyle/>
          <a:p>
            <a:r>
              <a:rPr kumimoji="1" lang="en-US" altLang="ja-JP" dirty="0" err="1"/>
              <a:t>Simulasi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dapat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menilai</a:t>
            </a:r>
            <a:r>
              <a:rPr kumimoji="1" lang="en-US" altLang="ja-JP" dirty="0"/>
              <a:t> </a:t>
            </a:r>
            <a:r>
              <a:rPr lang="en-US" altLang="ja-JP" i="1" dirty="0"/>
              <a:t>declarative knowledge </a:t>
            </a:r>
            <a:r>
              <a:rPr lang="en-US" altLang="ja-JP" dirty="0"/>
              <a:t>(</a:t>
            </a:r>
            <a:r>
              <a:rPr lang="en-US" altLang="ja-JP" dirty="0" err="1"/>
              <a:t>teori</a:t>
            </a:r>
            <a:r>
              <a:rPr lang="en-US" altLang="ja-JP" dirty="0"/>
              <a:t>) dan </a:t>
            </a:r>
            <a:r>
              <a:rPr lang="en-US" altLang="ja-JP" i="1" dirty="0"/>
              <a:t>procedural knowledge </a:t>
            </a:r>
            <a:r>
              <a:rPr lang="en-US" altLang="ja-JP" dirty="0"/>
              <a:t>(pengalaman / </a:t>
            </a:r>
            <a:r>
              <a:rPr lang="en-US" altLang="ja-JP" dirty="0" err="1"/>
              <a:t>praktek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8"/>
          </p:nvPr>
        </p:nvSpPr>
        <p:spPr>
          <a:xfrm>
            <a:off x="335902" y="2066426"/>
            <a:ext cx="5421131" cy="480053"/>
          </a:xfrm>
        </p:spPr>
        <p:txBody>
          <a:bodyPr/>
          <a:lstStyle/>
          <a:p>
            <a:r>
              <a:rPr lang="en-US" altLang="ja-JP" dirty="0" err="1"/>
              <a:t>Berbagai</a:t>
            </a:r>
            <a:r>
              <a:rPr lang="en-US" altLang="ja-JP" dirty="0"/>
              <a:t> </a:t>
            </a:r>
            <a:r>
              <a:rPr lang="en-US" altLang="ja-JP" dirty="0" err="1"/>
              <a:t>karakteristik</a:t>
            </a:r>
            <a:r>
              <a:rPr lang="en-US" altLang="ja-JP" dirty="0"/>
              <a:t> dan </a:t>
            </a:r>
            <a:r>
              <a:rPr lang="en-US" altLang="ja-JP" dirty="0" err="1"/>
              <a:t>hal</a:t>
            </a:r>
            <a:r>
              <a:rPr lang="en-US" altLang="ja-JP" dirty="0"/>
              <a:t> lain di </a:t>
            </a:r>
            <a:r>
              <a:rPr lang="en-US" altLang="ja-JP" dirty="0" err="1"/>
              <a:t>luar</a:t>
            </a:r>
            <a:r>
              <a:rPr lang="en-US" altLang="ja-JP" dirty="0"/>
              <a:t> </a:t>
            </a:r>
            <a:r>
              <a:rPr lang="en-US" altLang="ja-JP" dirty="0" err="1"/>
              <a:t>kemampuan</a:t>
            </a:r>
            <a:r>
              <a:rPr lang="en-US" altLang="ja-JP" dirty="0"/>
              <a:t> </a:t>
            </a:r>
            <a:r>
              <a:rPr lang="en-US" altLang="ja-JP" dirty="0" err="1"/>
              <a:t>kognitif</a:t>
            </a:r>
            <a:r>
              <a:rPr lang="en-US" altLang="ja-JP" dirty="0"/>
              <a:t> </a:t>
            </a:r>
            <a:r>
              <a:rPr lang="en-US" altLang="ja-JP" dirty="0" err="1"/>
              <a:t>dapat</a:t>
            </a:r>
            <a:r>
              <a:rPr lang="en-US" altLang="ja-JP" dirty="0"/>
              <a:t> </a:t>
            </a:r>
            <a:r>
              <a:rPr lang="en-US" altLang="ja-JP" dirty="0" err="1"/>
              <a:t>diamati</a:t>
            </a:r>
            <a:r>
              <a:rPr lang="en-US" altLang="ja-JP" dirty="0"/>
              <a:t> dan </a:t>
            </a:r>
            <a:r>
              <a:rPr lang="en-US" altLang="ja-JP" dirty="0" err="1"/>
              <a:t>dinilai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3817090"/>
      </p:ext>
    </p:extLst>
  </p:cSld>
  <p:clrMapOvr>
    <a:masterClrMapping/>
  </p:clrMapOvr>
  <p:transition spd="slow" advTm="12257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Poin</a:t>
            </a:r>
            <a:r>
              <a:rPr lang="en-US" altLang="ja-JP" dirty="0"/>
              <a:t> </a:t>
            </a:r>
            <a:r>
              <a:rPr lang="en-US" altLang="ja-JP" dirty="0" err="1"/>
              <a:t>Penting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Simulasi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6484775" y="1122947"/>
            <a:ext cx="4727708" cy="498729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/>
              <a:t>Berikut </a:t>
            </a:r>
            <a:r>
              <a:rPr lang="en-US" altLang="ja-JP" dirty="0" err="1"/>
              <a:t>adalah</a:t>
            </a:r>
            <a:r>
              <a:rPr lang="en-US" altLang="ja-JP" dirty="0"/>
              <a:t> </a:t>
            </a:r>
            <a:r>
              <a:rPr lang="en-US" altLang="ja-JP" dirty="0" err="1"/>
              <a:t>aturan</a:t>
            </a:r>
            <a:r>
              <a:rPr lang="en-US" altLang="ja-JP" dirty="0"/>
              <a:t> </a:t>
            </a:r>
            <a:r>
              <a:rPr lang="en-US" altLang="ja-JP" dirty="0" err="1"/>
              <a:t>dasar</a:t>
            </a:r>
            <a:r>
              <a:rPr lang="en-US" altLang="ja-JP" dirty="0"/>
              <a:t> yang harus dipahami, </a:t>
            </a:r>
            <a:r>
              <a:rPr lang="en-US" altLang="ja-JP" dirty="0" err="1"/>
              <a:t>diinternalisasi</a:t>
            </a:r>
            <a:r>
              <a:rPr lang="en-US" altLang="ja-JP" dirty="0"/>
              <a:t> dan </a:t>
            </a:r>
            <a:r>
              <a:rPr lang="en-US" altLang="ja-JP" dirty="0" err="1"/>
              <a:t>diimplementasi</a:t>
            </a:r>
            <a:r>
              <a:rPr lang="en-US" altLang="ja-JP" dirty="0"/>
              <a:t> oleh </a:t>
            </a:r>
            <a:r>
              <a:rPr lang="en-US" altLang="ja-JP" dirty="0" err="1"/>
              <a:t>perancang</a:t>
            </a:r>
            <a:r>
              <a:rPr lang="en-US" altLang="ja-JP" dirty="0"/>
              <a:t> </a:t>
            </a:r>
            <a:r>
              <a:rPr lang="en-US" altLang="ja-JP" dirty="0" err="1"/>
              <a:t>atau</a:t>
            </a:r>
            <a:r>
              <a:rPr lang="en-US" altLang="ja-JP" dirty="0"/>
              <a:t> </a:t>
            </a:r>
            <a:r>
              <a:rPr lang="en-US" altLang="ja-JP" dirty="0" err="1"/>
              <a:t>penyusun</a:t>
            </a:r>
            <a:r>
              <a:rPr lang="en-US" altLang="ja-JP" dirty="0"/>
              <a:t> </a:t>
            </a:r>
            <a:r>
              <a:rPr lang="en-US" altLang="ja-JP" dirty="0" err="1"/>
              <a:t>simulasi</a:t>
            </a:r>
            <a:r>
              <a:rPr lang="en-US" altLang="ja-JP" dirty="0"/>
              <a:t>, </a:t>
            </a:r>
            <a:r>
              <a:rPr lang="en-US" altLang="ja-JP" dirty="0" err="1"/>
              <a:t>dalam</a:t>
            </a:r>
            <a:r>
              <a:rPr lang="en-US" altLang="ja-JP" dirty="0"/>
              <a:t> </a:t>
            </a:r>
            <a:r>
              <a:rPr lang="en-US" altLang="ja-JP" dirty="0" err="1"/>
              <a:t>membuat</a:t>
            </a:r>
            <a:r>
              <a:rPr lang="en-US" altLang="ja-JP" dirty="0"/>
              <a:t> </a:t>
            </a:r>
            <a:r>
              <a:rPr lang="en-US" altLang="ja-JP" dirty="0" err="1"/>
              <a:t>simulasi</a:t>
            </a:r>
            <a:r>
              <a:rPr lang="en-US" altLang="ja-JP" dirty="0"/>
              <a:t> </a:t>
            </a:r>
            <a:r>
              <a:rPr lang="en-US" altLang="ja-JP" dirty="0" err="1"/>
              <a:t>apapun</a:t>
            </a:r>
            <a:r>
              <a:rPr lang="en-US" altLang="ja-JP" dirty="0"/>
              <a:t> yang </a:t>
            </a:r>
            <a:r>
              <a:rPr lang="en-US" altLang="ja-JP" dirty="0" err="1"/>
              <a:t>akan</a:t>
            </a:r>
            <a:r>
              <a:rPr lang="en-US" altLang="ja-JP" dirty="0"/>
              <a:t> </a:t>
            </a:r>
            <a:r>
              <a:rPr lang="en-US" altLang="ja-JP" dirty="0" err="1"/>
              <a:t>digunakan</a:t>
            </a:r>
            <a:r>
              <a:rPr lang="en-US" altLang="ja-JP" dirty="0"/>
              <a:t> </a:t>
            </a:r>
            <a:r>
              <a:rPr lang="en-US" altLang="ja-JP" dirty="0" err="1"/>
              <a:t>dalam</a:t>
            </a:r>
            <a:r>
              <a:rPr lang="en-US" altLang="ja-JP" dirty="0"/>
              <a:t> Assessment Center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Trigger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>
          <a:xfrm>
            <a:off x="890130" y="2683994"/>
            <a:ext cx="2620730" cy="823041"/>
          </a:xfrm>
        </p:spPr>
        <p:txBody>
          <a:bodyPr/>
          <a:lstStyle/>
          <a:p>
            <a:r>
              <a:rPr lang="en-US" altLang="ja-JP" dirty="0" err="1"/>
              <a:t>Merangsang</a:t>
            </a:r>
            <a:r>
              <a:rPr lang="en-US" altLang="ja-JP" dirty="0"/>
              <a:t> </a:t>
            </a:r>
            <a:r>
              <a:rPr lang="en-US" altLang="ja-JP" dirty="0" err="1"/>
              <a:t>asesi</a:t>
            </a:r>
            <a:r>
              <a:rPr lang="en-US" altLang="ja-JP" dirty="0"/>
              <a:t> </a:t>
            </a:r>
            <a:r>
              <a:rPr lang="en-US" altLang="ja-JP" dirty="0" err="1"/>
              <a:t>memunculkan</a:t>
            </a:r>
            <a:r>
              <a:rPr lang="en-US" altLang="ja-JP" dirty="0"/>
              <a:t> </a:t>
            </a:r>
            <a:r>
              <a:rPr lang="en-US" altLang="ja-JP" dirty="0" err="1"/>
              <a:t>kemampuannya</a:t>
            </a:r>
            <a:r>
              <a:rPr lang="en-US" altLang="ja-JP" dirty="0"/>
              <a:t> </a:t>
            </a:r>
            <a:r>
              <a:rPr lang="en-US" altLang="ja-JP" dirty="0" err="1"/>
              <a:t>secara</a:t>
            </a:r>
            <a:r>
              <a:rPr lang="en-US" altLang="ja-JP" dirty="0"/>
              <a:t> optimal</a:t>
            </a:r>
          </a:p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ja-JP" dirty="0"/>
              <a:t>Similarity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ja-JP" dirty="0" err="1"/>
              <a:t>Mirip</a:t>
            </a:r>
            <a:r>
              <a:rPr lang="en-US" altLang="ja-JP" dirty="0"/>
              <a:t> </a:t>
            </a:r>
            <a:r>
              <a:rPr lang="en-US" altLang="ja-JP" dirty="0" err="1"/>
              <a:t>dengan</a:t>
            </a:r>
            <a:r>
              <a:rPr lang="en-US" altLang="ja-JP" dirty="0"/>
              <a:t> </a:t>
            </a:r>
            <a:r>
              <a:rPr lang="en-US" altLang="ja-JP" dirty="0" err="1"/>
              <a:t>realitas</a:t>
            </a:r>
            <a:endParaRPr lang="en-US" altLang="ja-JP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 err="1"/>
              <a:t>Terstandarisasi</a:t>
            </a:r>
            <a:endParaRPr kumimoji="1" lang="en-US" altLang="ja-JP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ja-JP" dirty="0" err="1"/>
              <a:t>Sesuai</a:t>
            </a:r>
            <a:r>
              <a:rPr lang="en-US" altLang="ja-JP" dirty="0"/>
              <a:t> </a:t>
            </a:r>
            <a:r>
              <a:rPr lang="en-US" altLang="ja-JP" dirty="0" err="1"/>
              <a:t>dengan</a:t>
            </a:r>
            <a:r>
              <a:rPr lang="en-US" altLang="ja-JP" dirty="0"/>
              <a:t> </a:t>
            </a:r>
            <a:r>
              <a:rPr lang="en-US" altLang="ja-JP" dirty="0" err="1"/>
              <a:t>kaidah</a:t>
            </a:r>
            <a:r>
              <a:rPr lang="en-US" altLang="ja-JP" dirty="0"/>
              <a:t> </a:t>
            </a:r>
            <a:r>
              <a:rPr lang="en-US" altLang="ja-JP" dirty="0" err="1"/>
              <a:t>dari</a:t>
            </a:r>
            <a:r>
              <a:rPr lang="en-US" altLang="ja-JP" dirty="0"/>
              <a:t> masing-masing </a:t>
            </a:r>
            <a:r>
              <a:rPr lang="en-US" altLang="ja-JP" dirty="0" err="1"/>
              <a:t>simulasi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/>
              <a:t>Knowledge &amp; Skill</a:t>
            </a: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dirty="0" err="1"/>
              <a:t>Memunculkan</a:t>
            </a:r>
            <a:r>
              <a:rPr lang="en-US" altLang="ja-JP" dirty="0"/>
              <a:t> knowledge dan skill</a:t>
            </a: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 err="1"/>
              <a:t>Diferensiasi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altLang="ja-JP" dirty="0"/>
              <a:t>Mampu </a:t>
            </a:r>
            <a:r>
              <a:rPr lang="en-US" altLang="ja-JP" dirty="0" err="1"/>
              <a:t>membedakan</a:t>
            </a:r>
            <a:r>
              <a:rPr lang="en-US" altLang="ja-JP" dirty="0"/>
              <a:t> </a:t>
            </a:r>
            <a:r>
              <a:rPr lang="en-US" altLang="ja-JP" dirty="0" err="1"/>
              <a:t>kemampuan</a:t>
            </a:r>
            <a:r>
              <a:rPr lang="en-US" altLang="ja-JP" dirty="0"/>
              <a:t> </a:t>
            </a:r>
            <a:r>
              <a:rPr lang="en-US" altLang="ja-JP" dirty="0" err="1"/>
              <a:t>antar</a:t>
            </a:r>
            <a:r>
              <a:rPr lang="en-US" altLang="ja-JP" dirty="0"/>
              <a:t> </a:t>
            </a:r>
            <a:r>
              <a:rPr lang="en-US" altLang="ja-JP" dirty="0" err="1"/>
              <a:t>individu</a:t>
            </a:r>
            <a:endParaRPr lang="en-US" altLang="ja-JP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84397"/>
      </p:ext>
    </p:extLst>
  </p:cSld>
  <p:clrMapOvr>
    <a:masterClrMapping/>
  </p:clrMapOvr>
  <p:transition spd="slow" advTm="25682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4357-8703-4B95-949D-2845C0FD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Teknik Penyusunan Simulasi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D3365-A63A-424F-A8E8-54859328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88" y="1757450"/>
            <a:ext cx="8399956" cy="443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2AF95-EAD5-40F6-B097-6548FFAD2AEF}"/>
              </a:ext>
            </a:extLst>
          </p:cNvPr>
          <p:cNvSpPr txBox="1"/>
          <p:nvPr/>
        </p:nvSpPr>
        <p:spPr>
          <a:xfrm>
            <a:off x="8248262" y="6050270"/>
            <a:ext cx="263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i="1" dirty="0" err="1"/>
              <a:t>Thornton</a:t>
            </a:r>
            <a:r>
              <a:rPr lang="id-ID" sz="1200" i="1" dirty="0"/>
              <a:t>, </a:t>
            </a:r>
            <a:r>
              <a:rPr lang="id-ID" sz="1200" i="1" dirty="0" err="1"/>
              <a:t>Mueller</a:t>
            </a:r>
            <a:r>
              <a:rPr lang="id-ID" sz="1200" i="1" dirty="0"/>
              <a:t>-Hanson (2004) p. 18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175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A75F-501C-4011-8C7F-D79AC203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Tahap</a:t>
            </a:r>
            <a:r>
              <a:rPr lang="id-ID" dirty="0"/>
              <a:t> Analisis dan Identifikasi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11A29-33EC-41D3-AE65-6D675ED1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845735"/>
            <a:ext cx="1122162" cy="4023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AECE6-37B1-48D1-9E6E-7CD8A9B686FE}"/>
              </a:ext>
            </a:extLst>
          </p:cNvPr>
          <p:cNvSpPr txBox="1"/>
          <p:nvPr/>
        </p:nvSpPr>
        <p:spPr>
          <a:xfrm>
            <a:off x="2649894" y="1978090"/>
            <a:ext cx="480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Identifikasi kebutuhan kompetensi dalam jabatan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91A95-BBF2-4E44-96FE-4EC585397F07}"/>
              </a:ext>
            </a:extLst>
          </p:cNvPr>
          <p:cNvSpPr txBox="1"/>
          <p:nvPr/>
        </p:nvSpPr>
        <p:spPr>
          <a:xfrm>
            <a:off x="2649894" y="3059668"/>
            <a:ext cx="691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Identifikasi level kemampuan / kompetensi yang dituntut dalam jabatan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DA6A9-5F42-4641-B7E0-AF44AF512D12}"/>
              </a:ext>
            </a:extLst>
          </p:cNvPr>
          <p:cNvSpPr txBox="1"/>
          <p:nvPr/>
        </p:nvSpPr>
        <p:spPr>
          <a:xfrm>
            <a:off x="2649894" y="4477220"/>
            <a:ext cx="585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Identifikasi bentuk penugasan yang relevan untuk digunakan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33FEF-947B-4ADA-B1CF-71058138FBB0}"/>
              </a:ext>
            </a:extLst>
          </p:cNvPr>
          <p:cNvSpPr txBox="1"/>
          <p:nvPr/>
        </p:nvSpPr>
        <p:spPr>
          <a:xfrm>
            <a:off x="2649894" y="5499763"/>
            <a:ext cx="597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Identifikasi konteks organisasi untuk penyajian tugas / simulasi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ja-JP" dirty="0" err="1"/>
              <a:t>Tool</a:t>
            </a:r>
            <a:r>
              <a:rPr kumimoji="1" lang="id-ID" altLang="ja-JP" dirty="0"/>
              <a:t> Analisis</a:t>
            </a:r>
            <a:r>
              <a:rPr kumimoji="1" lang="en-US" altLang="ja-JP" dirty="0"/>
              <a:t>: </a:t>
            </a:r>
            <a:r>
              <a:rPr kumimoji="1" lang="en-US" altLang="ja-JP" dirty="0">
                <a:solidFill>
                  <a:schemeClr val="accent1"/>
                </a:solidFill>
                <a:latin typeface="Route 159 Bold" pitchFamily="50" charset="0"/>
              </a:rPr>
              <a:t>Survey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097280" y="1821773"/>
            <a:ext cx="9553061" cy="60702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err="1"/>
              <a:t>Dilakukan</a:t>
            </a:r>
            <a:r>
              <a:rPr kumimoji="1" lang="en-US" altLang="ja-JP" dirty="0"/>
              <a:t> oleh </a:t>
            </a:r>
            <a:r>
              <a:rPr kumimoji="1" lang="en-US" altLang="ja-JP" dirty="0" err="1"/>
              <a:t>perancang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penyusun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simulasi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untuk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mendapatkan</a:t>
            </a:r>
            <a:r>
              <a:rPr kumimoji="1" lang="en-US" altLang="ja-JP" dirty="0"/>
              <a:t> data dan </a:t>
            </a:r>
            <a:r>
              <a:rPr kumimoji="1" lang="en-US" altLang="ja-JP" dirty="0" err="1"/>
              <a:t>informasi</a:t>
            </a:r>
            <a:r>
              <a:rPr kumimoji="1" lang="en-US" altLang="ja-JP" dirty="0"/>
              <a:t> yang </a:t>
            </a:r>
            <a:r>
              <a:rPr kumimoji="1" lang="en-US" altLang="ja-JP" dirty="0" err="1"/>
              <a:t>akan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digunakan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sebagai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bahan</a:t>
            </a:r>
            <a:r>
              <a:rPr lang="en-US" altLang="ja-JP" dirty="0"/>
              <a:t> </a:t>
            </a:r>
            <a:r>
              <a:rPr lang="en-US" altLang="ja-JP" dirty="0" err="1"/>
              <a:t>pembuatan</a:t>
            </a:r>
            <a:r>
              <a:rPr lang="en-US" altLang="ja-JP" dirty="0"/>
              <a:t> </a:t>
            </a:r>
            <a:r>
              <a:rPr lang="en-US" altLang="ja-JP" dirty="0" err="1"/>
              <a:t>simulasi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407DB-61B3-48F8-A8A8-10234D05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62" y="3120242"/>
            <a:ext cx="9578917" cy="27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7443"/>
      </p:ext>
    </p:extLst>
  </p:cSld>
  <p:clrMapOvr>
    <a:masterClrMapping/>
  </p:clrMapOvr>
  <p:transition spd="slow" advTm="4073">
    <p:cover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</TotalTime>
  <Words>936</Words>
  <Application>Microsoft Office PowerPoint</Application>
  <PresentationFormat>Layar Lebar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20</vt:i4>
      </vt:variant>
    </vt:vector>
  </HeadingPairs>
  <TitlesOfParts>
    <vt:vector size="28" baseType="lpstr">
      <vt:lpstr>Amasis MT Pro Medium</vt:lpstr>
      <vt:lpstr>Calibri</vt:lpstr>
      <vt:lpstr>Calibri Light</vt:lpstr>
      <vt:lpstr>Open Sans Semibold</vt:lpstr>
      <vt:lpstr>Route 159 Bold</vt:lpstr>
      <vt:lpstr>Route 159 SemiBold</vt:lpstr>
      <vt:lpstr>Route 159 UltraLight</vt:lpstr>
      <vt:lpstr>Retrospect</vt:lpstr>
      <vt:lpstr>PENYUSUNAN SIMULASI dalam Assessment Center</vt:lpstr>
      <vt:lpstr>Pengertian Simulasi</vt:lpstr>
      <vt:lpstr>AC sebagai Simulasi Kerja</vt:lpstr>
      <vt:lpstr>Keunggulan Simulasi</vt:lpstr>
      <vt:lpstr>Keunggulan Simulasi (lanjut…)</vt:lpstr>
      <vt:lpstr>Poin Penting Simulasi</vt:lpstr>
      <vt:lpstr>Teknik Penyusunan Simulasi</vt:lpstr>
      <vt:lpstr>Tahap Analisis dan Identifikasi</vt:lpstr>
      <vt:lpstr>Tool Analisis: Survey</vt:lpstr>
      <vt:lpstr>Presentasi PowerPoint</vt:lpstr>
      <vt:lpstr>Hal-hal penting dalam Survey</vt:lpstr>
      <vt:lpstr>Tahap Penyusunan Spesifikasi</vt:lpstr>
      <vt:lpstr>Tahap Konstruksi Simulasi</vt:lpstr>
      <vt:lpstr>Do’s &amp; Don’t dalam mendesain simulasi</vt:lpstr>
      <vt:lpstr>Contoh Desain Instruksi Simulasi Analisis Kasus</vt:lpstr>
      <vt:lpstr>Contoh CoA</vt:lpstr>
      <vt:lpstr>Contoh CoA</vt:lpstr>
      <vt:lpstr>Contoh COA LGD</vt:lpstr>
      <vt:lpstr>Tahap Uji Coba Simulasi</vt:lpstr>
      <vt:lpstr>DISKUSI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SIMULASI dalam Assessment Center</dc:title>
  <dc:creator>Arman Tofani</dc:creator>
  <cp:lastModifiedBy>JUL ZWEISON AMBRAN</cp:lastModifiedBy>
  <cp:revision>3</cp:revision>
  <dcterms:created xsi:type="dcterms:W3CDTF">2021-09-03T03:16:53Z</dcterms:created>
  <dcterms:modified xsi:type="dcterms:W3CDTF">2022-08-10T11:44:45Z</dcterms:modified>
</cp:coreProperties>
</file>